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70.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9.xml" ContentType="application/vnd.openxmlformats-officedocument.presentationml.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gif" ContentType="image/gif"/>
  <Override PartName="/ppt/slides/slide89.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61" r:id="rId4"/>
    <p:sldId id="262" r:id="rId5"/>
    <p:sldId id="263" r:id="rId6"/>
    <p:sldId id="259" r:id="rId7"/>
    <p:sldId id="264" r:id="rId8"/>
    <p:sldId id="268" r:id="rId9"/>
    <p:sldId id="265" r:id="rId10"/>
    <p:sldId id="269" r:id="rId11"/>
    <p:sldId id="270" r:id="rId12"/>
    <p:sldId id="275" r:id="rId13"/>
    <p:sldId id="276" r:id="rId14"/>
    <p:sldId id="277" r:id="rId15"/>
    <p:sldId id="278" r:id="rId16"/>
    <p:sldId id="279" r:id="rId17"/>
    <p:sldId id="266" r:id="rId18"/>
    <p:sldId id="280" r:id="rId19"/>
    <p:sldId id="274" r:id="rId20"/>
    <p:sldId id="273" r:id="rId21"/>
    <p:sldId id="272" r:id="rId22"/>
    <p:sldId id="281" r:id="rId23"/>
    <p:sldId id="282" r:id="rId24"/>
    <p:sldId id="283" r:id="rId25"/>
    <p:sldId id="284" r:id="rId26"/>
    <p:sldId id="285" r:id="rId27"/>
    <p:sldId id="286" r:id="rId28"/>
    <p:sldId id="271" r:id="rId29"/>
    <p:sldId id="287" r:id="rId30"/>
    <p:sldId id="288" r:id="rId31"/>
    <p:sldId id="290" r:id="rId32"/>
    <p:sldId id="289" r:id="rId33"/>
    <p:sldId id="293" r:id="rId34"/>
    <p:sldId id="292" r:id="rId35"/>
    <p:sldId id="291" r:id="rId36"/>
    <p:sldId id="295" r:id="rId37"/>
    <p:sldId id="301" r:id="rId38"/>
    <p:sldId id="397" r:id="rId39"/>
    <p:sldId id="296" r:id="rId40"/>
    <p:sldId id="297" r:id="rId41"/>
    <p:sldId id="294" r:id="rId42"/>
    <p:sldId id="298" r:id="rId43"/>
    <p:sldId id="299" r:id="rId44"/>
    <p:sldId id="300" r:id="rId45"/>
    <p:sldId id="303" r:id="rId46"/>
    <p:sldId id="302" r:id="rId47"/>
    <p:sldId id="305" r:id="rId48"/>
    <p:sldId id="304" r:id="rId49"/>
    <p:sldId id="306" r:id="rId50"/>
    <p:sldId id="313" r:id="rId51"/>
    <p:sldId id="307" r:id="rId52"/>
    <p:sldId id="309" r:id="rId53"/>
    <p:sldId id="308" r:id="rId54"/>
    <p:sldId id="314" r:id="rId55"/>
    <p:sldId id="315" r:id="rId56"/>
    <p:sldId id="316" r:id="rId57"/>
    <p:sldId id="317" r:id="rId58"/>
    <p:sldId id="362" r:id="rId59"/>
    <p:sldId id="363" r:id="rId60"/>
    <p:sldId id="364" r:id="rId61"/>
    <p:sldId id="365" r:id="rId62"/>
    <p:sldId id="366" r:id="rId63"/>
    <p:sldId id="367" r:id="rId64"/>
    <p:sldId id="394" r:id="rId65"/>
    <p:sldId id="370" r:id="rId66"/>
    <p:sldId id="373" r:id="rId67"/>
    <p:sldId id="372" r:id="rId68"/>
    <p:sldId id="374" r:id="rId69"/>
    <p:sldId id="375" r:id="rId70"/>
    <p:sldId id="371" r:id="rId71"/>
    <p:sldId id="396" r:id="rId72"/>
    <p:sldId id="376" r:id="rId73"/>
    <p:sldId id="377" r:id="rId74"/>
    <p:sldId id="383" r:id="rId75"/>
    <p:sldId id="378" r:id="rId76"/>
    <p:sldId id="384" r:id="rId77"/>
    <p:sldId id="379" r:id="rId78"/>
    <p:sldId id="380" r:id="rId79"/>
    <p:sldId id="381" r:id="rId80"/>
    <p:sldId id="382" r:id="rId81"/>
    <p:sldId id="393" r:id="rId82"/>
    <p:sldId id="387" r:id="rId83"/>
    <p:sldId id="360" r:id="rId84"/>
    <p:sldId id="386" r:id="rId85"/>
    <p:sldId id="388" r:id="rId86"/>
    <p:sldId id="392" r:id="rId87"/>
    <p:sldId id="390" r:id="rId88"/>
    <p:sldId id="391" r:id="rId89"/>
    <p:sldId id="389" r:id="rId90"/>
    <p:sldId id="395" r:id="rId91"/>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50" d="100"/>
          <a:sy n="50" d="100"/>
        </p:scale>
        <p:origin x="-1956" y="-48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tableStyles" Target="tableStyle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7" name="6 İkizkenar Üçgen"/>
          <p:cNvSpPr/>
          <p:nvPr/>
        </p:nvSpPr>
        <p:spPr>
          <a:xfrm rot="16200000">
            <a:off x="7554353" y="5254283"/>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7 Başlık"/>
          <p:cNvSpPr>
            <a:spLocks noGrp="1"/>
          </p:cNvSpPr>
          <p:nvPr>
            <p:ph type="ctrTitle"/>
          </p:nvPr>
        </p:nvSpPr>
        <p:spPr>
          <a:xfrm>
            <a:off x="540544" y="776288"/>
            <a:ext cx="8062912" cy="1470025"/>
          </a:xfrm>
        </p:spPr>
        <p:txBody>
          <a:bodyPr anchor="b">
            <a:normAutofit/>
          </a:bodyPr>
          <a:lstStyle>
            <a:lvl1pPr algn="r">
              <a:defRPr sz="4400"/>
            </a:lvl1pPr>
          </a:lstStyle>
          <a:p>
            <a:r>
              <a:rPr kumimoji="0" lang="tr-TR" smtClean="0"/>
              <a:t>Asıl başlık stili için tıklatın</a:t>
            </a:r>
            <a:endParaRPr kumimoji="0" lang="en-US"/>
          </a:p>
        </p:txBody>
      </p:sp>
      <p:sp>
        <p:nvSpPr>
          <p:cNvPr id="9" name="8 Alt Başlık"/>
          <p:cNvSpPr>
            <a:spLocks noGrp="1"/>
          </p:cNvSpPr>
          <p:nvPr>
            <p:ph type="subTitle" idx="1"/>
          </p:nvPr>
        </p:nvSpPr>
        <p:spPr>
          <a:xfrm>
            <a:off x="540544" y="2250280"/>
            <a:ext cx="8062912" cy="1752600"/>
          </a:xfrm>
        </p:spPr>
        <p:txBody>
          <a:bodyPr/>
          <a:lstStyle>
            <a:lvl1pPr marL="0" marR="36576" indent="0" algn="r">
              <a:spcBef>
                <a:spcPts val="0"/>
              </a:spcBef>
              <a:buNone/>
              <a:defRPr>
                <a:ln>
                  <a:solidFill>
                    <a:schemeClr val="bg2"/>
                  </a:solidFill>
                </a:ln>
                <a:solidFill>
                  <a:schemeClr val="tx1">
                    <a:tint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28" name="27 Veri Yer Tutucusu"/>
          <p:cNvSpPr>
            <a:spLocks noGrp="1"/>
          </p:cNvSpPr>
          <p:nvPr>
            <p:ph type="dt" sz="half" idx="10"/>
          </p:nvPr>
        </p:nvSpPr>
        <p:spPr>
          <a:xfrm>
            <a:off x="1371600" y="6012656"/>
            <a:ext cx="5791200" cy="365125"/>
          </a:xfrm>
        </p:spPr>
        <p:txBody>
          <a:bodyPr tIns="0" bIns="0" anchor="t"/>
          <a:lstStyle>
            <a:lvl1pPr algn="r">
              <a:defRPr sz="1000"/>
            </a:lvl1pPr>
          </a:lstStyle>
          <a:p>
            <a:fld id="{D9F75050-0E15-4C5B-92B0-66D068882F1F}" type="datetimeFigureOut">
              <a:rPr lang="tr-TR" smtClean="0"/>
              <a:pPr/>
              <a:t>14.03.2018</a:t>
            </a:fld>
            <a:endParaRPr lang="tr-TR"/>
          </a:p>
        </p:txBody>
      </p:sp>
      <p:sp>
        <p:nvSpPr>
          <p:cNvPr id="17" name="16 Altbilgi Yer Tutucusu"/>
          <p:cNvSpPr>
            <a:spLocks noGrp="1"/>
          </p:cNvSpPr>
          <p:nvPr>
            <p:ph type="ftr" sz="quarter" idx="11"/>
          </p:nvPr>
        </p:nvSpPr>
        <p:spPr>
          <a:xfrm>
            <a:off x="1371600" y="5650704"/>
            <a:ext cx="5791200" cy="365125"/>
          </a:xfrm>
        </p:spPr>
        <p:txBody>
          <a:bodyPr tIns="0" bIns="0" anchor="b"/>
          <a:lstStyle>
            <a:lvl1pPr algn="r">
              <a:defRPr sz="1100"/>
            </a:lvl1pPr>
          </a:lstStyle>
          <a:p>
            <a:endParaRPr lang="tr-TR"/>
          </a:p>
        </p:txBody>
      </p:sp>
      <p:sp>
        <p:nvSpPr>
          <p:cNvPr id="29" name="28 Slayt Numarası Yer Tutucusu"/>
          <p:cNvSpPr>
            <a:spLocks noGrp="1"/>
          </p:cNvSpPr>
          <p:nvPr>
            <p:ph type="sldNum" sz="quarter" idx="12"/>
          </p:nvPr>
        </p:nvSpPr>
        <p:spPr>
          <a:xfrm>
            <a:off x="8392247" y="5752307"/>
            <a:ext cx="502920" cy="365125"/>
          </a:xfrm>
        </p:spPr>
        <p:txBody>
          <a:bodyPr anchor="ctr"/>
          <a:lstStyle>
            <a:lvl1pPr algn="ctr">
              <a:defRPr sz="1300">
                <a:solidFill>
                  <a:srgbClr val="FFFFFF"/>
                </a:solidFill>
              </a:defRPr>
            </a:lvl1pPr>
          </a:lstStyle>
          <a:p>
            <a:fld id="{B1DEFA8C-F947-479F-BE07-76B6B3F80BF1}"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14.03.2018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781800" y="381000"/>
            <a:ext cx="1905000" cy="5486400"/>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381000"/>
            <a:ext cx="6248400" cy="5486400"/>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14.03.2018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67494"/>
            <a:ext cx="8229600" cy="1399032"/>
          </a:xfrm>
        </p:spPr>
        <p:txBody>
          <a:bodyPr/>
          <a:lstStyle/>
          <a:p>
            <a:r>
              <a:rPr kumimoji="0" lang="tr-TR" smtClean="0"/>
              <a:t>Asıl başlık stili için tıklatın</a:t>
            </a:r>
            <a:endParaRPr kumimoji="0" lang="en-US"/>
          </a:p>
        </p:txBody>
      </p:sp>
      <p:sp>
        <p:nvSpPr>
          <p:cNvPr id="3" name="2 İçerik Yer Tutucusu"/>
          <p:cNvSpPr>
            <a:spLocks noGrp="1"/>
          </p:cNvSpPr>
          <p:nvPr>
            <p:ph idx="1"/>
          </p:nvPr>
        </p:nvSpPr>
        <p:spPr>
          <a:xfrm>
            <a:off x="457200" y="1882808"/>
            <a:ext cx="8229600"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a:xfrm>
            <a:off x="4791456" y="6480048"/>
            <a:ext cx="2133600" cy="301752"/>
          </a:xfrm>
        </p:spPr>
        <p:txBody>
          <a:bodyPr/>
          <a:lstStyle/>
          <a:p>
            <a:fld id="{D9F75050-0E15-4C5B-92B0-66D068882F1F}" type="datetimeFigureOut">
              <a:rPr lang="tr-TR" smtClean="0"/>
              <a:pPr/>
              <a:t>14.03.2018</a:t>
            </a:fld>
            <a:endParaRPr lang="tr-TR"/>
          </a:p>
        </p:txBody>
      </p:sp>
      <p:sp>
        <p:nvSpPr>
          <p:cNvPr id="5" name="4 Altbilgi Yer Tutucusu"/>
          <p:cNvSpPr>
            <a:spLocks noGrp="1"/>
          </p:cNvSpPr>
          <p:nvPr>
            <p:ph type="ftr" sz="quarter" idx="11"/>
          </p:nvPr>
        </p:nvSpPr>
        <p:spPr>
          <a:xfrm>
            <a:off x="457200" y="6480969"/>
            <a:ext cx="4260056" cy="300831"/>
          </a:xfrm>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bg>
      <p:bgRef idx="1002">
        <a:schemeClr val="bg1"/>
      </p:bgRef>
    </p:bg>
    <p:spTree>
      <p:nvGrpSpPr>
        <p:cNvPr id="1" name=""/>
        <p:cNvGrpSpPr/>
        <p:nvPr/>
      </p:nvGrpSpPr>
      <p:grpSpPr>
        <a:xfrm>
          <a:off x="0" y="0"/>
          <a:ext cx="0" cy="0"/>
          <a:chOff x="0" y="0"/>
          <a:chExt cx="0" cy="0"/>
        </a:xfrm>
      </p:grpSpPr>
      <p:sp>
        <p:nvSpPr>
          <p:cNvPr id="9" name="8 Dik Üçgen"/>
          <p:cNvSpPr/>
          <p:nvPr/>
        </p:nvSpPr>
        <p:spPr>
          <a:xfrm flipV="1">
            <a:off x="7034" y="7034"/>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algn="ctr" defTabSz="914400" rtl="0" eaLnBrk="1" latinLnBrk="0" hangingPunct="1"/>
            <a:endParaRPr kumimoji="0" lang="en-US" sz="1800" kern="1200">
              <a:solidFill>
                <a:schemeClr val="lt1"/>
              </a:solidFill>
              <a:latin typeface="+mn-lt"/>
              <a:ea typeface="+mn-ea"/>
              <a:cs typeface="+mn-cs"/>
            </a:endParaRPr>
          </a:p>
        </p:txBody>
      </p:sp>
      <p:sp>
        <p:nvSpPr>
          <p:cNvPr id="8" name="7 İkizkenar Üçgen"/>
          <p:cNvSpPr/>
          <p:nvPr/>
        </p:nvSpPr>
        <p:spPr>
          <a:xfrm rot="5400000" flipV="1">
            <a:off x="7554353" y="309490"/>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 name="3 Veri Yer Tutucusu"/>
          <p:cNvSpPr>
            <a:spLocks noGrp="1"/>
          </p:cNvSpPr>
          <p:nvPr>
            <p:ph type="dt" sz="half" idx="10"/>
          </p:nvPr>
        </p:nvSpPr>
        <p:spPr>
          <a:xfrm>
            <a:off x="6955632" y="6477000"/>
            <a:ext cx="2133600" cy="304800"/>
          </a:xfrm>
        </p:spPr>
        <p:txBody>
          <a:bodyPr/>
          <a:lstStyle/>
          <a:p>
            <a:fld id="{D9F75050-0E15-4C5B-92B0-66D068882F1F}" type="datetimeFigureOut">
              <a:rPr lang="tr-TR" smtClean="0"/>
              <a:pPr/>
              <a:t>14.03.2018</a:t>
            </a:fld>
            <a:endParaRPr lang="tr-TR"/>
          </a:p>
        </p:txBody>
      </p:sp>
      <p:sp>
        <p:nvSpPr>
          <p:cNvPr id="5" name="4 Altbilgi Yer Tutucusu"/>
          <p:cNvSpPr>
            <a:spLocks noGrp="1"/>
          </p:cNvSpPr>
          <p:nvPr>
            <p:ph type="ftr" sz="quarter" idx="11"/>
          </p:nvPr>
        </p:nvSpPr>
        <p:spPr>
          <a:xfrm>
            <a:off x="2619376" y="6480969"/>
            <a:ext cx="4260056" cy="300831"/>
          </a:xfrm>
        </p:spPr>
        <p:txBody>
          <a:bodyPr/>
          <a:lstStyle/>
          <a:p>
            <a:endParaRPr lang="tr-TR"/>
          </a:p>
        </p:txBody>
      </p:sp>
      <p:sp>
        <p:nvSpPr>
          <p:cNvPr id="6" name="5 Slayt Numarası Yer Tutucusu"/>
          <p:cNvSpPr>
            <a:spLocks noGrp="1"/>
          </p:cNvSpPr>
          <p:nvPr>
            <p:ph type="sldNum" sz="quarter" idx="12"/>
          </p:nvPr>
        </p:nvSpPr>
        <p:spPr>
          <a:xfrm>
            <a:off x="8451056" y="809624"/>
            <a:ext cx="502920" cy="300831"/>
          </a:xfrm>
        </p:spPr>
        <p:txBody>
          <a:bodyPr/>
          <a:lstStyle/>
          <a:p>
            <a:fld id="{B1DEFA8C-F947-479F-BE07-76B6B3F80BF1}" type="slidenum">
              <a:rPr lang="tr-TR" smtClean="0"/>
              <a:pPr/>
              <a:t>‹#›</a:t>
            </a:fld>
            <a:endParaRPr lang="tr-TR"/>
          </a:p>
        </p:txBody>
      </p:sp>
      <p:cxnSp>
        <p:nvCxnSpPr>
          <p:cNvPr id="11" name="10 Düz Bağlayıcı"/>
          <p:cNvCxnSpPr/>
          <p:nvPr/>
        </p:nvCxnSpPr>
        <p:spPr>
          <a:xfrm rot="10800000">
            <a:off x="6468794" y="9381"/>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0" name="9 Düz Bağlayıcı"/>
          <p:cNvCxnSpPr/>
          <p:nvPr/>
        </p:nvCxnSpPr>
        <p:spPr>
          <a:xfrm flipV="1">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 name="1 Başlık"/>
          <p:cNvSpPr>
            <a:spLocks noGrp="1"/>
          </p:cNvSpPr>
          <p:nvPr>
            <p:ph type="title"/>
          </p:nvPr>
        </p:nvSpPr>
        <p:spPr>
          <a:xfrm>
            <a:off x="381000" y="271464"/>
            <a:ext cx="7239000" cy="1362075"/>
          </a:xfrm>
        </p:spPr>
        <p:txBody>
          <a:bodyPr anchor="ctr"/>
          <a:lstStyle>
            <a:lvl1pPr marL="0" algn="l">
              <a:buNone/>
              <a:defRPr sz="3600" b="1" cap="none" baseline="0"/>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381000" y="1633536"/>
            <a:ext cx="3886200" cy="2286000"/>
          </a:xfrm>
        </p:spPr>
        <p:txBody>
          <a:bodyPr anchor="t"/>
          <a:lstStyle>
            <a:lvl1pPr marL="54864" indent="0" algn="l">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marL="0" algn="l">
              <a:defRPr/>
            </a:lvl1pPr>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457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648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a:xfrm>
            <a:off x="4791456" y="6480969"/>
            <a:ext cx="2133600" cy="301752"/>
          </a:xfrm>
        </p:spPr>
        <p:txBody>
          <a:bodyPr/>
          <a:lstStyle/>
          <a:p>
            <a:fld id="{D9F75050-0E15-4C5B-92B0-66D068882F1F}" type="datetimeFigureOut">
              <a:rPr lang="tr-TR" smtClean="0"/>
              <a:pPr/>
              <a:t>14.03.2018</a:t>
            </a:fld>
            <a:endParaRPr lang="tr-TR"/>
          </a:p>
        </p:txBody>
      </p:sp>
      <p:sp>
        <p:nvSpPr>
          <p:cNvPr id="6" name="5 Altbilgi Yer Tutucusu"/>
          <p:cNvSpPr>
            <a:spLocks noGrp="1"/>
          </p:cNvSpPr>
          <p:nvPr>
            <p:ph type="ftr" sz="quarter" idx="11"/>
          </p:nvPr>
        </p:nvSpPr>
        <p:spPr>
          <a:xfrm>
            <a:off x="457200" y="6480969"/>
            <a:ext cx="4260056" cy="301752"/>
          </a:xfrm>
        </p:spPr>
        <p:txBody>
          <a:bodyPr/>
          <a:lstStyle/>
          <a:p>
            <a:endParaRPr lang="tr-TR"/>
          </a:p>
        </p:txBody>
      </p:sp>
      <p:sp>
        <p:nvSpPr>
          <p:cNvPr id="7" name="6 Slayt Numarası Yer Tutucusu"/>
          <p:cNvSpPr>
            <a:spLocks noGrp="1"/>
          </p:cNvSpPr>
          <p:nvPr>
            <p:ph type="sldNum" sz="quarter" idx="12"/>
          </p:nvPr>
        </p:nvSpPr>
        <p:spPr>
          <a:xfrm>
            <a:off x="7589520" y="6480969"/>
            <a:ext cx="502920" cy="301752"/>
          </a:xfrm>
        </p:spPr>
        <p:txBody>
          <a:bodyPr/>
          <a:lstStyle/>
          <a:p>
            <a:fld id="{B1DEFA8C-F947-479F-BE07-76B6B3F80BF1}"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Karşılaştırma">
    <p:bg>
      <p:bgRef idx="1002">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248198" y="290732"/>
            <a:ext cx="1066800" cy="6153912"/>
          </a:xfrm>
        </p:spPr>
        <p:txBody>
          <a:bodyPr vert="vert270" anchor="b"/>
          <a:lstStyle>
            <a:lvl1pPr marL="0" algn="ctr">
              <a:defRPr sz="3300" b="1">
                <a:ln w="6350">
                  <a:solidFill>
                    <a:schemeClr val="tx1"/>
                  </a:solidFill>
                </a:ln>
                <a:solidFill>
                  <a:schemeClr val="tx1"/>
                </a:solidFill>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1365006" y="290732"/>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1365006" y="3427124"/>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2022230" y="290732"/>
            <a:ext cx="6858000" cy="3017520"/>
          </a:xfrm>
        </p:spPr>
        <p:txBody>
          <a:bodyPr/>
          <a:lstStyle>
            <a:lvl1pPr algn="l">
              <a:defRPr sz="2400"/>
            </a:lvl1pPr>
            <a:lvl2pPr algn="l">
              <a:defRPr sz="2000"/>
            </a:lvl2pPr>
            <a:lvl3pPr algn="l">
              <a:defRPr sz="1800"/>
            </a:lvl3pPr>
            <a:lvl4pPr algn="l">
              <a:defRPr sz="1600"/>
            </a:lvl4pPr>
            <a:lvl5pPr algn="l">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2022230" y="3427124"/>
            <a:ext cx="6858000" cy="3017520"/>
          </a:xfrm>
        </p:spPr>
        <p:txBody>
          <a:bodyPr/>
          <a:lstStyle>
            <a:lvl1pPr>
              <a:defRPr sz="24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a:xfrm>
            <a:off x="4791456" y="6480969"/>
            <a:ext cx="2130552" cy="301752"/>
          </a:xfrm>
        </p:spPr>
        <p:txBody>
          <a:bodyPr/>
          <a:lstStyle/>
          <a:p>
            <a:fld id="{D9F75050-0E15-4C5B-92B0-66D068882F1F}" type="datetimeFigureOut">
              <a:rPr lang="tr-TR" smtClean="0"/>
              <a:pPr/>
              <a:t>14.03.2018</a:t>
            </a:fld>
            <a:endParaRPr lang="tr-TR"/>
          </a:p>
        </p:txBody>
      </p:sp>
      <p:sp>
        <p:nvSpPr>
          <p:cNvPr id="8" name="7 Altbilgi Yer Tutucusu"/>
          <p:cNvSpPr>
            <a:spLocks noGrp="1"/>
          </p:cNvSpPr>
          <p:nvPr>
            <p:ph type="ftr" sz="quarter" idx="11"/>
          </p:nvPr>
        </p:nvSpPr>
        <p:spPr>
          <a:xfrm>
            <a:off x="457200" y="6480969"/>
            <a:ext cx="4261104" cy="301752"/>
          </a:xfrm>
        </p:spPr>
        <p:txBody>
          <a:bodyPr/>
          <a:lstStyle/>
          <a:p>
            <a:endParaRPr lang="tr-TR"/>
          </a:p>
        </p:txBody>
      </p:sp>
      <p:sp>
        <p:nvSpPr>
          <p:cNvPr id="9" name="8 Slayt Numarası Yer Tutucusu"/>
          <p:cNvSpPr>
            <a:spLocks noGrp="1"/>
          </p:cNvSpPr>
          <p:nvPr>
            <p:ph type="sldNum" sz="quarter" idx="12"/>
          </p:nvPr>
        </p:nvSpPr>
        <p:spPr>
          <a:xfrm>
            <a:off x="7589520" y="6483096"/>
            <a:ext cx="502920" cy="301752"/>
          </a:xfrm>
        </p:spPr>
        <p:txBody>
          <a:bodyPr/>
          <a:lstStyle>
            <a:lvl1pPr algn="ctr">
              <a:defRPr/>
            </a:lvl1pPr>
          </a:lstStyle>
          <a:p>
            <a:fld id="{B1DEFA8C-F947-479F-BE07-76B6B3F80BF1}"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b="0"/>
            </a:lvl1pPr>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p>
            <a:fld id="{D9F75050-0E15-4C5B-92B0-66D068882F1F}" type="datetimeFigureOut">
              <a:rPr lang="tr-TR" smtClean="0"/>
              <a:pPr/>
              <a:t>14.03.2018</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a:xfrm>
            <a:off x="4791456" y="6480969"/>
            <a:ext cx="2133600" cy="301752"/>
          </a:xfrm>
        </p:spPr>
        <p:txBody>
          <a:bodyPr/>
          <a:lstStyle/>
          <a:p>
            <a:fld id="{D9F75050-0E15-4C5B-92B0-66D068882F1F}" type="datetimeFigureOut">
              <a:rPr lang="tr-TR" smtClean="0"/>
              <a:pPr/>
              <a:t>14.03.2018</a:t>
            </a:fld>
            <a:endParaRPr lang="tr-TR"/>
          </a:p>
        </p:txBody>
      </p:sp>
      <p:sp>
        <p:nvSpPr>
          <p:cNvPr id="3" name="2 Altbilgi Yer Tutucusu"/>
          <p:cNvSpPr>
            <a:spLocks noGrp="1"/>
          </p:cNvSpPr>
          <p:nvPr>
            <p:ph type="ftr" sz="quarter" idx="11"/>
          </p:nvPr>
        </p:nvSpPr>
        <p:spPr>
          <a:xfrm>
            <a:off x="457200" y="6481890"/>
            <a:ext cx="4260056" cy="300831"/>
          </a:xfrm>
        </p:spPr>
        <p:txBody>
          <a:bodyPr/>
          <a:lstStyle/>
          <a:p>
            <a:endParaRPr lang="tr-TR"/>
          </a:p>
        </p:txBody>
      </p:sp>
      <p:sp>
        <p:nvSpPr>
          <p:cNvPr id="4" name="3 Slayt Numarası Yer Tutucusu"/>
          <p:cNvSpPr>
            <a:spLocks noGrp="1"/>
          </p:cNvSpPr>
          <p:nvPr>
            <p:ph type="sldNum" sz="quarter" idx="12"/>
          </p:nvPr>
        </p:nvSpPr>
        <p:spPr>
          <a:xfrm>
            <a:off x="7589520" y="6480969"/>
            <a:ext cx="502920" cy="301752"/>
          </a:xfrm>
        </p:spPr>
        <p:txBody>
          <a:bodyPr/>
          <a:lstStyle/>
          <a:p>
            <a:fld id="{B1DEFA8C-F947-479F-BE07-76B6B3F80BF1}"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bg>
      <p:bgRef idx="1002">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219456" y="367664"/>
            <a:ext cx="914400" cy="5943600"/>
          </a:xfrm>
        </p:spPr>
        <p:txBody>
          <a:bodyPr vert="vert270" anchor="b"/>
          <a:lstStyle>
            <a:lvl1pPr marL="0" marR="18288" algn="r">
              <a:spcBef>
                <a:spcPts val="0"/>
              </a:spcBef>
              <a:buNone/>
              <a:defRPr sz="2900" b="0" cap="all" baseline="0"/>
            </a:lvl1pPr>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1135856" y="367664"/>
            <a:ext cx="2438400" cy="5943600"/>
          </a:xfrm>
        </p:spPr>
        <p:txBody>
          <a:bodyPr anchor="t"/>
          <a:lstStyle>
            <a:lvl1pPr marL="0" indent="0">
              <a:spcBef>
                <a:spcPts val="0"/>
              </a:spcBef>
              <a:buNone/>
              <a:defRPr sz="1400"/>
            </a:lvl1pPr>
            <a:lvl2pPr>
              <a:buNone/>
              <a:defRPr sz="1200"/>
            </a:lvl2pPr>
            <a:lvl3pPr>
              <a:buNone/>
              <a:defRPr sz="1000"/>
            </a:lvl3pPr>
            <a:lvl4pPr>
              <a:buNone/>
              <a:defRPr sz="900"/>
            </a:lvl4pPr>
            <a:lvl5pPr>
              <a:buNone/>
              <a:defRPr sz="900"/>
            </a:lvl5pPr>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3651250" y="320040"/>
            <a:ext cx="5276088" cy="5989320"/>
          </a:xfrm>
        </p:spPr>
        <p:txBody>
          <a:bodyPr/>
          <a:lstStyle>
            <a:lvl1pPr>
              <a:spcBef>
                <a:spcPts val="0"/>
              </a:spcBef>
              <a:defRPr sz="3000"/>
            </a:lvl1pPr>
            <a:lvl2pPr>
              <a:defRPr sz="2600"/>
            </a:lvl2pPr>
            <a:lvl3pPr>
              <a:defRPr sz="2400"/>
            </a:lvl3pPr>
            <a:lvl4pPr>
              <a:defRPr sz="2000"/>
            </a:lvl4pPr>
            <a:lvl5pPr>
              <a:defRPr sz="20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a:xfrm>
            <a:off x="6278976" y="6556248"/>
            <a:ext cx="2133600" cy="301752"/>
          </a:xfrm>
        </p:spPr>
        <p:txBody>
          <a:bodyPr/>
          <a:lstStyle>
            <a:lvl1pPr>
              <a:defRPr sz="900"/>
            </a:lvl1pPr>
          </a:lstStyle>
          <a:p>
            <a:fld id="{D9F75050-0E15-4C5B-92B0-66D068882F1F}" type="datetimeFigureOut">
              <a:rPr lang="tr-TR" smtClean="0"/>
              <a:pPr/>
              <a:t>14.03.2018</a:t>
            </a:fld>
            <a:endParaRPr lang="tr-TR"/>
          </a:p>
        </p:txBody>
      </p:sp>
      <p:sp>
        <p:nvSpPr>
          <p:cNvPr id="6" name="5 Altbilgi Yer Tutucusu"/>
          <p:cNvSpPr>
            <a:spLocks noGrp="1"/>
          </p:cNvSpPr>
          <p:nvPr>
            <p:ph type="ftr" sz="quarter" idx="11"/>
          </p:nvPr>
        </p:nvSpPr>
        <p:spPr>
          <a:xfrm>
            <a:off x="1135856" y="6556248"/>
            <a:ext cx="5143120" cy="301752"/>
          </a:xfrm>
        </p:spPr>
        <p:txBody>
          <a:bodyPr/>
          <a:lstStyle>
            <a:lvl1pPr>
              <a:defRPr sz="900"/>
            </a:lvl1pPr>
          </a:lstStyle>
          <a:p>
            <a:endParaRPr lang="tr-TR"/>
          </a:p>
        </p:txBody>
      </p:sp>
      <p:sp>
        <p:nvSpPr>
          <p:cNvPr id="7" name="6 Slayt Numarası Yer Tutucusu"/>
          <p:cNvSpPr>
            <a:spLocks noGrp="1"/>
          </p:cNvSpPr>
          <p:nvPr>
            <p:ph type="sldNum" sz="quarter" idx="12"/>
          </p:nvPr>
        </p:nvSpPr>
        <p:spPr>
          <a:xfrm>
            <a:off x="8410576" y="6556248"/>
            <a:ext cx="502920" cy="301752"/>
          </a:xfrm>
        </p:spPr>
        <p:txBody>
          <a:bodyPr/>
          <a:lstStyle>
            <a:lvl1pPr>
              <a:defRPr sz="900"/>
            </a:lvl1pPr>
          </a:lstStyle>
          <a:p>
            <a:fld id="{B1DEFA8C-F947-479F-BE07-76B6B3F80BF1}"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bg>
      <p:bgRef idx="1002">
        <a:schemeClr val="bg1"/>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219456" y="150896"/>
            <a:ext cx="914400" cy="6400800"/>
          </a:xfrm>
        </p:spPr>
        <p:txBody>
          <a:bodyPr vert="vert270" anchor="b"/>
          <a:lstStyle>
            <a:lvl1pPr marL="0" algn="l">
              <a:buNone/>
              <a:defRPr sz="3000" b="0" cap="all" baseline="0"/>
            </a:lvl1pPr>
          </a:lstStyle>
          <a:p>
            <a:r>
              <a:rPr kumimoji="0" lang="tr-TR" smtClean="0"/>
              <a:t>Asıl başlık stili için tıklatın</a:t>
            </a:r>
            <a:endParaRPr kumimoji="0" lang="en-US"/>
          </a:p>
        </p:txBody>
      </p:sp>
      <p:sp>
        <p:nvSpPr>
          <p:cNvPr id="3" name="2 Resim Yer Tutucusu"/>
          <p:cNvSpPr>
            <a:spLocks noGrp="1"/>
          </p:cNvSpPr>
          <p:nvPr>
            <p:ph type="pic" idx="1"/>
          </p:nvPr>
        </p:nvSpPr>
        <p:spPr>
          <a:xfrm>
            <a:off x="1138237" y="373966"/>
            <a:ext cx="7333488" cy="5486400"/>
          </a:xfrm>
          <a:solidFill>
            <a:schemeClr val="bg2">
              <a:shade val="50000"/>
            </a:schemeClr>
          </a:solidFill>
        </p:spPr>
        <p:txBody>
          <a:bodyPr/>
          <a:lstStyle>
            <a:lvl1pPr marL="0" indent="0">
              <a:buNone/>
              <a:defRPr sz="3200"/>
            </a:lvl1pPr>
          </a:lstStyle>
          <a:p>
            <a:r>
              <a:rPr kumimoji="0" lang="tr-TR" smtClean="0"/>
              <a:t>Resim eklemek için simgeyi tıklatın</a:t>
            </a:r>
            <a:endParaRPr kumimoji="0" lang="en-US" dirty="0"/>
          </a:p>
        </p:txBody>
      </p:sp>
      <p:sp>
        <p:nvSpPr>
          <p:cNvPr id="4" name="3 Metin Yer Tutucusu"/>
          <p:cNvSpPr>
            <a:spLocks noGrp="1"/>
          </p:cNvSpPr>
          <p:nvPr>
            <p:ph type="body" sz="half" idx="2"/>
          </p:nvPr>
        </p:nvSpPr>
        <p:spPr>
          <a:xfrm>
            <a:off x="1143000" y="5867400"/>
            <a:ext cx="7333488" cy="685800"/>
          </a:xfrm>
          <a:solidFill>
            <a:schemeClr val="accent1">
              <a:alpha val="15000"/>
            </a:schemeClr>
          </a:solidFill>
          <a:ln>
            <a:solidFill>
              <a:schemeClr val="accent1"/>
            </a:solidFill>
            <a:miter lim="800000"/>
          </a:ln>
        </p:spPr>
        <p:txBody>
          <a:bodyPr/>
          <a:lstStyle>
            <a:lvl1pPr marL="0" indent="0">
              <a:spcBef>
                <a:spcPts val="0"/>
              </a:spcBef>
              <a:buNone/>
              <a:defRPr sz="14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5" name="4 Veri Yer Tutucusu"/>
          <p:cNvSpPr>
            <a:spLocks noGrp="1"/>
          </p:cNvSpPr>
          <p:nvPr>
            <p:ph type="dt" sz="half" idx="10"/>
          </p:nvPr>
        </p:nvSpPr>
        <p:spPr>
          <a:xfrm>
            <a:off x="6108192" y="6556248"/>
            <a:ext cx="2103120" cy="301752"/>
          </a:xfrm>
        </p:spPr>
        <p:txBody>
          <a:bodyPr/>
          <a:lstStyle>
            <a:lvl1pPr>
              <a:defRPr sz="900"/>
            </a:lvl1pPr>
          </a:lstStyle>
          <a:p>
            <a:fld id="{D9F75050-0E15-4C5B-92B0-66D068882F1F}" type="datetimeFigureOut">
              <a:rPr lang="tr-TR" smtClean="0"/>
              <a:pPr/>
              <a:t>14.03.2018</a:t>
            </a:fld>
            <a:endParaRPr lang="tr-TR"/>
          </a:p>
        </p:txBody>
      </p:sp>
      <p:sp>
        <p:nvSpPr>
          <p:cNvPr id="6" name="5 Altbilgi Yer Tutucusu"/>
          <p:cNvSpPr>
            <a:spLocks noGrp="1"/>
          </p:cNvSpPr>
          <p:nvPr>
            <p:ph type="ftr" sz="quarter" idx="11"/>
          </p:nvPr>
        </p:nvSpPr>
        <p:spPr>
          <a:xfrm>
            <a:off x="1170432" y="6557169"/>
            <a:ext cx="4948072" cy="301752"/>
          </a:xfrm>
        </p:spPr>
        <p:txBody>
          <a:bodyPr/>
          <a:lstStyle>
            <a:lvl1pPr>
              <a:defRPr sz="900"/>
            </a:lvl1pPr>
          </a:lstStyle>
          <a:p>
            <a:endParaRPr lang="tr-TR"/>
          </a:p>
        </p:txBody>
      </p:sp>
      <p:sp>
        <p:nvSpPr>
          <p:cNvPr id="7" name="6 Slayt Numarası Yer Tutucusu"/>
          <p:cNvSpPr>
            <a:spLocks noGrp="1"/>
          </p:cNvSpPr>
          <p:nvPr>
            <p:ph type="sldNum" sz="quarter" idx="12"/>
          </p:nvPr>
        </p:nvSpPr>
        <p:spPr>
          <a:xfrm>
            <a:off x="8217192" y="6556248"/>
            <a:ext cx="365760" cy="301752"/>
          </a:xfrm>
        </p:spPr>
        <p:txBody>
          <a:bodyPr/>
          <a:lstStyle>
            <a:lvl1pPr algn="ctr">
              <a:defRPr sz="900"/>
            </a:lvl1pPr>
          </a:lstStyle>
          <a:p>
            <a:fld id="{B1DEFA8C-F947-479F-BE07-76B6B3F80BF1}"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1" name="10 Dik Üçgen"/>
          <p:cNvSpPr/>
          <p:nvPr/>
        </p:nvSpPr>
        <p:spPr>
          <a:xfrm>
            <a:off x="7034" y="14068"/>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cxnSp>
        <p:nvCxnSpPr>
          <p:cNvPr id="8" name="7 Düz Bağlayıcı"/>
          <p:cNvCxnSpPr/>
          <p:nvPr/>
        </p:nvCxnSpPr>
        <p:spPr>
          <a:xfrm>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8 Düz Bağlayıcı"/>
          <p:cNvCxnSpPr/>
          <p:nvPr/>
        </p:nvCxnSpPr>
        <p:spPr>
          <a:xfrm rot="10800000" flipV="1">
            <a:off x="6468794" y="4948410"/>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2" name="21 Başlık Yer Tutucusu"/>
          <p:cNvSpPr>
            <a:spLocks noGrp="1"/>
          </p:cNvSpPr>
          <p:nvPr>
            <p:ph type="title"/>
          </p:nvPr>
        </p:nvSpPr>
        <p:spPr>
          <a:xfrm>
            <a:off x="457200" y="267494"/>
            <a:ext cx="8229600" cy="1399032"/>
          </a:xfrm>
          <a:prstGeom prst="rect">
            <a:avLst/>
          </a:prstGeom>
        </p:spPr>
        <p:txBody>
          <a:bodyPr vert="horz" anchor="ctr">
            <a:normAutofit/>
          </a:bodyPr>
          <a:lstStyle/>
          <a:p>
            <a:r>
              <a:rPr kumimoji="0" lang="tr-TR" smtClean="0"/>
              <a:t>Asıl başlık stili için tıklatın</a:t>
            </a:r>
            <a:endParaRPr kumimoji="0" lang="en-US"/>
          </a:p>
        </p:txBody>
      </p:sp>
      <p:sp>
        <p:nvSpPr>
          <p:cNvPr id="13" name="12 Metin Yer Tutucusu"/>
          <p:cNvSpPr>
            <a:spLocks noGrp="1"/>
          </p:cNvSpPr>
          <p:nvPr>
            <p:ph type="body" idx="1"/>
          </p:nvPr>
        </p:nvSpPr>
        <p:spPr>
          <a:xfrm>
            <a:off x="457200" y="1882808"/>
            <a:ext cx="8229600" cy="4572000"/>
          </a:xfrm>
          <a:prstGeom prst="rect">
            <a:avLst/>
          </a:prstGeom>
        </p:spPr>
        <p:txBody>
          <a:bodyPr vert="horz" anchor="t">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4" name="13 Veri Yer Tutucusu"/>
          <p:cNvSpPr>
            <a:spLocks noGrp="1"/>
          </p:cNvSpPr>
          <p:nvPr>
            <p:ph type="dt" sz="half" idx="2"/>
          </p:nvPr>
        </p:nvSpPr>
        <p:spPr>
          <a:xfrm>
            <a:off x="4791456" y="6480969"/>
            <a:ext cx="2133600" cy="301752"/>
          </a:xfrm>
          <a:prstGeom prst="rect">
            <a:avLst/>
          </a:prstGeom>
        </p:spPr>
        <p:txBody>
          <a:bodyPr vert="horz" anchor="b"/>
          <a:lstStyle>
            <a:lvl1pPr algn="l" eaLnBrk="1" latinLnBrk="0" hangingPunct="1">
              <a:defRPr kumimoji="0" sz="1000" b="0">
                <a:solidFill>
                  <a:schemeClr val="tx1"/>
                </a:solidFill>
              </a:defRPr>
            </a:lvl1pPr>
          </a:lstStyle>
          <a:p>
            <a:fld id="{D9F75050-0E15-4C5B-92B0-66D068882F1F}" type="datetimeFigureOut">
              <a:rPr lang="tr-TR" smtClean="0"/>
              <a:pPr/>
              <a:t>14.03.2018</a:t>
            </a:fld>
            <a:endParaRPr lang="tr-TR"/>
          </a:p>
        </p:txBody>
      </p:sp>
      <p:sp>
        <p:nvSpPr>
          <p:cNvPr id="3" name="2 Altbilgi Yer Tutucusu"/>
          <p:cNvSpPr>
            <a:spLocks noGrp="1"/>
          </p:cNvSpPr>
          <p:nvPr>
            <p:ph type="ftr" sz="quarter" idx="3"/>
          </p:nvPr>
        </p:nvSpPr>
        <p:spPr>
          <a:xfrm>
            <a:off x="457200" y="6481890"/>
            <a:ext cx="4260056" cy="300831"/>
          </a:xfrm>
          <a:prstGeom prst="rect">
            <a:avLst/>
          </a:prstGeom>
        </p:spPr>
        <p:txBody>
          <a:bodyPr vert="horz" anchor="b"/>
          <a:lstStyle>
            <a:lvl1pPr algn="r" eaLnBrk="1" latinLnBrk="0" hangingPunct="1">
              <a:defRPr kumimoji="0" sz="1000">
                <a:solidFill>
                  <a:schemeClr val="tx1"/>
                </a:solidFill>
              </a:defRPr>
            </a:lvl1pPr>
          </a:lstStyle>
          <a:p>
            <a:endParaRPr lang="tr-TR"/>
          </a:p>
        </p:txBody>
      </p:sp>
      <p:sp>
        <p:nvSpPr>
          <p:cNvPr id="23" name="22 Slayt Numarası Yer Tutucusu"/>
          <p:cNvSpPr>
            <a:spLocks noGrp="1"/>
          </p:cNvSpPr>
          <p:nvPr>
            <p:ph type="sldNum" sz="quarter" idx="4"/>
          </p:nvPr>
        </p:nvSpPr>
        <p:spPr>
          <a:xfrm>
            <a:off x="7589520" y="6480969"/>
            <a:ext cx="502920" cy="301752"/>
          </a:xfrm>
          <a:prstGeom prst="rect">
            <a:avLst/>
          </a:prstGeom>
        </p:spPr>
        <p:txBody>
          <a:bodyPr vert="horz" anchor="b"/>
          <a:lstStyle>
            <a:lvl1pPr algn="ctr" eaLnBrk="1" latinLnBrk="0" hangingPunct="1">
              <a:defRPr kumimoji="0" sz="1200">
                <a:solidFill>
                  <a:schemeClr val="tx1"/>
                </a:solidFill>
              </a:defRPr>
            </a:lvl1pPr>
          </a:lstStyle>
          <a:p>
            <a:fld id="{B1DEFA8C-F947-479F-BE07-76B6B3F80BF1}" type="slidenum">
              <a:rPr lang="tr-TR" smtClean="0"/>
              <a:pPr/>
              <a:t>‹#›</a:t>
            </a:fld>
            <a:endParaRPr lang="tr-TR"/>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marL="484632" algn="l" rtl="0" eaLnBrk="1" latinLnBrk="0" hangingPunct="1">
        <a:spcBef>
          <a:spcPct val="0"/>
        </a:spcBef>
        <a:buNone/>
        <a:defRPr kumimoji="0" sz="42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p:titleStyle>
    <p:bodyStyle>
      <a:lvl1pPr marL="448056"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822960" indent="-285750" algn="l" rtl="0" eaLnBrk="1" latinLnBrk="0" hangingPunct="1">
        <a:spcBef>
          <a:spcPct val="20000"/>
        </a:spcBef>
        <a:buClr>
          <a:schemeClr val="accent1"/>
        </a:buClr>
        <a:buSzPct val="95000"/>
        <a:buFont typeface="Verdana"/>
        <a:buChar char="›"/>
        <a:defRPr kumimoji="0" sz="2600" kern="1200">
          <a:solidFill>
            <a:schemeClr val="tx1"/>
          </a:solidFill>
          <a:latin typeface="+mn-lt"/>
          <a:ea typeface="+mn-ea"/>
          <a:cs typeface="+mn-cs"/>
        </a:defRPr>
      </a:lvl2pPr>
      <a:lvl3pPr marL="1106424" indent="-228600" algn="l" rtl="0" eaLnBrk="1" latinLnBrk="0" hangingPunct="1">
        <a:spcBef>
          <a:spcPct val="20000"/>
        </a:spcBef>
        <a:buClr>
          <a:schemeClr val="accent1"/>
        </a:buClr>
        <a:buFont typeface="Wingdings 2"/>
        <a:buChar char=""/>
        <a:defRPr kumimoji="0" sz="2400" kern="1200">
          <a:solidFill>
            <a:schemeClr val="tx1"/>
          </a:solidFill>
          <a:latin typeface="+mn-lt"/>
          <a:ea typeface="+mn-ea"/>
          <a:cs typeface="+mn-cs"/>
        </a:defRPr>
      </a:lvl3pPr>
      <a:lvl4pPr marL="1371600" indent="-210312" algn="l" rtl="0" eaLnBrk="1" latinLnBrk="0" hangingPunct="1">
        <a:spcBef>
          <a:spcPct val="20000"/>
        </a:spcBef>
        <a:buClr>
          <a:schemeClr val="accent1"/>
        </a:buClr>
        <a:buFont typeface="Wingdings 2"/>
        <a:buChar char=""/>
        <a:defRPr kumimoji="0" sz="2000" kern="1200">
          <a:solidFill>
            <a:schemeClr val="tx1"/>
          </a:solidFill>
          <a:latin typeface="+mn-lt"/>
          <a:ea typeface="+mn-ea"/>
          <a:cs typeface="+mn-cs"/>
        </a:defRPr>
      </a:lvl4pPr>
      <a:lvl5pPr marL="1600200" indent="-210312" algn="l" rtl="0" eaLnBrk="1" latinLnBrk="0" hangingPunct="1">
        <a:spcBef>
          <a:spcPct val="20000"/>
        </a:spcBef>
        <a:buClr>
          <a:schemeClr val="accent1">
            <a:tint val="75000"/>
          </a:schemeClr>
        </a:buClr>
        <a:buFont typeface="Wingdings 2"/>
        <a:buChar char=""/>
        <a:defRPr kumimoji="0" sz="1900" kern="1200">
          <a:solidFill>
            <a:schemeClr val="tx1"/>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https://en.wikipedia.org/wiki/File:Buzzing_Speakers.ogg" TargetMode="External"/><Relationship Id="rId2" Type="http://schemas.openxmlformats.org/officeDocument/2006/relationships/image" Target="../media/image7.jpeg"/><Relationship Id="rId1" Type="http://schemas.openxmlformats.org/officeDocument/2006/relationships/slideLayout" Target="../slideLayouts/slideLayout2.xml"/><Relationship Id="rId4" Type="http://schemas.openxmlformats.org/officeDocument/2006/relationships/hyperlink" Target="https://en.wikipedia.org/wiki/File:802_11bg_interference.ogg"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8.gi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4.gif"/><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9.gif"/><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0.gif"/><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5.gif"/><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30.gif"/><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2.xml"/><Relationship Id="rId5" Type="http://schemas.openxmlformats.org/officeDocument/2006/relationships/image" Target="../media/image38.jpeg"/><Relationship Id="rId4" Type="http://schemas.openxmlformats.org/officeDocument/2006/relationships/image" Target="../media/image37.jpeg"/></Relationships>
</file>

<file path=ppt/slides/_rels/slide5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2.xml"/><Relationship Id="rId4" Type="http://schemas.openxmlformats.org/officeDocument/2006/relationships/image" Target="../media/image39.jpeg"/></Relationships>
</file>

<file path=ppt/slides/_rels/slide56.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2.xml"/><Relationship Id="rId4" Type="http://schemas.openxmlformats.org/officeDocument/2006/relationships/image" Target="../media/image42.jpeg"/></Relationships>
</file>

<file path=ppt/slides/_rels/slide57.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slideLayout" Target="../slideLayouts/slideLayout7.xml"/><Relationship Id="rId1" Type="http://schemas.openxmlformats.org/officeDocument/2006/relationships/video" Target="file:///C:\Users\cumayeri\Downloads\How%20to%20bond%20a%20strain%20gauge%20by%20TSM.mp4" TargetMode="External"/></Relationships>
</file>

<file path=ppt/slides/_rels/slide82.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image" Target="../media/image62.png"/><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slideLayout" Target="../slideLayouts/slideLayout7.xml"/><Relationship Id="rId1" Type="http://schemas.openxmlformats.org/officeDocument/2006/relationships/video" Target="file:///C:\Users\cumayeri\Downloads\Experiment%205%20-%20Strain%20Gages.mp4"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683568" y="2607047"/>
            <a:ext cx="7992888" cy="1974081"/>
          </a:xfrm>
        </p:spPr>
        <p:txBody>
          <a:bodyPr>
            <a:normAutofit/>
          </a:bodyPr>
          <a:lstStyle/>
          <a:p>
            <a:r>
              <a:rPr lang="tr-TR" sz="6000" b="1" dirty="0" smtClean="0">
                <a:effectLst>
                  <a:outerShdw blurRad="38100" dist="38100" dir="2700000" algn="tl">
                    <a:srgbClr val="000000">
                      <a:alpha val="43137"/>
                    </a:srgbClr>
                  </a:outerShdw>
                </a:effectLst>
                <a:latin typeface="Candara" pitchFamily="34" charset="0"/>
              </a:rPr>
              <a:t>SENSÖRLER ve TRANSDÜSERLER</a:t>
            </a:r>
            <a:endParaRPr lang="en-GB" sz="6000" b="1" dirty="0">
              <a:effectLst>
                <a:outerShdw blurRad="38100" dist="38100" dir="2700000" algn="tl">
                  <a:srgbClr val="000000">
                    <a:alpha val="43137"/>
                  </a:srgbClr>
                </a:outerShdw>
              </a:effectLst>
              <a:latin typeface="Candara"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7 Metin kutusu"/>
          <p:cNvSpPr txBox="1"/>
          <p:nvPr/>
        </p:nvSpPr>
        <p:spPr>
          <a:xfrm>
            <a:off x="395536" y="458669"/>
            <a:ext cx="8352928" cy="954107"/>
          </a:xfrm>
          <a:prstGeom prst="rect">
            <a:avLst/>
          </a:prstGeom>
          <a:noFill/>
        </p:spPr>
        <p:txBody>
          <a:bodyPr wrap="square" rtlCol="0">
            <a:spAutoFit/>
          </a:bodyPr>
          <a:lstStyle/>
          <a:p>
            <a:pPr algn="ctr" fontAlgn="base"/>
            <a:r>
              <a:rPr lang="en-GB" sz="2800" b="1" dirty="0" smtClean="0">
                <a:solidFill>
                  <a:srgbClr val="FFFF00"/>
                </a:solidFill>
                <a:effectLst>
                  <a:outerShdw blurRad="38100" dist="38100" dir="2700000" algn="tl">
                    <a:srgbClr val="000000">
                      <a:alpha val="43137"/>
                    </a:srgbClr>
                  </a:outerShdw>
                </a:effectLst>
              </a:rPr>
              <a:t>2 . GİRİŞ BÜYÜKLÜKLERİNE GÖRE SENSÖRLER</a:t>
            </a:r>
            <a:r>
              <a:rPr lang="en-GB" sz="2800" dirty="0" smtClean="0"/>
              <a:t/>
            </a:r>
            <a:br>
              <a:rPr lang="en-GB" sz="2800" dirty="0" smtClean="0"/>
            </a:br>
            <a:endParaRPr lang="en-GB" sz="2800" b="1" dirty="0">
              <a:solidFill>
                <a:srgbClr val="FFFF00"/>
              </a:solidFill>
              <a:effectLst>
                <a:outerShdw blurRad="38100" dist="38100" dir="2700000" algn="tl">
                  <a:srgbClr val="000000">
                    <a:alpha val="43137"/>
                  </a:srgbClr>
                </a:outerShdw>
              </a:effectLst>
            </a:endParaRPr>
          </a:p>
        </p:txBody>
      </p:sp>
      <p:sp>
        <p:nvSpPr>
          <p:cNvPr id="3" name="2 Dikdörtgen"/>
          <p:cNvSpPr/>
          <p:nvPr/>
        </p:nvSpPr>
        <p:spPr>
          <a:xfrm>
            <a:off x="251520" y="1124744"/>
            <a:ext cx="8568952" cy="5262979"/>
          </a:xfrm>
          <a:prstGeom prst="rect">
            <a:avLst/>
          </a:prstGeom>
        </p:spPr>
        <p:txBody>
          <a:bodyPr wrap="square">
            <a:spAutoFit/>
          </a:bodyPr>
          <a:lstStyle/>
          <a:p>
            <a:pPr algn="ctr" fontAlgn="base"/>
            <a:r>
              <a:rPr lang="en-GB" sz="2800" dirty="0" smtClean="0">
                <a:solidFill>
                  <a:srgbClr val="FFFF00"/>
                </a:solidFill>
                <a:effectLst>
                  <a:outerShdw blurRad="38100" dist="38100" dir="2700000" algn="tl">
                    <a:srgbClr val="000000">
                      <a:alpha val="43137"/>
                    </a:srgbClr>
                  </a:outerShdw>
                </a:effectLst>
              </a:rPr>
              <a:t>1. </a:t>
            </a:r>
            <a:r>
              <a:rPr lang="en-GB" sz="2800" dirty="0" err="1" smtClean="0">
                <a:solidFill>
                  <a:srgbClr val="FFFF00"/>
                </a:solidFill>
                <a:effectLst>
                  <a:outerShdw blurRad="38100" dist="38100" dir="2700000" algn="tl">
                    <a:srgbClr val="000000">
                      <a:alpha val="43137"/>
                    </a:srgbClr>
                  </a:outerShdw>
                </a:effectLst>
              </a:rPr>
              <a:t>Mekanik</a:t>
            </a:r>
            <a:r>
              <a:rPr lang="en-GB" sz="2800" dirty="0" smtClean="0"/>
              <a:t> :</a:t>
            </a:r>
            <a:r>
              <a:rPr lang="tr-TR" sz="2800" dirty="0" smtClean="0"/>
              <a:t> </a:t>
            </a:r>
            <a:r>
              <a:rPr lang="en-GB" sz="2800" dirty="0" err="1" smtClean="0"/>
              <a:t>Uzunluk</a:t>
            </a:r>
            <a:r>
              <a:rPr lang="en-GB" sz="2800" dirty="0" smtClean="0"/>
              <a:t>, </a:t>
            </a:r>
            <a:r>
              <a:rPr lang="en-GB" sz="2800" dirty="0" err="1" smtClean="0"/>
              <a:t>alan</a:t>
            </a:r>
            <a:r>
              <a:rPr lang="en-GB" sz="2800" dirty="0" smtClean="0"/>
              <a:t>, </a:t>
            </a:r>
            <a:r>
              <a:rPr lang="en-GB" sz="2800" dirty="0" err="1" smtClean="0"/>
              <a:t>miktar</a:t>
            </a:r>
            <a:r>
              <a:rPr lang="en-GB" sz="2800" dirty="0" smtClean="0"/>
              <a:t>, </a:t>
            </a:r>
            <a:r>
              <a:rPr lang="en-GB" sz="2800" dirty="0" err="1" smtClean="0"/>
              <a:t>kütlesel</a:t>
            </a:r>
            <a:r>
              <a:rPr lang="en-GB" sz="2800" dirty="0" smtClean="0"/>
              <a:t> </a:t>
            </a:r>
            <a:r>
              <a:rPr lang="en-GB" sz="2800" dirty="0" err="1" smtClean="0"/>
              <a:t>akış</a:t>
            </a:r>
            <a:r>
              <a:rPr lang="en-GB" sz="2800" dirty="0" smtClean="0"/>
              <a:t>, </a:t>
            </a:r>
            <a:r>
              <a:rPr lang="en-GB" sz="2800" dirty="0" err="1" smtClean="0"/>
              <a:t>kuvvet</a:t>
            </a:r>
            <a:r>
              <a:rPr lang="en-GB" sz="2800" dirty="0" smtClean="0"/>
              <a:t>, </a:t>
            </a:r>
            <a:r>
              <a:rPr lang="en-GB" sz="2800" dirty="0" err="1" smtClean="0"/>
              <a:t>tork</a:t>
            </a:r>
            <a:r>
              <a:rPr lang="en-GB" sz="2800" dirty="0" smtClean="0"/>
              <a:t> (moment), </a:t>
            </a:r>
            <a:r>
              <a:rPr lang="en-GB" sz="2800" dirty="0" err="1" smtClean="0"/>
              <a:t>basınç</a:t>
            </a:r>
            <a:r>
              <a:rPr lang="en-GB" sz="2800" dirty="0" smtClean="0"/>
              <a:t>, </a:t>
            </a:r>
            <a:r>
              <a:rPr lang="en-GB" sz="2800" dirty="0" err="1" smtClean="0"/>
              <a:t>hız</a:t>
            </a:r>
            <a:r>
              <a:rPr lang="en-GB" sz="2800" dirty="0" smtClean="0"/>
              <a:t>, </a:t>
            </a:r>
            <a:r>
              <a:rPr lang="en-GB" sz="2800" dirty="0" err="1" smtClean="0"/>
              <a:t>ivme</a:t>
            </a:r>
            <a:r>
              <a:rPr lang="en-GB" sz="2800" dirty="0" smtClean="0"/>
              <a:t>, </a:t>
            </a:r>
            <a:r>
              <a:rPr lang="en-GB" sz="2800" dirty="0" err="1" smtClean="0"/>
              <a:t>pozisyon</a:t>
            </a:r>
            <a:r>
              <a:rPr lang="en-GB" sz="2800" dirty="0" smtClean="0"/>
              <a:t>, </a:t>
            </a:r>
            <a:r>
              <a:rPr lang="en-GB" sz="2800" dirty="0" err="1" smtClean="0"/>
              <a:t>ses</a:t>
            </a:r>
            <a:r>
              <a:rPr lang="en-GB" sz="2800" dirty="0" smtClean="0"/>
              <a:t> </a:t>
            </a:r>
            <a:r>
              <a:rPr lang="en-GB" sz="2800" dirty="0" err="1" smtClean="0"/>
              <a:t>dalgaboyu</a:t>
            </a:r>
            <a:r>
              <a:rPr lang="en-GB" sz="2800" dirty="0" smtClean="0"/>
              <a:t> </a:t>
            </a:r>
            <a:r>
              <a:rPr lang="en-GB" sz="2800" dirty="0" err="1" smtClean="0"/>
              <a:t>ve</a:t>
            </a:r>
            <a:r>
              <a:rPr lang="en-GB" sz="2800" dirty="0" smtClean="0"/>
              <a:t> </a:t>
            </a:r>
            <a:r>
              <a:rPr lang="en-GB" sz="2800" dirty="0" err="1" smtClean="0"/>
              <a:t>yoğunluğu</a:t>
            </a:r>
            <a:r>
              <a:rPr lang="tr-TR" sz="2800" dirty="0" smtClean="0"/>
              <a:t> ölçer.</a:t>
            </a:r>
          </a:p>
          <a:p>
            <a:pPr algn="ctr" fontAlgn="base"/>
            <a:r>
              <a:rPr lang="en-GB" sz="2800" dirty="0" smtClean="0"/>
              <a:t/>
            </a:r>
            <a:br>
              <a:rPr lang="en-GB" sz="2800" dirty="0" smtClean="0"/>
            </a:br>
            <a:r>
              <a:rPr lang="en-GB" sz="2800" dirty="0" smtClean="0">
                <a:solidFill>
                  <a:srgbClr val="FFFF00"/>
                </a:solidFill>
                <a:effectLst>
                  <a:outerShdw blurRad="38100" dist="38100" dir="2700000" algn="tl">
                    <a:srgbClr val="000000">
                      <a:alpha val="43137"/>
                    </a:srgbClr>
                  </a:outerShdw>
                </a:effectLst>
              </a:rPr>
              <a:t>2. </a:t>
            </a:r>
            <a:r>
              <a:rPr lang="en-GB" sz="2800" dirty="0" err="1" smtClean="0">
                <a:solidFill>
                  <a:srgbClr val="FFFF00"/>
                </a:solidFill>
                <a:effectLst>
                  <a:outerShdw blurRad="38100" dist="38100" dir="2700000" algn="tl">
                    <a:srgbClr val="000000">
                      <a:alpha val="43137"/>
                    </a:srgbClr>
                  </a:outerShdw>
                </a:effectLst>
              </a:rPr>
              <a:t>Termal</a:t>
            </a:r>
            <a:r>
              <a:rPr lang="en-GB" sz="2800" dirty="0" smtClean="0"/>
              <a:t> :</a:t>
            </a:r>
            <a:r>
              <a:rPr lang="tr-TR" sz="2800" dirty="0" smtClean="0"/>
              <a:t> </a:t>
            </a:r>
            <a:r>
              <a:rPr lang="en-GB" sz="2800" dirty="0" err="1" smtClean="0"/>
              <a:t>Sıcaklık</a:t>
            </a:r>
            <a:r>
              <a:rPr lang="en-GB" sz="2800" dirty="0" smtClean="0"/>
              <a:t>, </a:t>
            </a:r>
            <a:r>
              <a:rPr lang="en-GB" sz="2800" dirty="0" err="1" smtClean="0"/>
              <a:t>ısı</a:t>
            </a:r>
            <a:r>
              <a:rPr lang="en-GB" sz="2800" dirty="0" smtClean="0"/>
              <a:t> </a:t>
            </a:r>
            <a:r>
              <a:rPr lang="en-GB" sz="2800" dirty="0" err="1" smtClean="0"/>
              <a:t>akışı</a:t>
            </a:r>
            <a:r>
              <a:rPr lang="tr-TR" sz="2800" dirty="0" smtClean="0"/>
              <a:t> ölçer.</a:t>
            </a:r>
          </a:p>
          <a:p>
            <a:pPr algn="ctr" fontAlgn="base"/>
            <a:endParaRPr lang="en-GB" sz="2800" dirty="0" smtClean="0"/>
          </a:p>
          <a:p>
            <a:pPr algn="ctr" fontAlgn="base"/>
            <a:r>
              <a:rPr lang="en-GB" sz="2800" dirty="0" smtClean="0">
                <a:solidFill>
                  <a:srgbClr val="FFFF00"/>
                </a:solidFill>
                <a:effectLst>
                  <a:outerShdw blurRad="38100" dist="38100" dir="2700000" algn="tl">
                    <a:srgbClr val="000000">
                      <a:alpha val="43137"/>
                    </a:srgbClr>
                  </a:outerShdw>
                </a:effectLst>
              </a:rPr>
              <a:t>3. </a:t>
            </a:r>
            <a:r>
              <a:rPr lang="en-GB" sz="2800" dirty="0" err="1" smtClean="0">
                <a:solidFill>
                  <a:srgbClr val="FFFF00"/>
                </a:solidFill>
                <a:effectLst>
                  <a:outerShdw blurRad="38100" dist="38100" dir="2700000" algn="tl">
                    <a:srgbClr val="000000">
                      <a:alpha val="43137"/>
                    </a:srgbClr>
                  </a:outerShdw>
                </a:effectLst>
              </a:rPr>
              <a:t>Elektriksel</a:t>
            </a:r>
            <a:r>
              <a:rPr lang="en-GB" sz="2800" dirty="0" smtClean="0"/>
              <a:t> :</a:t>
            </a:r>
            <a:r>
              <a:rPr lang="tr-TR" sz="2800" dirty="0" smtClean="0"/>
              <a:t> </a:t>
            </a:r>
            <a:r>
              <a:rPr lang="en-GB" sz="2800" dirty="0" err="1" smtClean="0"/>
              <a:t>Voltaj</a:t>
            </a:r>
            <a:r>
              <a:rPr lang="en-GB" sz="2800" dirty="0" smtClean="0"/>
              <a:t>, </a:t>
            </a:r>
            <a:r>
              <a:rPr lang="en-GB" sz="2800" dirty="0" err="1" smtClean="0"/>
              <a:t>akım</a:t>
            </a:r>
            <a:r>
              <a:rPr lang="en-GB" sz="2800" dirty="0" smtClean="0"/>
              <a:t>, </a:t>
            </a:r>
            <a:r>
              <a:rPr lang="en-GB" sz="2800" dirty="0" err="1" smtClean="0"/>
              <a:t>direnç</a:t>
            </a:r>
            <a:r>
              <a:rPr lang="en-GB" sz="2800" dirty="0" smtClean="0"/>
              <a:t>, </a:t>
            </a:r>
            <a:r>
              <a:rPr lang="en-GB" sz="2800" dirty="0" err="1" smtClean="0"/>
              <a:t>endüktans</a:t>
            </a:r>
            <a:r>
              <a:rPr lang="en-GB" sz="2800" dirty="0" smtClean="0"/>
              <a:t>, </a:t>
            </a:r>
            <a:r>
              <a:rPr lang="en-GB" sz="2800" dirty="0" err="1" smtClean="0"/>
              <a:t>kapasitans</a:t>
            </a:r>
            <a:r>
              <a:rPr lang="en-GB" sz="2800" dirty="0" smtClean="0"/>
              <a:t>, </a:t>
            </a:r>
            <a:r>
              <a:rPr lang="en-GB" sz="2800" dirty="0" err="1" smtClean="0"/>
              <a:t>dielektrik</a:t>
            </a:r>
            <a:r>
              <a:rPr lang="en-GB" sz="2800" dirty="0" smtClean="0"/>
              <a:t> </a:t>
            </a:r>
            <a:r>
              <a:rPr lang="en-GB" sz="2800" dirty="0" err="1" smtClean="0"/>
              <a:t>katsayısı</a:t>
            </a:r>
            <a:r>
              <a:rPr lang="en-GB" sz="2800" dirty="0" smtClean="0"/>
              <a:t>, </a:t>
            </a:r>
            <a:r>
              <a:rPr lang="en-GB" sz="2800" dirty="0" err="1" smtClean="0"/>
              <a:t>polarizasyon</a:t>
            </a:r>
            <a:r>
              <a:rPr lang="en-GB" sz="2800" dirty="0" smtClean="0"/>
              <a:t>, </a:t>
            </a:r>
            <a:r>
              <a:rPr lang="en-GB" sz="2800" dirty="0" err="1" smtClean="0"/>
              <a:t>elektrik</a:t>
            </a:r>
            <a:r>
              <a:rPr lang="en-GB" sz="2800" dirty="0" smtClean="0"/>
              <a:t> </a:t>
            </a:r>
            <a:r>
              <a:rPr lang="en-GB" sz="2800" dirty="0" err="1" smtClean="0"/>
              <a:t>alanı</a:t>
            </a:r>
            <a:r>
              <a:rPr lang="en-GB" sz="2800" dirty="0" smtClean="0"/>
              <a:t> </a:t>
            </a:r>
            <a:r>
              <a:rPr lang="en-GB" sz="2800" dirty="0" err="1" smtClean="0"/>
              <a:t>ve</a:t>
            </a:r>
            <a:r>
              <a:rPr lang="en-GB" sz="2800" dirty="0" smtClean="0"/>
              <a:t> </a:t>
            </a:r>
            <a:r>
              <a:rPr lang="en-GB" sz="2800" dirty="0" err="1" smtClean="0"/>
              <a:t>frekans</a:t>
            </a:r>
            <a:r>
              <a:rPr lang="tr-TR" sz="2800" dirty="0" smtClean="0"/>
              <a:t> ölçer.</a:t>
            </a:r>
          </a:p>
          <a:p>
            <a:pPr algn="ctr" fontAlgn="base"/>
            <a:endParaRPr lang="en-GB" sz="2800" dirty="0" smtClean="0"/>
          </a:p>
          <a:p>
            <a:pPr algn="ctr" fontAlgn="base"/>
            <a:r>
              <a:rPr lang="en-GB" sz="2800" dirty="0" smtClean="0">
                <a:solidFill>
                  <a:srgbClr val="FFFF00"/>
                </a:solidFill>
                <a:effectLst>
                  <a:outerShdw blurRad="38100" dist="38100" dir="2700000" algn="tl">
                    <a:srgbClr val="000000">
                      <a:alpha val="43137"/>
                    </a:srgbClr>
                  </a:outerShdw>
                </a:effectLst>
              </a:rPr>
              <a:t>4. </a:t>
            </a:r>
            <a:r>
              <a:rPr lang="tr-TR" sz="2800" dirty="0" smtClean="0">
                <a:solidFill>
                  <a:srgbClr val="FFFF00"/>
                </a:solidFill>
                <a:effectLst>
                  <a:outerShdw blurRad="38100" dist="38100" dir="2700000" algn="tl">
                    <a:srgbClr val="000000">
                      <a:alpha val="43137"/>
                    </a:srgbClr>
                  </a:outerShdw>
                </a:effectLst>
              </a:rPr>
              <a:t>Manyetik : </a:t>
            </a:r>
            <a:r>
              <a:rPr lang="en-GB" sz="2800" dirty="0" smtClean="0"/>
              <a:t>Alan</a:t>
            </a:r>
            <a:r>
              <a:rPr lang="en-GB" sz="2800" dirty="0" smtClean="0">
                <a:solidFill>
                  <a:srgbClr val="FFFF00"/>
                </a:solidFill>
                <a:effectLst>
                  <a:outerShdw blurRad="38100" dist="38100" dir="2700000" algn="tl">
                    <a:srgbClr val="000000">
                      <a:alpha val="43137"/>
                    </a:srgbClr>
                  </a:outerShdw>
                </a:effectLst>
              </a:rPr>
              <a:t> </a:t>
            </a:r>
            <a:r>
              <a:rPr lang="en-GB" sz="2800" dirty="0" err="1" smtClean="0"/>
              <a:t>yoğunluğu</a:t>
            </a:r>
            <a:r>
              <a:rPr lang="en-GB" sz="2800" dirty="0" smtClean="0"/>
              <a:t>, </a:t>
            </a:r>
            <a:r>
              <a:rPr lang="en-GB" sz="2800" dirty="0" err="1" smtClean="0"/>
              <a:t>akı</a:t>
            </a:r>
            <a:r>
              <a:rPr lang="en-GB" sz="2800" dirty="0" smtClean="0"/>
              <a:t> </a:t>
            </a:r>
            <a:r>
              <a:rPr lang="en-GB" sz="2800" dirty="0" err="1" smtClean="0"/>
              <a:t>yoğunlugu</a:t>
            </a:r>
            <a:r>
              <a:rPr lang="en-GB" sz="2800" dirty="0" smtClean="0"/>
              <a:t>, </a:t>
            </a:r>
            <a:r>
              <a:rPr lang="en-GB" sz="2800" dirty="0" err="1" smtClean="0"/>
              <a:t>manyetik</a:t>
            </a:r>
            <a:r>
              <a:rPr lang="en-GB" sz="2800" dirty="0" smtClean="0"/>
              <a:t> moment, </a:t>
            </a:r>
            <a:r>
              <a:rPr lang="en-GB" sz="2800" dirty="0" err="1" smtClean="0"/>
              <a:t>geçirgenlik</a:t>
            </a:r>
            <a:r>
              <a:rPr lang="tr-TR" sz="2800" dirty="0" smtClean="0"/>
              <a:t> ölçer.</a:t>
            </a:r>
            <a:endParaRPr lang="en-GB" sz="2800" dirty="0" smtClean="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Dikdörtgen"/>
          <p:cNvSpPr/>
          <p:nvPr/>
        </p:nvSpPr>
        <p:spPr>
          <a:xfrm>
            <a:off x="251520" y="1124744"/>
            <a:ext cx="8568952" cy="5693866"/>
          </a:xfrm>
          <a:prstGeom prst="rect">
            <a:avLst/>
          </a:prstGeom>
        </p:spPr>
        <p:txBody>
          <a:bodyPr wrap="square">
            <a:spAutoFit/>
          </a:bodyPr>
          <a:lstStyle/>
          <a:p>
            <a:pPr algn="ctr" fontAlgn="base"/>
            <a:r>
              <a:rPr lang="en-GB" sz="2800" dirty="0" smtClean="0">
                <a:solidFill>
                  <a:srgbClr val="FFFF00"/>
                </a:solidFill>
                <a:effectLst>
                  <a:outerShdw blurRad="38100" dist="38100" dir="2700000" algn="tl">
                    <a:srgbClr val="000000">
                      <a:alpha val="43137"/>
                    </a:srgbClr>
                  </a:outerShdw>
                </a:effectLst>
              </a:rPr>
              <a:t>5. </a:t>
            </a:r>
            <a:r>
              <a:rPr lang="en-GB" sz="2800" dirty="0" err="1" smtClean="0">
                <a:solidFill>
                  <a:srgbClr val="FFFF00"/>
                </a:solidFill>
                <a:effectLst>
                  <a:outerShdw blurRad="38100" dist="38100" dir="2700000" algn="tl">
                    <a:srgbClr val="000000">
                      <a:alpha val="43137"/>
                    </a:srgbClr>
                  </a:outerShdw>
                </a:effectLst>
              </a:rPr>
              <a:t>Işıma</a:t>
            </a:r>
            <a:r>
              <a:rPr lang="en-GB" sz="2800" dirty="0" smtClean="0"/>
              <a:t> :</a:t>
            </a:r>
            <a:r>
              <a:rPr lang="en-GB" sz="2800" dirty="0" err="1" smtClean="0"/>
              <a:t>Yoğunluk</a:t>
            </a:r>
            <a:r>
              <a:rPr lang="en-GB" sz="2800" dirty="0" smtClean="0"/>
              <a:t>, </a:t>
            </a:r>
            <a:r>
              <a:rPr lang="en-GB" sz="2800" dirty="0" err="1" smtClean="0"/>
              <a:t>dalgaboyu</a:t>
            </a:r>
            <a:r>
              <a:rPr lang="en-GB" sz="2800" dirty="0" smtClean="0"/>
              <a:t>, </a:t>
            </a:r>
            <a:r>
              <a:rPr lang="en-GB" sz="2800" dirty="0" err="1" smtClean="0"/>
              <a:t>polarizasyon</a:t>
            </a:r>
            <a:r>
              <a:rPr lang="en-GB" sz="2800" dirty="0" smtClean="0"/>
              <a:t>, </a:t>
            </a:r>
            <a:r>
              <a:rPr lang="en-GB" sz="2800" dirty="0" err="1" smtClean="0"/>
              <a:t>faz</a:t>
            </a:r>
            <a:r>
              <a:rPr lang="en-GB" sz="2800" dirty="0" smtClean="0"/>
              <a:t>, </a:t>
            </a:r>
            <a:r>
              <a:rPr lang="en-GB" sz="2800" dirty="0" err="1" smtClean="0"/>
              <a:t>yansıtma</a:t>
            </a:r>
            <a:r>
              <a:rPr lang="en-GB" sz="2800" dirty="0" smtClean="0"/>
              <a:t>, </a:t>
            </a:r>
            <a:r>
              <a:rPr lang="en-GB" sz="2800" dirty="0" err="1" smtClean="0"/>
              <a:t>gönderme</a:t>
            </a:r>
            <a:endParaRPr lang="tr-TR" sz="2800" dirty="0" smtClean="0"/>
          </a:p>
          <a:p>
            <a:pPr algn="ctr" fontAlgn="base"/>
            <a:endParaRPr lang="en-GB" sz="2800" dirty="0" smtClean="0"/>
          </a:p>
          <a:p>
            <a:pPr algn="ctr" fontAlgn="base"/>
            <a:r>
              <a:rPr lang="en-GB" sz="2800" dirty="0" smtClean="0">
                <a:solidFill>
                  <a:srgbClr val="FFFF00"/>
                </a:solidFill>
                <a:effectLst>
                  <a:outerShdw blurRad="38100" dist="38100" dir="2700000" algn="tl">
                    <a:srgbClr val="000000">
                      <a:alpha val="43137"/>
                    </a:srgbClr>
                  </a:outerShdw>
                </a:effectLst>
              </a:rPr>
              <a:t>6. </a:t>
            </a:r>
            <a:r>
              <a:rPr lang="en-GB" sz="2800" dirty="0" err="1" smtClean="0">
                <a:solidFill>
                  <a:srgbClr val="FFFF00"/>
                </a:solidFill>
                <a:effectLst>
                  <a:outerShdw blurRad="38100" dist="38100" dir="2700000" algn="tl">
                    <a:srgbClr val="000000">
                      <a:alpha val="43137"/>
                    </a:srgbClr>
                  </a:outerShdw>
                </a:effectLst>
              </a:rPr>
              <a:t>Kimyasal</a:t>
            </a:r>
            <a:r>
              <a:rPr lang="en-GB" sz="2800" dirty="0" smtClean="0"/>
              <a:t> : </a:t>
            </a:r>
            <a:r>
              <a:rPr lang="en-GB" sz="2800" dirty="0" err="1" smtClean="0"/>
              <a:t>Yoğunlaşma</a:t>
            </a:r>
            <a:r>
              <a:rPr lang="en-GB" sz="2800" dirty="0" smtClean="0"/>
              <a:t>, </a:t>
            </a:r>
            <a:r>
              <a:rPr lang="en-GB" sz="2800" dirty="0" err="1" smtClean="0"/>
              <a:t>içerik</a:t>
            </a:r>
            <a:r>
              <a:rPr lang="en-GB" sz="2800" dirty="0" smtClean="0"/>
              <a:t>, </a:t>
            </a:r>
            <a:r>
              <a:rPr lang="en-GB" sz="2800" dirty="0" err="1" smtClean="0"/>
              <a:t>oksidasyon</a:t>
            </a:r>
            <a:r>
              <a:rPr lang="en-GB" sz="2800" dirty="0" smtClean="0"/>
              <a:t>/</a:t>
            </a:r>
            <a:r>
              <a:rPr lang="en-GB" sz="2800" dirty="0" err="1" smtClean="0"/>
              <a:t>redaksiyon</a:t>
            </a:r>
            <a:r>
              <a:rPr lang="en-GB" sz="2800" dirty="0" smtClean="0"/>
              <a:t>, </a:t>
            </a:r>
            <a:r>
              <a:rPr lang="en-GB" sz="2800" dirty="0" err="1" smtClean="0"/>
              <a:t>reaksiyon</a:t>
            </a:r>
            <a:r>
              <a:rPr lang="en-GB" sz="2800" dirty="0" smtClean="0"/>
              <a:t> </a:t>
            </a:r>
            <a:r>
              <a:rPr lang="en-GB" sz="2800" dirty="0" err="1" smtClean="0"/>
              <a:t>hızı</a:t>
            </a:r>
            <a:r>
              <a:rPr lang="en-GB" sz="2800" dirty="0" smtClean="0"/>
              <a:t>, pH </a:t>
            </a:r>
            <a:r>
              <a:rPr lang="en-GB" sz="2800" dirty="0" err="1" smtClean="0"/>
              <a:t>miktarı</a:t>
            </a:r>
            <a:endParaRPr lang="tr-TR" sz="2800" dirty="0" smtClean="0"/>
          </a:p>
          <a:p>
            <a:pPr algn="ctr" fontAlgn="base"/>
            <a:endParaRPr lang="tr-TR" sz="2800" dirty="0" smtClean="0"/>
          </a:p>
          <a:p>
            <a:pPr algn="ctr" fontAlgn="base"/>
            <a:r>
              <a:rPr lang="en-GB" sz="2800" dirty="0" err="1" smtClean="0"/>
              <a:t>Bazı</a:t>
            </a:r>
            <a:r>
              <a:rPr lang="en-GB" sz="2800" dirty="0" smtClean="0"/>
              <a:t> </a:t>
            </a:r>
            <a:r>
              <a:rPr lang="en-GB" sz="2800" dirty="0" err="1" smtClean="0"/>
              <a:t>durumlarda</a:t>
            </a:r>
            <a:r>
              <a:rPr lang="en-GB" sz="2800" dirty="0" smtClean="0"/>
              <a:t> </a:t>
            </a:r>
            <a:r>
              <a:rPr lang="en-GB" sz="2800" dirty="0" err="1" smtClean="0"/>
              <a:t>bir</a:t>
            </a:r>
            <a:r>
              <a:rPr lang="en-GB" sz="2800" dirty="0" smtClean="0"/>
              <a:t> </a:t>
            </a:r>
            <a:r>
              <a:rPr lang="en-GB" sz="2800" dirty="0" err="1" smtClean="0"/>
              <a:t>değişkenin</a:t>
            </a:r>
            <a:r>
              <a:rPr lang="en-GB" sz="2800" dirty="0" smtClean="0"/>
              <a:t> </a:t>
            </a:r>
            <a:r>
              <a:rPr lang="en-GB" sz="2800" dirty="0" err="1" smtClean="0"/>
              <a:t>farklı</a:t>
            </a:r>
            <a:r>
              <a:rPr lang="en-GB" sz="2800" dirty="0" smtClean="0"/>
              <a:t> </a:t>
            </a:r>
            <a:r>
              <a:rPr lang="en-GB" sz="2800" dirty="0" err="1" smtClean="0"/>
              <a:t>sensörler</a:t>
            </a:r>
            <a:r>
              <a:rPr lang="en-GB" sz="2800" dirty="0" smtClean="0"/>
              <a:t> </a:t>
            </a:r>
            <a:r>
              <a:rPr lang="en-GB" sz="2800" dirty="0" err="1" smtClean="0"/>
              <a:t>ile</a:t>
            </a:r>
            <a:r>
              <a:rPr lang="en-GB" sz="2800" dirty="0" smtClean="0"/>
              <a:t> </a:t>
            </a:r>
            <a:r>
              <a:rPr lang="en-GB" sz="2800" dirty="0" err="1" smtClean="0"/>
              <a:t>algılanması</a:t>
            </a:r>
            <a:r>
              <a:rPr lang="en-GB" sz="2800" dirty="0" smtClean="0"/>
              <a:t> </a:t>
            </a:r>
            <a:r>
              <a:rPr lang="en-GB" sz="2800" dirty="0" err="1" smtClean="0"/>
              <a:t>mümkündür</a:t>
            </a:r>
            <a:r>
              <a:rPr lang="en-GB" sz="2800" dirty="0" smtClean="0"/>
              <a:t>. Bu </a:t>
            </a:r>
            <a:r>
              <a:rPr lang="en-GB" sz="2800" dirty="0" err="1" smtClean="0"/>
              <a:t>gibi</a:t>
            </a:r>
            <a:r>
              <a:rPr lang="en-GB" sz="2800" dirty="0" smtClean="0"/>
              <a:t> </a:t>
            </a:r>
            <a:r>
              <a:rPr lang="en-GB" sz="2800" dirty="0" err="1" smtClean="0"/>
              <a:t>durumlarda</a:t>
            </a:r>
            <a:r>
              <a:rPr lang="en-GB" sz="2800" dirty="0" smtClean="0"/>
              <a:t> </a:t>
            </a:r>
            <a:r>
              <a:rPr lang="en-GB" sz="2800" dirty="0" err="1" smtClean="0"/>
              <a:t>kullanılması</a:t>
            </a:r>
            <a:r>
              <a:rPr lang="en-GB" sz="2800" dirty="0" smtClean="0"/>
              <a:t> </a:t>
            </a:r>
            <a:r>
              <a:rPr lang="en-GB" sz="2800" dirty="0" err="1" smtClean="0"/>
              <a:t>muhtemel</a:t>
            </a:r>
            <a:r>
              <a:rPr lang="en-GB" sz="2800" dirty="0" smtClean="0"/>
              <a:t> </a:t>
            </a:r>
            <a:r>
              <a:rPr lang="en-GB" sz="2800" dirty="0" err="1" smtClean="0"/>
              <a:t>sensörlerin</a:t>
            </a:r>
            <a:r>
              <a:rPr lang="en-GB" sz="2800" dirty="0" smtClean="0"/>
              <a:t> </a:t>
            </a:r>
            <a:r>
              <a:rPr lang="en-GB" sz="2800" dirty="0" err="1" smtClean="0"/>
              <a:t>özelliklerine</a:t>
            </a:r>
            <a:r>
              <a:rPr lang="en-GB" sz="2800" dirty="0" smtClean="0"/>
              <a:t> </a:t>
            </a:r>
            <a:r>
              <a:rPr lang="en-GB" sz="2800" dirty="0" err="1" smtClean="0"/>
              <a:t>ve</a:t>
            </a:r>
            <a:r>
              <a:rPr lang="en-GB" sz="2800" dirty="0" smtClean="0"/>
              <a:t> </a:t>
            </a:r>
            <a:r>
              <a:rPr lang="en-GB" sz="2800" dirty="0" err="1" smtClean="0"/>
              <a:t>kullanım</a:t>
            </a:r>
            <a:r>
              <a:rPr lang="en-GB" sz="2800" dirty="0" smtClean="0"/>
              <a:t> </a:t>
            </a:r>
            <a:r>
              <a:rPr lang="en-GB" sz="2800" dirty="0" err="1" smtClean="0"/>
              <a:t>bilgilerine</a:t>
            </a:r>
            <a:r>
              <a:rPr lang="en-GB" sz="2800" dirty="0" smtClean="0"/>
              <a:t> </a:t>
            </a:r>
            <a:r>
              <a:rPr lang="en-GB" sz="2800" dirty="0" err="1" smtClean="0"/>
              <a:t>sahip</a:t>
            </a:r>
            <a:r>
              <a:rPr lang="en-GB" sz="2800" dirty="0" smtClean="0"/>
              <a:t> </a:t>
            </a:r>
            <a:r>
              <a:rPr lang="en-GB" sz="2800" dirty="0" err="1" smtClean="0"/>
              <a:t>olmak</a:t>
            </a:r>
            <a:r>
              <a:rPr lang="en-GB" sz="2800" dirty="0" smtClean="0"/>
              <a:t> </a:t>
            </a:r>
            <a:r>
              <a:rPr lang="en-GB" sz="2800" dirty="0" err="1" smtClean="0"/>
              <a:t>işimizi</a:t>
            </a:r>
            <a:r>
              <a:rPr lang="en-GB" sz="2800" dirty="0" smtClean="0"/>
              <a:t> </a:t>
            </a:r>
            <a:r>
              <a:rPr lang="en-GB" sz="2800" dirty="0" err="1" smtClean="0"/>
              <a:t>çok</a:t>
            </a:r>
            <a:r>
              <a:rPr lang="en-GB" sz="2800" dirty="0" smtClean="0"/>
              <a:t> </a:t>
            </a:r>
            <a:r>
              <a:rPr lang="en-GB" sz="2800" dirty="0" err="1" smtClean="0"/>
              <a:t>kolaylaştırır</a:t>
            </a:r>
            <a:r>
              <a:rPr lang="en-GB" sz="2800" dirty="0" smtClean="0"/>
              <a:t>.</a:t>
            </a:r>
          </a:p>
          <a:p>
            <a:pPr algn="ctr"/>
            <a:r>
              <a:rPr lang="en-GB" sz="2800" dirty="0" smtClean="0"/>
              <a:t/>
            </a:r>
            <a:br>
              <a:rPr lang="en-GB" sz="2800" dirty="0" smtClean="0"/>
            </a:br>
            <a:endParaRPr lang="en-GB" sz="2800"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7 Metin kutusu"/>
          <p:cNvSpPr txBox="1"/>
          <p:nvPr/>
        </p:nvSpPr>
        <p:spPr>
          <a:xfrm>
            <a:off x="395536" y="458669"/>
            <a:ext cx="8352928" cy="523220"/>
          </a:xfrm>
          <a:prstGeom prst="rect">
            <a:avLst/>
          </a:prstGeom>
          <a:noFill/>
        </p:spPr>
        <p:txBody>
          <a:bodyPr wrap="square" rtlCol="0">
            <a:spAutoFit/>
          </a:bodyPr>
          <a:lstStyle/>
          <a:p>
            <a:pPr algn="ctr" fontAlgn="base"/>
            <a:r>
              <a:rPr lang="en-GB" sz="2800" b="1" dirty="0" smtClean="0">
                <a:solidFill>
                  <a:srgbClr val="FFFF00"/>
                </a:solidFill>
                <a:effectLst>
                  <a:outerShdw blurRad="38100" dist="38100" dir="2700000" algn="tl">
                    <a:srgbClr val="000000">
                      <a:alpha val="43137"/>
                    </a:srgbClr>
                  </a:outerShdw>
                </a:effectLst>
              </a:rPr>
              <a:t>3 . ÇIKIŞ BÜYÜKLÜKLERİNE GÖRE SENSÖRLER</a:t>
            </a:r>
            <a:endParaRPr lang="en-GB" sz="2800" b="1" dirty="0">
              <a:solidFill>
                <a:srgbClr val="FFFF00"/>
              </a:solidFill>
              <a:effectLst>
                <a:outerShdw blurRad="38100" dist="38100" dir="2700000" algn="tl">
                  <a:srgbClr val="000000">
                    <a:alpha val="43137"/>
                  </a:srgbClr>
                </a:outerShdw>
              </a:effectLst>
            </a:endParaRPr>
          </a:p>
        </p:txBody>
      </p:sp>
      <p:sp>
        <p:nvSpPr>
          <p:cNvPr id="4" name="3 Dikdörtgen"/>
          <p:cNvSpPr/>
          <p:nvPr/>
        </p:nvSpPr>
        <p:spPr>
          <a:xfrm>
            <a:off x="395536" y="1052736"/>
            <a:ext cx="8424936" cy="4893647"/>
          </a:xfrm>
          <a:prstGeom prst="rect">
            <a:avLst/>
          </a:prstGeom>
        </p:spPr>
        <p:txBody>
          <a:bodyPr wrap="square">
            <a:spAutoFit/>
          </a:bodyPr>
          <a:lstStyle/>
          <a:p>
            <a:pPr algn="ctr"/>
            <a:r>
              <a:rPr lang="en-GB" sz="2800" dirty="0" err="1" smtClean="0"/>
              <a:t>Analog</a:t>
            </a:r>
            <a:r>
              <a:rPr lang="en-GB" sz="2800" dirty="0" smtClean="0"/>
              <a:t> </a:t>
            </a:r>
            <a:r>
              <a:rPr lang="en-GB" sz="2800" dirty="0" err="1" smtClean="0"/>
              <a:t>çıkışlara</a:t>
            </a:r>
            <a:r>
              <a:rPr lang="en-GB" sz="2800" dirty="0" smtClean="0"/>
              <a:t> </a:t>
            </a:r>
            <a:r>
              <a:rPr lang="en-GB" sz="2800" dirty="0" err="1" smtClean="0"/>
              <a:t>alternatif</a:t>
            </a:r>
            <a:r>
              <a:rPr lang="en-GB" sz="2800" dirty="0" smtClean="0"/>
              <a:t> </a:t>
            </a:r>
            <a:r>
              <a:rPr lang="en-GB" sz="2800" dirty="0" err="1" smtClean="0"/>
              <a:t>olan</a:t>
            </a:r>
            <a:r>
              <a:rPr lang="en-GB" sz="2800" dirty="0" smtClean="0"/>
              <a:t> </a:t>
            </a:r>
            <a:r>
              <a:rPr lang="en-GB" sz="2800" dirty="0" err="1" smtClean="0"/>
              <a:t>dijital</a:t>
            </a:r>
            <a:r>
              <a:rPr lang="en-GB" sz="2800" dirty="0" smtClean="0"/>
              <a:t> </a:t>
            </a:r>
            <a:r>
              <a:rPr lang="en-GB" sz="2800" dirty="0" err="1" smtClean="0"/>
              <a:t>çıkışlar</a:t>
            </a:r>
            <a:r>
              <a:rPr lang="en-GB" sz="2800" dirty="0" smtClean="0"/>
              <a:t> </a:t>
            </a:r>
            <a:r>
              <a:rPr lang="en-GB" sz="2800" dirty="0" err="1" smtClean="0"/>
              <a:t>ise</a:t>
            </a:r>
            <a:r>
              <a:rPr lang="en-GB" sz="2800" dirty="0" smtClean="0"/>
              <a:t> </a:t>
            </a:r>
            <a:r>
              <a:rPr lang="en-GB" sz="2800" dirty="0" err="1" smtClean="0"/>
              <a:t>bilgisayarlarla</a:t>
            </a:r>
            <a:r>
              <a:rPr lang="en-GB" sz="2800" dirty="0" smtClean="0"/>
              <a:t> </a:t>
            </a:r>
            <a:r>
              <a:rPr lang="en-GB" sz="2800" dirty="0" err="1" smtClean="0"/>
              <a:t>doğrudan</a:t>
            </a:r>
            <a:r>
              <a:rPr lang="en-GB" sz="2800" dirty="0" smtClean="0"/>
              <a:t> </a:t>
            </a:r>
            <a:r>
              <a:rPr lang="en-GB" sz="2800" dirty="0" err="1" smtClean="0"/>
              <a:t>iletişim</a:t>
            </a:r>
            <a:r>
              <a:rPr lang="en-GB" sz="2800" dirty="0" smtClean="0"/>
              <a:t> </a:t>
            </a:r>
            <a:r>
              <a:rPr lang="en-GB" sz="2800" dirty="0" err="1" smtClean="0"/>
              <a:t>kurabilirler</a:t>
            </a:r>
            <a:r>
              <a:rPr lang="en-GB" sz="2800" dirty="0" smtClean="0"/>
              <a:t>. Bu </a:t>
            </a:r>
            <a:r>
              <a:rPr lang="en-GB" sz="2800" dirty="0" err="1" smtClean="0"/>
              <a:t>iletişimler</a:t>
            </a:r>
            <a:r>
              <a:rPr lang="en-GB" sz="2800" dirty="0" smtClean="0"/>
              <a:t> </a:t>
            </a:r>
            <a:r>
              <a:rPr lang="en-GB" sz="2800" dirty="0" err="1" smtClean="0"/>
              <a:t>kurulurken</a:t>
            </a:r>
            <a:r>
              <a:rPr lang="en-GB" sz="2800" dirty="0" smtClean="0"/>
              <a:t> belli </a:t>
            </a:r>
            <a:r>
              <a:rPr lang="en-GB" sz="2800" dirty="0" err="1" smtClean="0"/>
              <a:t>bazı</a:t>
            </a:r>
            <a:r>
              <a:rPr lang="en-GB" sz="2800" dirty="0" smtClean="0"/>
              <a:t> </a:t>
            </a:r>
            <a:r>
              <a:rPr lang="en-GB" sz="2800" dirty="0" err="1" smtClean="0"/>
              <a:t>protokoller</a:t>
            </a:r>
            <a:r>
              <a:rPr lang="en-GB" sz="2800" dirty="0" smtClean="0"/>
              <a:t> </a:t>
            </a:r>
            <a:r>
              <a:rPr lang="en-GB" sz="2800" dirty="0" err="1" smtClean="0"/>
              <a:t>kullanılır</a:t>
            </a:r>
            <a:r>
              <a:rPr lang="en-GB" sz="2800" dirty="0" smtClean="0"/>
              <a:t>. </a:t>
            </a:r>
            <a:r>
              <a:rPr lang="en-GB" sz="2800" dirty="0" err="1" smtClean="0"/>
              <a:t>Bunlardan</a:t>
            </a:r>
            <a:r>
              <a:rPr lang="en-GB" sz="2800" dirty="0" smtClean="0"/>
              <a:t> </a:t>
            </a:r>
            <a:r>
              <a:rPr lang="en-GB" sz="2800" dirty="0" err="1" smtClean="0"/>
              <a:t>seri</a:t>
            </a:r>
            <a:r>
              <a:rPr lang="en-GB" sz="2800" dirty="0" smtClean="0"/>
              <a:t> </a:t>
            </a:r>
            <a:r>
              <a:rPr lang="en-GB" sz="2800" dirty="0" err="1" smtClean="0"/>
              <a:t>iletişim</a:t>
            </a:r>
            <a:r>
              <a:rPr lang="en-GB" sz="2800" dirty="0" smtClean="0"/>
              <a:t> </a:t>
            </a:r>
            <a:r>
              <a:rPr lang="en-GB" sz="2800" dirty="0" err="1" smtClean="0"/>
              <a:t>protokollerine</a:t>
            </a:r>
            <a:r>
              <a:rPr lang="en-GB" sz="2800" dirty="0" smtClean="0"/>
              <a:t>, </a:t>
            </a:r>
            <a:r>
              <a:rPr lang="en-GB" sz="2800" dirty="0" err="1" smtClean="0"/>
              <a:t>aşağıda</a:t>
            </a:r>
            <a:r>
              <a:rPr lang="en-GB" sz="2800" dirty="0" smtClean="0"/>
              <a:t> </a:t>
            </a:r>
            <a:r>
              <a:rPr lang="en-GB" sz="2800" dirty="0" err="1" smtClean="0"/>
              <a:t>kısaca</a:t>
            </a:r>
            <a:r>
              <a:rPr lang="en-GB" sz="2800" dirty="0" smtClean="0"/>
              <a:t> </a:t>
            </a:r>
            <a:r>
              <a:rPr lang="en-GB" sz="2800" dirty="0" err="1" smtClean="0"/>
              <a:t>değinilmiştir</a:t>
            </a:r>
            <a:r>
              <a:rPr lang="en-GB" sz="2800" dirty="0" smtClean="0"/>
              <a:t>.</a:t>
            </a:r>
            <a:endParaRPr lang="tr-TR" sz="2800" dirty="0" smtClean="0"/>
          </a:p>
          <a:p>
            <a:pPr algn="ctr"/>
            <a:r>
              <a:rPr lang="en-GB" sz="2800" dirty="0" smtClean="0"/>
              <a:t/>
            </a:r>
            <a:br>
              <a:rPr lang="en-GB" sz="2800" dirty="0" smtClean="0"/>
            </a:br>
            <a:r>
              <a:rPr lang="en-GB" sz="2800" b="1" dirty="0" smtClean="0">
                <a:solidFill>
                  <a:srgbClr val="FFFF00"/>
                </a:solidFill>
                <a:effectLst>
                  <a:outerShdw blurRad="38100" dist="38100" dir="2700000" algn="tl">
                    <a:srgbClr val="000000">
                      <a:alpha val="43137"/>
                    </a:srgbClr>
                  </a:outerShdw>
                </a:effectLst>
              </a:rPr>
              <a:t>RS232C</a:t>
            </a:r>
            <a:r>
              <a:rPr lang="tr-TR" sz="2800" b="1" dirty="0" smtClean="0">
                <a:solidFill>
                  <a:srgbClr val="FFFF00"/>
                </a:solidFill>
                <a:effectLst>
                  <a:outerShdw blurRad="38100" dist="38100" dir="2700000" algn="tl">
                    <a:srgbClr val="000000">
                      <a:alpha val="43137"/>
                    </a:srgbClr>
                  </a:outerShdw>
                </a:effectLst>
              </a:rPr>
              <a:t> </a:t>
            </a:r>
            <a:r>
              <a:rPr lang="en-GB" sz="3200" dirty="0" smtClean="0"/>
              <a:t>: </a:t>
            </a:r>
            <a:r>
              <a:rPr lang="en-GB" sz="2800" dirty="0" smtClean="0"/>
              <a:t>Bu </a:t>
            </a:r>
            <a:r>
              <a:rPr lang="en-GB" sz="2800" dirty="0" err="1" smtClean="0"/>
              <a:t>protokol</a:t>
            </a:r>
            <a:r>
              <a:rPr lang="en-GB" sz="2800" dirty="0" smtClean="0"/>
              <a:t> </a:t>
            </a:r>
            <a:r>
              <a:rPr lang="en-GB" sz="2800" dirty="0" err="1" smtClean="0"/>
              <a:t>başlangıçta</a:t>
            </a:r>
            <a:r>
              <a:rPr lang="en-GB" sz="2800" dirty="0" smtClean="0"/>
              <a:t> </a:t>
            </a:r>
            <a:r>
              <a:rPr lang="en-GB" sz="2800" dirty="0" err="1" smtClean="0"/>
              <a:t>telefon</a:t>
            </a:r>
            <a:r>
              <a:rPr lang="en-GB" sz="2800" dirty="0" smtClean="0"/>
              <a:t> </a:t>
            </a:r>
            <a:r>
              <a:rPr lang="en-GB" sz="2800" dirty="0" err="1" smtClean="0"/>
              <a:t>veri</a:t>
            </a:r>
            <a:r>
              <a:rPr lang="en-GB" sz="2800" dirty="0" smtClean="0"/>
              <a:t> </a:t>
            </a:r>
            <a:r>
              <a:rPr lang="en-GB" sz="2800" dirty="0" err="1" smtClean="0"/>
              <a:t>iletişimi</a:t>
            </a:r>
            <a:r>
              <a:rPr lang="en-GB" sz="2800" dirty="0" smtClean="0"/>
              <a:t> </a:t>
            </a:r>
            <a:r>
              <a:rPr lang="en-GB" sz="2800" dirty="0" err="1" smtClean="0"/>
              <a:t>için</a:t>
            </a:r>
            <a:r>
              <a:rPr lang="en-GB" sz="2800" dirty="0" smtClean="0"/>
              <a:t> </a:t>
            </a:r>
            <a:r>
              <a:rPr lang="en-GB" sz="2800" dirty="0" err="1" smtClean="0"/>
              <a:t>tasarlanmıştır</a:t>
            </a:r>
            <a:r>
              <a:rPr lang="en-GB" sz="2800" dirty="0" smtClean="0"/>
              <a:t>. </a:t>
            </a:r>
            <a:r>
              <a:rPr lang="en-GB" sz="2800" dirty="0" err="1" smtClean="0"/>
              <a:t>Daha</a:t>
            </a:r>
            <a:r>
              <a:rPr lang="en-GB" sz="2800" dirty="0" smtClean="0"/>
              <a:t> </a:t>
            </a:r>
            <a:r>
              <a:rPr lang="en-GB" sz="2800" dirty="0" err="1" smtClean="0"/>
              <a:t>sonra</a:t>
            </a:r>
            <a:r>
              <a:rPr lang="en-GB" sz="2800" dirty="0" smtClean="0"/>
              <a:t> </a:t>
            </a:r>
            <a:r>
              <a:rPr lang="en-GB" sz="2800" dirty="0" err="1" smtClean="0"/>
              <a:t>birçok</a:t>
            </a:r>
            <a:r>
              <a:rPr lang="en-GB" sz="2800" dirty="0" smtClean="0"/>
              <a:t> </a:t>
            </a:r>
            <a:r>
              <a:rPr lang="en-GB" sz="2800" dirty="0" err="1" smtClean="0"/>
              <a:t>bilgisayar</a:t>
            </a:r>
            <a:r>
              <a:rPr lang="en-GB" sz="2800" dirty="0" smtClean="0"/>
              <a:t> </a:t>
            </a:r>
            <a:r>
              <a:rPr lang="en-GB" sz="2800" dirty="0" err="1" smtClean="0"/>
              <a:t>sistemi</a:t>
            </a:r>
            <a:r>
              <a:rPr lang="en-GB" sz="2800" dirty="0" smtClean="0"/>
              <a:t> </a:t>
            </a:r>
            <a:r>
              <a:rPr lang="en-GB" sz="2800" dirty="0" err="1" smtClean="0"/>
              <a:t>bunu</a:t>
            </a:r>
            <a:r>
              <a:rPr lang="en-GB" sz="2800" dirty="0" smtClean="0"/>
              <a:t> </a:t>
            </a:r>
            <a:r>
              <a:rPr lang="en-GB" sz="2800" dirty="0" err="1" smtClean="0"/>
              <a:t>sıkça</a:t>
            </a:r>
            <a:r>
              <a:rPr lang="en-GB" sz="2800" dirty="0" smtClean="0"/>
              <a:t> </a:t>
            </a:r>
            <a:r>
              <a:rPr lang="en-GB" sz="2800" dirty="0" err="1" smtClean="0"/>
              <a:t>kullanmaya</a:t>
            </a:r>
            <a:r>
              <a:rPr lang="en-GB" sz="2800" dirty="0" smtClean="0"/>
              <a:t> </a:t>
            </a:r>
            <a:r>
              <a:rPr lang="en-GB" sz="2800" dirty="0" err="1" smtClean="0"/>
              <a:t>başlamış</a:t>
            </a:r>
            <a:r>
              <a:rPr lang="en-GB" sz="2800" dirty="0" smtClean="0"/>
              <a:t> </a:t>
            </a:r>
            <a:r>
              <a:rPr lang="en-GB" sz="2800" dirty="0" err="1" smtClean="0"/>
              <a:t>ve</a:t>
            </a:r>
            <a:r>
              <a:rPr lang="en-GB" sz="2800" dirty="0" smtClean="0"/>
              <a:t> </a:t>
            </a:r>
            <a:r>
              <a:rPr lang="en-GB" sz="2800" dirty="0" err="1" smtClean="0"/>
              <a:t>sonuçta</a:t>
            </a:r>
            <a:r>
              <a:rPr lang="en-GB" sz="2800" dirty="0" smtClean="0"/>
              <a:t> RS232 </a:t>
            </a:r>
            <a:r>
              <a:rPr lang="en-GB" sz="2800" dirty="0" err="1" smtClean="0"/>
              <a:t>standart</a:t>
            </a:r>
            <a:r>
              <a:rPr lang="en-GB" sz="2800" dirty="0" smtClean="0"/>
              <a:t> </a:t>
            </a:r>
            <a:r>
              <a:rPr lang="en-GB" sz="2800" dirty="0" err="1" smtClean="0"/>
              <a:t>bir</a:t>
            </a:r>
            <a:r>
              <a:rPr lang="en-GB" sz="2800" dirty="0" smtClean="0"/>
              <a:t> </a:t>
            </a:r>
            <a:r>
              <a:rPr lang="en-GB" sz="2800" dirty="0" err="1" smtClean="0"/>
              <a:t>iletişim</a:t>
            </a:r>
            <a:r>
              <a:rPr lang="en-GB" sz="2800" dirty="0" smtClean="0"/>
              <a:t> </a:t>
            </a:r>
            <a:r>
              <a:rPr lang="en-GB" sz="2800" dirty="0" err="1" smtClean="0"/>
              <a:t>protokolü</a:t>
            </a:r>
            <a:r>
              <a:rPr lang="en-GB" sz="2800" dirty="0" smtClean="0"/>
              <a:t> </a:t>
            </a:r>
            <a:r>
              <a:rPr lang="en-GB" sz="2800" dirty="0" err="1" smtClean="0"/>
              <a:t>haline</a:t>
            </a:r>
            <a:r>
              <a:rPr lang="en-GB" sz="2800" dirty="0" smtClean="0"/>
              <a:t> </a:t>
            </a:r>
            <a:r>
              <a:rPr lang="en-GB" sz="2800" dirty="0" err="1" smtClean="0"/>
              <a:t>gelmiştir</a:t>
            </a:r>
            <a:r>
              <a:rPr lang="en-GB" sz="2800" dirty="0" smtClean="0"/>
              <a:t>. </a:t>
            </a:r>
            <a:endParaRPr lang="en-GB" sz="2800"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395536" y="476672"/>
            <a:ext cx="8424936" cy="2677656"/>
          </a:xfrm>
          <a:prstGeom prst="rect">
            <a:avLst/>
          </a:prstGeom>
        </p:spPr>
        <p:txBody>
          <a:bodyPr wrap="square">
            <a:spAutoFit/>
          </a:bodyPr>
          <a:lstStyle/>
          <a:p>
            <a:pPr algn="ctr"/>
            <a:r>
              <a:rPr lang="en-GB" sz="2800" dirty="0" err="1" smtClean="0"/>
              <a:t>Algılayıcılar</a:t>
            </a:r>
            <a:r>
              <a:rPr lang="en-GB" sz="2800" dirty="0" smtClean="0"/>
              <a:t> </a:t>
            </a:r>
            <a:r>
              <a:rPr lang="en-GB" sz="2800" dirty="0" err="1" smtClean="0"/>
              <a:t>verileri</a:t>
            </a:r>
            <a:r>
              <a:rPr lang="en-GB" sz="2800" dirty="0" smtClean="0"/>
              <a:t> </a:t>
            </a:r>
            <a:r>
              <a:rPr lang="en-GB" sz="2800" dirty="0" err="1" smtClean="0"/>
              <a:t>bitler</a:t>
            </a:r>
            <a:r>
              <a:rPr lang="en-GB" sz="2800" dirty="0" smtClean="0"/>
              <a:t> </a:t>
            </a:r>
            <a:r>
              <a:rPr lang="en-GB" sz="2800" dirty="0" err="1" smtClean="0"/>
              <a:t>halinde</a:t>
            </a:r>
            <a:r>
              <a:rPr lang="en-GB" sz="2800" dirty="0" smtClean="0"/>
              <a:t> </a:t>
            </a:r>
            <a:r>
              <a:rPr lang="en-GB" sz="2800" dirty="0" err="1" smtClean="0"/>
              <a:t>ve</a:t>
            </a:r>
            <a:r>
              <a:rPr lang="en-GB" sz="2800" dirty="0" smtClean="0"/>
              <a:t> </a:t>
            </a:r>
            <a:r>
              <a:rPr lang="en-GB" sz="2800" dirty="0" err="1" smtClean="0"/>
              <a:t>seri</a:t>
            </a:r>
            <a:r>
              <a:rPr lang="en-GB" sz="2800" dirty="0" smtClean="0"/>
              <a:t> </a:t>
            </a:r>
            <a:r>
              <a:rPr lang="en-GB" sz="2800" dirty="0" err="1" smtClean="0"/>
              <a:t>iletişim</a:t>
            </a:r>
            <a:r>
              <a:rPr lang="en-GB" sz="2800" dirty="0" smtClean="0"/>
              <a:t> </a:t>
            </a:r>
            <a:r>
              <a:rPr lang="en-GB" sz="2800" dirty="0" err="1" smtClean="0"/>
              <a:t>protokolüne</a:t>
            </a:r>
            <a:r>
              <a:rPr lang="en-GB" sz="2800" dirty="0" smtClean="0"/>
              <a:t> </a:t>
            </a:r>
            <a:r>
              <a:rPr lang="en-GB" sz="2800" dirty="0" err="1" smtClean="0"/>
              <a:t>uygun</a:t>
            </a:r>
            <a:r>
              <a:rPr lang="en-GB" sz="2800" dirty="0" smtClean="0"/>
              <a:t> </a:t>
            </a:r>
            <a:r>
              <a:rPr lang="en-GB" sz="2800" dirty="0" err="1" smtClean="0"/>
              <a:t>olarak</a:t>
            </a:r>
            <a:r>
              <a:rPr lang="en-GB" sz="2800" dirty="0" smtClean="0"/>
              <a:t> </a:t>
            </a:r>
            <a:r>
              <a:rPr lang="en-GB" sz="2800" dirty="0" err="1" smtClean="0"/>
              <a:t>bilgisayara</a:t>
            </a:r>
            <a:r>
              <a:rPr lang="en-GB" sz="2800" dirty="0" smtClean="0"/>
              <a:t> </a:t>
            </a:r>
            <a:r>
              <a:rPr lang="en-GB" sz="2800" dirty="0" err="1" smtClean="0"/>
              <a:t>gönderir</a:t>
            </a:r>
            <a:r>
              <a:rPr lang="en-GB" sz="2800" dirty="0" smtClean="0"/>
              <a:t>. RS232C </a:t>
            </a:r>
            <a:r>
              <a:rPr lang="en-GB" sz="2800" dirty="0" err="1" smtClean="0"/>
              <a:t>bir</a:t>
            </a:r>
            <a:r>
              <a:rPr lang="en-GB" sz="2800" dirty="0" smtClean="0"/>
              <a:t> “single ended” </a:t>
            </a:r>
            <a:r>
              <a:rPr lang="en-GB" sz="2800" dirty="0" err="1" smtClean="0"/>
              <a:t>ara</a:t>
            </a:r>
            <a:r>
              <a:rPr lang="en-GB" sz="2800" dirty="0" smtClean="0"/>
              <a:t> </a:t>
            </a:r>
            <a:r>
              <a:rPr lang="en-GB" sz="2800" dirty="0" err="1" smtClean="0"/>
              <a:t>yüze</a:t>
            </a:r>
            <a:r>
              <a:rPr lang="en-GB" sz="2800" dirty="0" smtClean="0"/>
              <a:t> </a:t>
            </a:r>
            <a:r>
              <a:rPr lang="en-GB" sz="2800" dirty="0" err="1" smtClean="0"/>
              <a:t>olduğundan</a:t>
            </a:r>
            <a:r>
              <a:rPr lang="en-GB" sz="2800" dirty="0" smtClean="0"/>
              <a:t> </a:t>
            </a:r>
            <a:r>
              <a:rPr lang="en-GB" sz="2800" dirty="0" err="1" smtClean="0"/>
              <a:t>alıcı</a:t>
            </a:r>
            <a:r>
              <a:rPr lang="en-GB" sz="2800" dirty="0" smtClean="0"/>
              <a:t> </a:t>
            </a:r>
            <a:r>
              <a:rPr lang="en-GB" sz="2800" dirty="0" err="1" smtClean="0"/>
              <a:t>ve</a:t>
            </a:r>
            <a:r>
              <a:rPr lang="en-GB" sz="2800" dirty="0" smtClean="0"/>
              <a:t> </a:t>
            </a:r>
            <a:r>
              <a:rPr lang="en-GB" sz="2800" dirty="0" err="1" smtClean="0"/>
              <a:t>gönderici</a:t>
            </a:r>
            <a:r>
              <a:rPr lang="en-GB" sz="2800" dirty="0" smtClean="0"/>
              <a:t> </a:t>
            </a:r>
            <a:r>
              <a:rPr lang="en-GB" sz="2800" dirty="0" err="1" smtClean="0"/>
              <a:t>arasındaki</a:t>
            </a:r>
            <a:r>
              <a:rPr lang="en-GB" sz="2800" dirty="0" smtClean="0"/>
              <a:t> </a:t>
            </a:r>
            <a:r>
              <a:rPr lang="en-GB" sz="2800" dirty="0" err="1" smtClean="0"/>
              <a:t>uzaklık</a:t>
            </a:r>
            <a:r>
              <a:rPr lang="en-GB" sz="2800" dirty="0" smtClean="0"/>
              <a:t> </a:t>
            </a:r>
            <a:r>
              <a:rPr lang="en-GB" sz="2800" dirty="0" err="1" smtClean="0"/>
              <a:t>dış</a:t>
            </a:r>
            <a:r>
              <a:rPr lang="en-GB" sz="2800" dirty="0" smtClean="0"/>
              <a:t> </a:t>
            </a:r>
            <a:r>
              <a:rPr lang="en-GB" sz="2800" dirty="0" err="1" smtClean="0"/>
              <a:t>çevreden</a:t>
            </a:r>
            <a:r>
              <a:rPr lang="en-GB" sz="2800" dirty="0" smtClean="0"/>
              <a:t> </a:t>
            </a:r>
            <a:r>
              <a:rPr lang="en-GB" sz="2800" dirty="0" err="1" smtClean="0"/>
              <a:t>gelen</a:t>
            </a:r>
            <a:r>
              <a:rPr lang="en-GB" sz="2800" dirty="0" smtClean="0"/>
              <a:t> </a:t>
            </a:r>
            <a:r>
              <a:rPr lang="en-GB" sz="2800" dirty="0" err="1" smtClean="0"/>
              <a:t>olumsuz</a:t>
            </a:r>
            <a:r>
              <a:rPr lang="en-GB" sz="2800" dirty="0" smtClean="0"/>
              <a:t> </a:t>
            </a:r>
            <a:r>
              <a:rPr lang="en-GB" sz="2800" dirty="0" err="1" smtClean="0"/>
              <a:t>faktörlerin</a:t>
            </a:r>
            <a:r>
              <a:rPr lang="en-GB" sz="2800" dirty="0" smtClean="0"/>
              <a:t> (EMI, RFI) </a:t>
            </a:r>
            <a:r>
              <a:rPr lang="en-GB" sz="2800" dirty="0" err="1" smtClean="0"/>
              <a:t>azaltılması</a:t>
            </a:r>
            <a:r>
              <a:rPr lang="en-GB" sz="2800" dirty="0" smtClean="0"/>
              <a:t> </a:t>
            </a:r>
            <a:r>
              <a:rPr lang="en-GB" sz="2800" dirty="0" err="1" smtClean="0"/>
              <a:t>açısından</a:t>
            </a:r>
            <a:r>
              <a:rPr lang="en-GB" sz="2800" dirty="0" smtClean="0"/>
              <a:t> </a:t>
            </a:r>
            <a:r>
              <a:rPr lang="en-GB" sz="2800" dirty="0" err="1" smtClean="0"/>
              <a:t>kısa</a:t>
            </a:r>
            <a:r>
              <a:rPr lang="en-GB" sz="2800" dirty="0" smtClean="0"/>
              <a:t> </a:t>
            </a:r>
            <a:r>
              <a:rPr lang="en-GB" sz="2800" dirty="0" err="1" smtClean="0"/>
              <a:t>tutulmalıdır</a:t>
            </a:r>
            <a:r>
              <a:rPr lang="en-GB" sz="2800" dirty="0" smtClean="0"/>
              <a:t>.</a:t>
            </a:r>
            <a:endParaRPr lang="en-GB" sz="2800" dirty="0"/>
          </a:p>
        </p:txBody>
      </p:sp>
      <p:pic>
        <p:nvPicPr>
          <p:cNvPr id="25602" name="Picture 2" descr="File:RS232 PCI-E.jpg"/>
          <p:cNvPicPr>
            <a:picLocks noChangeAspect="1" noChangeArrowheads="1"/>
          </p:cNvPicPr>
          <p:nvPr/>
        </p:nvPicPr>
        <p:blipFill>
          <a:blip r:embed="rId2" cstate="print"/>
          <a:srcRect/>
          <a:stretch>
            <a:fillRect/>
          </a:stretch>
        </p:blipFill>
        <p:spPr bwMode="auto">
          <a:xfrm>
            <a:off x="5436096" y="3501008"/>
            <a:ext cx="3096344" cy="2991637"/>
          </a:xfrm>
          <a:prstGeom prst="rect">
            <a:avLst/>
          </a:prstGeom>
          <a:noFill/>
        </p:spPr>
      </p:pic>
      <p:pic>
        <p:nvPicPr>
          <p:cNvPr id="25604" name="Picture 4" descr="File:DB25 Diagram.svg"/>
          <p:cNvPicPr>
            <a:picLocks noChangeAspect="1" noChangeArrowheads="1"/>
          </p:cNvPicPr>
          <p:nvPr/>
        </p:nvPicPr>
        <p:blipFill>
          <a:blip r:embed="rId3" cstate="print"/>
          <a:srcRect/>
          <a:stretch>
            <a:fillRect/>
          </a:stretch>
        </p:blipFill>
        <p:spPr bwMode="auto">
          <a:xfrm>
            <a:off x="827584" y="4365104"/>
            <a:ext cx="4018046" cy="1080120"/>
          </a:xfrm>
          <a:prstGeom prst="rect">
            <a:avLst/>
          </a:prstGeom>
          <a:noFill/>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7 Metin kutusu"/>
          <p:cNvSpPr txBox="1"/>
          <p:nvPr/>
        </p:nvSpPr>
        <p:spPr>
          <a:xfrm>
            <a:off x="395536" y="458669"/>
            <a:ext cx="8352928" cy="523220"/>
          </a:xfrm>
          <a:prstGeom prst="rect">
            <a:avLst/>
          </a:prstGeom>
          <a:noFill/>
        </p:spPr>
        <p:txBody>
          <a:bodyPr wrap="square" rtlCol="0">
            <a:spAutoFit/>
          </a:bodyPr>
          <a:lstStyle/>
          <a:p>
            <a:pPr algn="ctr" fontAlgn="base"/>
            <a:r>
              <a:rPr lang="en-GB" sz="2800" b="1" dirty="0" smtClean="0">
                <a:solidFill>
                  <a:srgbClr val="FFFF00"/>
                </a:solidFill>
                <a:effectLst>
                  <a:outerShdw blurRad="38100" dist="38100" dir="2700000" algn="tl">
                    <a:srgbClr val="000000">
                      <a:alpha val="43137"/>
                    </a:srgbClr>
                  </a:outerShdw>
                </a:effectLst>
              </a:rPr>
              <a:t>EMI, RFI</a:t>
            </a:r>
            <a:endParaRPr lang="en-GB" sz="2800" b="1" dirty="0">
              <a:solidFill>
                <a:srgbClr val="FFFF00"/>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File:Analog TV EMI.jpg"/>
          <p:cNvPicPr>
            <a:picLocks noChangeAspect="1" noChangeArrowheads="1"/>
          </p:cNvPicPr>
          <p:nvPr/>
        </p:nvPicPr>
        <p:blipFill>
          <a:blip r:embed="rId2" cstate="print"/>
          <a:srcRect/>
          <a:stretch>
            <a:fillRect/>
          </a:stretch>
        </p:blipFill>
        <p:spPr bwMode="auto">
          <a:xfrm>
            <a:off x="1763688" y="836712"/>
            <a:ext cx="5832648" cy="4374486"/>
          </a:xfrm>
          <a:prstGeom prst="rect">
            <a:avLst/>
          </a:prstGeom>
          <a:noFill/>
        </p:spPr>
      </p:pic>
      <p:sp>
        <p:nvSpPr>
          <p:cNvPr id="5" name="4 Metin kutusu"/>
          <p:cNvSpPr txBox="1"/>
          <p:nvPr/>
        </p:nvSpPr>
        <p:spPr>
          <a:xfrm>
            <a:off x="1691680" y="5517232"/>
            <a:ext cx="3024336" cy="923330"/>
          </a:xfrm>
          <a:prstGeom prst="rect">
            <a:avLst/>
          </a:prstGeom>
          <a:noFill/>
        </p:spPr>
        <p:txBody>
          <a:bodyPr wrap="square" rtlCol="0">
            <a:spAutoFit/>
          </a:bodyPr>
          <a:lstStyle/>
          <a:p>
            <a:pPr algn="ctr"/>
            <a:r>
              <a:rPr lang="en-GB" dirty="0" smtClean="0">
                <a:solidFill>
                  <a:srgbClr val="FFFF00"/>
                </a:solidFill>
                <a:hlinkClick r:id="rId3"/>
              </a:rPr>
              <a:t>A GSM mobile phone signal interferes with a speaker system.</a:t>
            </a:r>
            <a:endParaRPr lang="tr-TR" dirty="0" smtClean="0">
              <a:solidFill>
                <a:srgbClr val="FFFF00"/>
              </a:solidFill>
            </a:endParaRPr>
          </a:p>
        </p:txBody>
      </p:sp>
      <p:sp>
        <p:nvSpPr>
          <p:cNvPr id="6" name="5 Dikdörtgen"/>
          <p:cNvSpPr/>
          <p:nvPr/>
        </p:nvSpPr>
        <p:spPr>
          <a:xfrm>
            <a:off x="5436096" y="5517232"/>
            <a:ext cx="2574032" cy="923330"/>
          </a:xfrm>
          <a:prstGeom prst="rect">
            <a:avLst/>
          </a:prstGeom>
        </p:spPr>
        <p:txBody>
          <a:bodyPr wrap="square">
            <a:spAutoFit/>
          </a:bodyPr>
          <a:lstStyle/>
          <a:p>
            <a:pPr algn="ctr"/>
            <a:r>
              <a:rPr lang="en-GB" dirty="0" smtClean="0">
                <a:hlinkClick r:id="rId4"/>
              </a:rPr>
              <a:t>A Wi-Fi signal interferes with a speaker system.</a:t>
            </a:r>
            <a:endParaRPr lang="en-GB"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395536" y="332656"/>
            <a:ext cx="8424936" cy="6124754"/>
          </a:xfrm>
          <a:prstGeom prst="rect">
            <a:avLst/>
          </a:prstGeom>
        </p:spPr>
        <p:txBody>
          <a:bodyPr wrap="square">
            <a:spAutoFit/>
          </a:bodyPr>
          <a:lstStyle/>
          <a:p>
            <a:pPr algn="ctr" fontAlgn="base"/>
            <a:r>
              <a:rPr lang="en-GB" sz="2800" b="1" dirty="0" smtClean="0">
                <a:solidFill>
                  <a:srgbClr val="FFFF00"/>
                </a:solidFill>
                <a:effectLst>
                  <a:outerShdw blurRad="38100" dist="38100" dir="2700000" algn="tl">
                    <a:srgbClr val="000000">
                      <a:alpha val="43137"/>
                    </a:srgbClr>
                  </a:outerShdw>
                </a:effectLst>
              </a:rPr>
              <a:t>RS422A</a:t>
            </a:r>
            <a:r>
              <a:rPr lang="tr-TR" sz="2800" b="1" dirty="0" smtClean="0"/>
              <a:t> </a:t>
            </a:r>
            <a:r>
              <a:rPr lang="en-GB" sz="2800" b="1" dirty="0" smtClean="0"/>
              <a:t>:</a:t>
            </a:r>
            <a:r>
              <a:rPr lang="en-GB" sz="2800" dirty="0" smtClean="0"/>
              <a:t> </a:t>
            </a:r>
            <a:r>
              <a:rPr lang="en-GB" sz="2800" dirty="0" err="1" smtClean="0"/>
              <a:t>Alıcı</a:t>
            </a:r>
            <a:r>
              <a:rPr lang="en-GB" sz="2800" dirty="0" smtClean="0"/>
              <a:t> </a:t>
            </a:r>
            <a:r>
              <a:rPr lang="en-GB" sz="2800" dirty="0" err="1" smtClean="0"/>
              <a:t>verici</a:t>
            </a:r>
            <a:r>
              <a:rPr lang="en-GB" sz="2800" dirty="0" smtClean="0"/>
              <a:t> </a:t>
            </a:r>
            <a:r>
              <a:rPr lang="en-GB" sz="2800" dirty="0" err="1" smtClean="0"/>
              <a:t>arasındaki</a:t>
            </a:r>
            <a:r>
              <a:rPr lang="en-GB" sz="2800" dirty="0" smtClean="0"/>
              <a:t> </a:t>
            </a:r>
            <a:r>
              <a:rPr lang="en-GB" sz="2800" dirty="0" err="1" smtClean="0"/>
              <a:t>uzaklık</a:t>
            </a:r>
            <a:r>
              <a:rPr lang="en-GB" sz="2800" dirty="0" smtClean="0"/>
              <a:t> </a:t>
            </a:r>
            <a:r>
              <a:rPr lang="en-GB" sz="2800" dirty="0" err="1" smtClean="0"/>
              <a:t>yeterince</a:t>
            </a:r>
            <a:r>
              <a:rPr lang="en-GB" sz="2800" dirty="0" smtClean="0"/>
              <a:t> en </a:t>
            </a:r>
            <a:r>
              <a:rPr lang="en-GB" sz="2800" dirty="0" err="1" smtClean="0"/>
              <a:t>uzak</a:t>
            </a:r>
            <a:r>
              <a:rPr lang="en-GB" sz="2800" dirty="0" smtClean="0"/>
              <a:t> </a:t>
            </a:r>
            <a:r>
              <a:rPr lang="en-GB" sz="2800" dirty="0" err="1" smtClean="0"/>
              <a:t>seviyededir</a:t>
            </a:r>
            <a:r>
              <a:rPr lang="en-GB" sz="2800" dirty="0" smtClean="0"/>
              <a:t>. </a:t>
            </a:r>
            <a:r>
              <a:rPr lang="en-GB" sz="2800" dirty="0" err="1" smtClean="0"/>
              <a:t>Hatlarda</a:t>
            </a:r>
            <a:r>
              <a:rPr lang="en-GB" sz="2800" dirty="0" smtClean="0"/>
              <a:t> </a:t>
            </a:r>
            <a:r>
              <a:rPr lang="en-GB" sz="2800" dirty="0" err="1" smtClean="0"/>
              <a:t>bu</a:t>
            </a:r>
            <a:r>
              <a:rPr lang="en-GB" sz="2800" dirty="0" smtClean="0"/>
              <a:t> </a:t>
            </a:r>
            <a:r>
              <a:rPr lang="en-GB" sz="2800" dirty="0" err="1" smtClean="0"/>
              <a:t>mesafe</a:t>
            </a:r>
            <a:r>
              <a:rPr lang="en-GB" sz="2800" dirty="0" smtClean="0"/>
              <a:t> </a:t>
            </a:r>
            <a:r>
              <a:rPr lang="en-GB" sz="2800" dirty="0" err="1" smtClean="0"/>
              <a:t>sebebiyle</a:t>
            </a:r>
            <a:r>
              <a:rPr lang="en-GB" sz="2800" dirty="0" smtClean="0"/>
              <a:t> </a:t>
            </a:r>
            <a:r>
              <a:rPr lang="en-GB" sz="2800" dirty="0" err="1" smtClean="0"/>
              <a:t>olabilecek</a:t>
            </a:r>
            <a:r>
              <a:rPr lang="en-GB" sz="2800" dirty="0" smtClean="0"/>
              <a:t> </a:t>
            </a:r>
            <a:r>
              <a:rPr lang="en-GB" sz="2800" dirty="0" err="1" smtClean="0"/>
              <a:t>zayıflama</a:t>
            </a:r>
            <a:r>
              <a:rPr lang="en-GB" sz="2800" dirty="0" smtClean="0"/>
              <a:t> 200mV </a:t>
            </a:r>
            <a:r>
              <a:rPr lang="en-GB" sz="2800" dirty="0" err="1" smtClean="0"/>
              <a:t>seviyesine</a:t>
            </a:r>
            <a:r>
              <a:rPr lang="en-GB" sz="2800" dirty="0" smtClean="0"/>
              <a:t> </a:t>
            </a:r>
            <a:r>
              <a:rPr lang="en-GB" sz="2800" dirty="0" err="1" smtClean="0"/>
              <a:t>kadar</a:t>
            </a:r>
            <a:r>
              <a:rPr lang="en-GB" sz="2800" dirty="0" smtClean="0"/>
              <a:t> </a:t>
            </a:r>
            <a:r>
              <a:rPr lang="en-GB" sz="2800" dirty="0" err="1" smtClean="0"/>
              <a:t>azalsa</a:t>
            </a:r>
            <a:r>
              <a:rPr lang="en-GB" sz="2800" dirty="0" smtClean="0"/>
              <a:t> </a:t>
            </a:r>
            <a:r>
              <a:rPr lang="en-GB" sz="2800" dirty="0" err="1" smtClean="0"/>
              <a:t>da</a:t>
            </a:r>
            <a:r>
              <a:rPr lang="en-GB" sz="2800" dirty="0" smtClean="0"/>
              <a:t> </a:t>
            </a:r>
            <a:r>
              <a:rPr lang="en-GB" sz="2800" dirty="0" err="1" smtClean="0"/>
              <a:t>sistem</a:t>
            </a:r>
            <a:r>
              <a:rPr lang="en-GB" sz="2800" dirty="0" smtClean="0"/>
              <a:t> </a:t>
            </a:r>
            <a:r>
              <a:rPr lang="en-GB" sz="2800" dirty="0" err="1" smtClean="0"/>
              <a:t>iletişime</a:t>
            </a:r>
            <a:r>
              <a:rPr lang="en-GB" sz="2800" dirty="0" smtClean="0"/>
              <a:t> </a:t>
            </a:r>
            <a:r>
              <a:rPr lang="en-GB" sz="2800" dirty="0" err="1" smtClean="0"/>
              <a:t>devam</a:t>
            </a:r>
            <a:r>
              <a:rPr lang="en-GB" sz="2800" dirty="0" smtClean="0"/>
              <a:t> </a:t>
            </a:r>
            <a:r>
              <a:rPr lang="en-GB" sz="2800" dirty="0" err="1" smtClean="0"/>
              <a:t>eder</a:t>
            </a:r>
            <a:r>
              <a:rPr lang="en-GB" sz="2800" dirty="0" smtClean="0"/>
              <a:t>. </a:t>
            </a:r>
            <a:r>
              <a:rPr lang="en-GB" sz="2800" dirty="0" err="1" smtClean="0"/>
              <a:t>Diferansiyel</a:t>
            </a:r>
            <a:r>
              <a:rPr lang="en-GB" sz="2800" dirty="0" smtClean="0"/>
              <a:t> </a:t>
            </a:r>
            <a:r>
              <a:rPr lang="en-GB" sz="2800" dirty="0" err="1" smtClean="0"/>
              <a:t>ara</a:t>
            </a:r>
            <a:r>
              <a:rPr lang="en-GB" sz="2800" dirty="0" smtClean="0"/>
              <a:t> </a:t>
            </a:r>
            <a:r>
              <a:rPr lang="en-GB" sz="2800" dirty="0" err="1" smtClean="0"/>
              <a:t>birim</a:t>
            </a:r>
            <a:r>
              <a:rPr lang="en-GB" sz="2800" dirty="0" smtClean="0"/>
              <a:t> </a:t>
            </a:r>
            <a:r>
              <a:rPr lang="en-GB" sz="2800" dirty="0" err="1" smtClean="0"/>
              <a:t>sayesinde</a:t>
            </a:r>
            <a:r>
              <a:rPr lang="en-GB" sz="2800" dirty="0" smtClean="0"/>
              <a:t> </a:t>
            </a:r>
            <a:r>
              <a:rPr lang="en-GB" sz="2800" dirty="0" err="1" smtClean="0"/>
              <a:t>sinyaldeki</a:t>
            </a:r>
            <a:r>
              <a:rPr lang="en-GB" sz="2800" dirty="0" smtClean="0"/>
              <a:t> </a:t>
            </a:r>
            <a:r>
              <a:rPr lang="en-GB" sz="2800" dirty="0" err="1" smtClean="0"/>
              <a:t>zayıflama</a:t>
            </a:r>
            <a:r>
              <a:rPr lang="en-GB" sz="2800" dirty="0" smtClean="0"/>
              <a:t> </a:t>
            </a:r>
            <a:r>
              <a:rPr lang="en-GB" sz="2800" dirty="0" err="1" smtClean="0"/>
              <a:t>ihmal</a:t>
            </a:r>
            <a:r>
              <a:rPr lang="en-GB" sz="2800" dirty="0" smtClean="0"/>
              <a:t> </a:t>
            </a:r>
            <a:r>
              <a:rPr lang="en-GB" sz="2800" dirty="0" err="1" smtClean="0"/>
              <a:t>edilebilir</a:t>
            </a:r>
            <a:r>
              <a:rPr lang="en-GB" sz="2800" dirty="0" smtClean="0"/>
              <a:t> </a:t>
            </a:r>
            <a:r>
              <a:rPr lang="en-GB" sz="2800" dirty="0" err="1" smtClean="0"/>
              <a:t>düzeye</a:t>
            </a:r>
            <a:r>
              <a:rPr lang="en-GB" sz="2800" dirty="0" smtClean="0"/>
              <a:t> </a:t>
            </a:r>
            <a:r>
              <a:rPr lang="en-GB" sz="2800" dirty="0" err="1" smtClean="0"/>
              <a:t>çekilir</a:t>
            </a:r>
            <a:r>
              <a:rPr lang="en-GB" sz="2800" dirty="0" smtClean="0"/>
              <a:t> </a:t>
            </a:r>
            <a:r>
              <a:rPr lang="en-GB" sz="2800" dirty="0" err="1" smtClean="0"/>
              <a:t>ve</a:t>
            </a:r>
            <a:r>
              <a:rPr lang="en-GB" sz="2800" dirty="0" smtClean="0"/>
              <a:t> </a:t>
            </a:r>
            <a:r>
              <a:rPr lang="en-GB" sz="2800" dirty="0" err="1" smtClean="0"/>
              <a:t>oldukça</a:t>
            </a:r>
            <a:r>
              <a:rPr lang="en-GB" sz="2800" dirty="0" smtClean="0"/>
              <a:t> </a:t>
            </a:r>
            <a:r>
              <a:rPr lang="en-GB" sz="2800" dirty="0" err="1" smtClean="0"/>
              <a:t>yüksek</a:t>
            </a:r>
            <a:r>
              <a:rPr lang="en-GB" sz="2800" dirty="0" smtClean="0"/>
              <a:t> </a:t>
            </a:r>
            <a:r>
              <a:rPr lang="en-GB" sz="2800" dirty="0" err="1" smtClean="0"/>
              <a:t>bir</a:t>
            </a:r>
            <a:r>
              <a:rPr lang="en-GB" sz="2800" dirty="0" smtClean="0"/>
              <a:t> </a:t>
            </a:r>
            <a:r>
              <a:rPr lang="en-GB" sz="2800" dirty="0" err="1" smtClean="0"/>
              <a:t>veri</a:t>
            </a:r>
            <a:r>
              <a:rPr lang="en-GB" sz="2800" dirty="0" smtClean="0"/>
              <a:t> </a:t>
            </a:r>
            <a:r>
              <a:rPr lang="en-GB" sz="2800" dirty="0" err="1" smtClean="0"/>
              <a:t>hızıyla</a:t>
            </a:r>
            <a:r>
              <a:rPr lang="en-GB" sz="2800" dirty="0" smtClean="0"/>
              <a:t> </a:t>
            </a:r>
            <a:r>
              <a:rPr lang="en-GB" sz="2800" dirty="0" err="1" smtClean="0"/>
              <a:t>haberleşme</a:t>
            </a:r>
            <a:r>
              <a:rPr lang="en-GB" sz="2800" dirty="0" smtClean="0"/>
              <a:t> </a:t>
            </a:r>
            <a:r>
              <a:rPr lang="en-GB" sz="2800" dirty="0" err="1" smtClean="0"/>
              <a:t>sağlanabilir</a:t>
            </a:r>
            <a:r>
              <a:rPr lang="en-GB" sz="2800" dirty="0" smtClean="0"/>
              <a:t>. </a:t>
            </a:r>
          </a:p>
          <a:p>
            <a:pPr algn="ctr" fontAlgn="base"/>
            <a:r>
              <a:rPr lang="en-GB" sz="2800" b="1" dirty="0" smtClean="0">
                <a:solidFill>
                  <a:srgbClr val="FFFF00"/>
                </a:solidFill>
                <a:effectLst>
                  <a:outerShdw blurRad="38100" dist="38100" dir="2700000" algn="tl">
                    <a:srgbClr val="000000">
                      <a:alpha val="43137"/>
                    </a:srgbClr>
                  </a:outerShdw>
                </a:effectLst>
              </a:rPr>
              <a:t>RS485</a:t>
            </a:r>
            <a:r>
              <a:rPr lang="tr-TR" sz="2800" b="1" dirty="0" smtClean="0"/>
              <a:t> </a:t>
            </a:r>
            <a:r>
              <a:rPr lang="en-GB" sz="2800" b="1" dirty="0" smtClean="0"/>
              <a:t>:</a:t>
            </a:r>
            <a:r>
              <a:rPr lang="en-GB" sz="2800" dirty="0" smtClean="0"/>
              <a:t> </a:t>
            </a:r>
            <a:r>
              <a:rPr lang="en-GB" sz="2800" dirty="0" err="1" smtClean="0"/>
              <a:t>Standart</a:t>
            </a:r>
            <a:r>
              <a:rPr lang="en-GB" sz="2800" dirty="0" smtClean="0"/>
              <a:t> 422A </a:t>
            </a:r>
            <a:r>
              <a:rPr lang="en-GB" sz="2800" dirty="0" err="1" smtClean="0"/>
              <a:t>protokolü</a:t>
            </a:r>
            <a:r>
              <a:rPr lang="en-GB" sz="2800" dirty="0" smtClean="0"/>
              <a:t> </a:t>
            </a:r>
            <a:r>
              <a:rPr lang="en-GB" sz="2800" dirty="0" err="1" smtClean="0"/>
              <a:t>genişletilerek</a:t>
            </a:r>
            <a:r>
              <a:rPr lang="en-GB" sz="2800" dirty="0" smtClean="0"/>
              <a:t> </a:t>
            </a:r>
            <a:r>
              <a:rPr lang="en-GB" sz="2800" dirty="0" err="1" smtClean="0"/>
              <a:t>oluşturulmuş</a:t>
            </a:r>
            <a:r>
              <a:rPr lang="en-GB" sz="2800" dirty="0" smtClean="0"/>
              <a:t> </a:t>
            </a:r>
            <a:r>
              <a:rPr lang="en-GB" sz="2800" dirty="0" err="1" smtClean="0"/>
              <a:t>bir</a:t>
            </a:r>
            <a:r>
              <a:rPr lang="en-GB" sz="2800" dirty="0" smtClean="0"/>
              <a:t> </a:t>
            </a:r>
            <a:r>
              <a:rPr lang="en-GB" sz="2800" dirty="0" err="1" smtClean="0"/>
              <a:t>protokoldür</a:t>
            </a:r>
            <a:r>
              <a:rPr lang="en-GB" sz="2800" dirty="0" smtClean="0"/>
              <a:t>. Bu </a:t>
            </a:r>
            <a:r>
              <a:rPr lang="en-GB" sz="2800" dirty="0" err="1" smtClean="0"/>
              <a:t>protokol</a:t>
            </a:r>
            <a:r>
              <a:rPr lang="en-GB" sz="2800" dirty="0" smtClean="0"/>
              <a:t> </a:t>
            </a:r>
            <a:r>
              <a:rPr lang="en-GB" sz="2800" dirty="0" err="1" smtClean="0"/>
              <a:t>ile</a:t>
            </a:r>
            <a:r>
              <a:rPr lang="en-GB" sz="2800" dirty="0" smtClean="0"/>
              <a:t> </a:t>
            </a:r>
            <a:r>
              <a:rPr lang="en-GB" sz="2800" dirty="0" err="1" smtClean="0"/>
              <a:t>birlikte</a:t>
            </a:r>
            <a:r>
              <a:rPr lang="en-GB" sz="2800" dirty="0" smtClean="0"/>
              <a:t> </a:t>
            </a:r>
            <a:r>
              <a:rPr lang="en-GB" sz="2800" dirty="0" err="1" smtClean="0"/>
              <a:t>çalışabilen</a:t>
            </a:r>
            <a:r>
              <a:rPr lang="en-GB" sz="2800" dirty="0" smtClean="0"/>
              <a:t> 32 </a:t>
            </a:r>
            <a:r>
              <a:rPr lang="en-GB" sz="2800" dirty="0" err="1" smtClean="0"/>
              <a:t>adet</a:t>
            </a:r>
            <a:r>
              <a:rPr lang="en-GB" sz="2800" dirty="0" smtClean="0"/>
              <a:t> </a:t>
            </a:r>
            <a:r>
              <a:rPr lang="en-GB" sz="2800" dirty="0" err="1" smtClean="0"/>
              <a:t>alıcı-vericinin</a:t>
            </a:r>
            <a:r>
              <a:rPr lang="en-GB" sz="2800" dirty="0" smtClean="0"/>
              <a:t> </a:t>
            </a:r>
            <a:r>
              <a:rPr lang="en-GB" sz="2800" dirty="0" err="1" smtClean="0"/>
              <a:t>tek</a:t>
            </a:r>
            <a:r>
              <a:rPr lang="en-GB" sz="2800" dirty="0" smtClean="0"/>
              <a:t> </a:t>
            </a:r>
            <a:r>
              <a:rPr lang="en-GB" sz="2800" dirty="0" err="1" smtClean="0"/>
              <a:t>bir</a:t>
            </a:r>
            <a:r>
              <a:rPr lang="en-GB" sz="2800" dirty="0" smtClean="0"/>
              <a:t> </a:t>
            </a:r>
            <a:r>
              <a:rPr lang="en-GB" sz="2800" dirty="0" err="1" smtClean="0"/>
              <a:t>kabloyla</a:t>
            </a:r>
            <a:r>
              <a:rPr lang="en-GB" sz="2800" dirty="0" smtClean="0"/>
              <a:t> </a:t>
            </a:r>
            <a:r>
              <a:rPr lang="en-GB" sz="2800" dirty="0" err="1" smtClean="0"/>
              <a:t>veri</a:t>
            </a:r>
            <a:r>
              <a:rPr lang="en-GB" sz="2800" dirty="0" smtClean="0"/>
              <a:t> </a:t>
            </a:r>
            <a:r>
              <a:rPr lang="en-GB" sz="2800" dirty="0" err="1" smtClean="0"/>
              <a:t>iletişimi</a:t>
            </a:r>
            <a:r>
              <a:rPr lang="en-GB" sz="2800" dirty="0" smtClean="0"/>
              <a:t> </a:t>
            </a:r>
            <a:r>
              <a:rPr lang="en-GB" sz="2800" dirty="0" err="1" smtClean="0"/>
              <a:t>sağlanabilir</a:t>
            </a:r>
            <a:r>
              <a:rPr lang="en-GB" sz="2800" dirty="0" smtClean="0"/>
              <a:t>. RS485 </a:t>
            </a:r>
            <a:r>
              <a:rPr lang="en-GB" sz="2800" dirty="0" err="1" smtClean="0"/>
              <a:t>protokolü</a:t>
            </a:r>
            <a:r>
              <a:rPr lang="en-GB" sz="2800" dirty="0" smtClean="0"/>
              <a:t> </a:t>
            </a:r>
            <a:r>
              <a:rPr lang="en-GB" sz="2800" dirty="0" err="1" smtClean="0"/>
              <a:t>kablodaki</a:t>
            </a:r>
            <a:r>
              <a:rPr lang="en-GB" sz="2800" dirty="0" smtClean="0"/>
              <a:t> </a:t>
            </a:r>
            <a:r>
              <a:rPr lang="en-GB" sz="2800" dirty="0" err="1" smtClean="0"/>
              <a:t>iletişim</a:t>
            </a:r>
            <a:r>
              <a:rPr lang="en-GB" sz="2800" dirty="0" smtClean="0"/>
              <a:t> </a:t>
            </a:r>
            <a:r>
              <a:rPr lang="en-GB" sz="2800" dirty="0" err="1" smtClean="0"/>
              <a:t>problemlerini</a:t>
            </a:r>
            <a:r>
              <a:rPr lang="en-GB" sz="2800" dirty="0" smtClean="0"/>
              <a:t> </a:t>
            </a:r>
            <a:r>
              <a:rPr lang="en-GB" sz="2800" dirty="0" err="1" smtClean="0"/>
              <a:t>ortadan</a:t>
            </a:r>
            <a:r>
              <a:rPr lang="en-GB" sz="2800" dirty="0" smtClean="0"/>
              <a:t> </a:t>
            </a:r>
            <a:r>
              <a:rPr lang="en-GB" sz="2800" dirty="0" err="1" smtClean="0"/>
              <a:t>kaldırmaktadır</a:t>
            </a:r>
            <a:r>
              <a:rPr lang="en-GB" sz="2800" dirty="0" smtClean="0"/>
              <a:t>.</a:t>
            </a:r>
            <a:endParaRPr lang="en-GB" sz="2800"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7 Metin kutusu"/>
          <p:cNvSpPr txBox="1"/>
          <p:nvPr/>
        </p:nvSpPr>
        <p:spPr>
          <a:xfrm>
            <a:off x="539552" y="476672"/>
            <a:ext cx="8064896" cy="523220"/>
          </a:xfrm>
          <a:prstGeom prst="rect">
            <a:avLst/>
          </a:prstGeom>
          <a:noFill/>
        </p:spPr>
        <p:txBody>
          <a:bodyPr wrap="square" rtlCol="0">
            <a:spAutoFit/>
          </a:bodyPr>
          <a:lstStyle/>
          <a:p>
            <a:endParaRPr lang="en-GB" sz="2800" dirty="0">
              <a:latin typeface="Calibri" pitchFamily="34" charset="0"/>
            </a:endParaRPr>
          </a:p>
        </p:txBody>
      </p:sp>
      <p:sp>
        <p:nvSpPr>
          <p:cNvPr id="3" name="2 Dikdörtgen"/>
          <p:cNvSpPr/>
          <p:nvPr/>
        </p:nvSpPr>
        <p:spPr>
          <a:xfrm>
            <a:off x="323528" y="332656"/>
            <a:ext cx="8460432" cy="6986528"/>
          </a:xfrm>
          <a:prstGeom prst="rect">
            <a:avLst/>
          </a:prstGeom>
        </p:spPr>
        <p:txBody>
          <a:bodyPr wrap="square">
            <a:spAutoFit/>
          </a:bodyPr>
          <a:lstStyle/>
          <a:p>
            <a:pPr algn="ctr" fontAlgn="base"/>
            <a:r>
              <a:rPr lang="en-GB" sz="2800" b="1" dirty="0" smtClean="0">
                <a:solidFill>
                  <a:srgbClr val="FFFF00"/>
                </a:solidFill>
                <a:effectLst>
                  <a:outerShdw blurRad="38100" dist="38100" dir="2700000" algn="tl">
                    <a:srgbClr val="000000">
                      <a:alpha val="43137"/>
                    </a:srgbClr>
                  </a:outerShdw>
                </a:effectLst>
              </a:rPr>
              <a:t>Digital </a:t>
            </a:r>
            <a:r>
              <a:rPr lang="en-GB" sz="2800" b="1" dirty="0" err="1" smtClean="0">
                <a:solidFill>
                  <a:srgbClr val="FFFF00"/>
                </a:solidFill>
                <a:effectLst>
                  <a:outerShdw blurRad="38100" dist="38100" dir="2700000" algn="tl">
                    <a:srgbClr val="000000">
                      <a:alpha val="43137"/>
                    </a:srgbClr>
                  </a:outerShdw>
                </a:effectLst>
              </a:rPr>
              <a:t>sensörler</a:t>
            </a:r>
            <a:endParaRPr lang="en-GB" sz="2800" b="1" dirty="0" smtClean="0">
              <a:solidFill>
                <a:srgbClr val="FFFF00"/>
              </a:solidFill>
              <a:effectLst>
                <a:outerShdw blurRad="38100" dist="38100" dir="2700000" algn="tl">
                  <a:srgbClr val="000000">
                    <a:alpha val="43137"/>
                  </a:srgbClr>
                </a:outerShdw>
              </a:effectLst>
            </a:endParaRPr>
          </a:p>
          <a:p>
            <a:pPr algn="ctr" fontAlgn="base"/>
            <a:r>
              <a:rPr lang="en-GB" sz="2800" dirty="0" smtClean="0"/>
              <a:t>Digital </a:t>
            </a:r>
            <a:r>
              <a:rPr lang="en-GB" sz="2800" dirty="0" err="1" smtClean="0"/>
              <a:t>sensörler</a:t>
            </a:r>
            <a:r>
              <a:rPr lang="en-GB" sz="2800" dirty="0" smtClean="0"/>
              <a:t> </a:t>
            </a:r>
            <a:r>
              <a:rPr lang="en-GB" sz="2800" dirty="0" err="1" smtClean="0"/>
              <a:t>ayrık</a:t>
            </a:r>
            <a:r>
              <a:rPr lang="en-GB" sz="2800" dirty="0" smtClean="0"/>
              <a:t> </a:t>
            </a:r>
            <a:r>
              <a:rPr lang="en-GB" sz="2800" dirty="0" err="1" smtClean="0"/>
              <a:t>sinyaller</a:t>
            </a:r>
            <a:r>
              <a:rPr lang="en-GB" sz="2800" dirty="0" smtClean="0"/>
              <a:t> </a:t>
            </a:r>
            <a:r>
              <a:rPr lang="en-GB" sz="2800" dirty="0" err="1" smtClean="0"/>
              <a:t>üretirler</a:t>
            </a:r>
            <a:r>
              <a:rPr lang="en-GB" sz="2800" dirty="0" smtClean="0"/>
              <a:t>. Digital </a:t>
            </a:r>
            <a:r>
              <a:rPr lang="en-GB" sz="2800" dirty="0" err="1" smtClean="0"/>
              <a:t>sensörden</a:t>
            </a:r>
            <a:r>
              <a:rPr lang="en-GB" sz="2800" dirty="0" smtClean="0"/>
              <a:t> </a:t>
            </a:r>
            <a:r>
              <a:rPr lang="en-GB" sz="2800" dirty="0" err="1" smtClean="0"/>
              <a:t>alacağımız</a:t>
            </a:r>
            <a:r>
              <a:rPr lang="en-GB" sz="2800" dirty="0" smtClean="0"/>
              <a:t> </a:t>
            </a:r>
            <a:r>
              <a:rPr lang="en-GB" sz="2800" dirty="0" err="1" smtClean="0"/>
              <a:t>bilgiler</a:t>
            </a:r>
            <a:r>
              <a:rPr lang="en-GB" sz="2800" dirty="0" smtClean="0"/>
              <a:t> belli </a:t>
            </a:r>
            <a:r>
              <a:rPr lang="en-GB" sz="2800" dirty="0" err="1" smtClean="0"/>
              <a:t>adımlarla</a:t>
            </a:r>
            <a:r>
              <a:rPr lang="en-GB" sz="2800" dirty="0" smtClean="0"/>
              <a:t> </a:t>
            </a:r>
            <a:r>
              <a:rPr lang="en-GB" sz="2800" dirty="0" err="1" smtClean="0"/>
              <a:t>yükselen</a:t>
            </a:r>
            <a:r>
              <a:rPr lang="en-GB" sz="2800" dirty="0" smtClean="0"/>
              <a:t> </a:t>
            </a:r>
            <a:r>
              <a:rPr lang="en-GB" sz="2800" dirty="0" err="1" smtClean="0"/>
              <a:t>değerlere</a:t>
            </a:r>
            <a:r>
              <a:rPr lang="en-GB" sz="2800" dirty="0" smtClean="0"/>
              <a:t> </a:t>
            </a:r>
            <a:r>
              <a:rPr lang="en-GB" sz="2800" dirty="0" err="1" smtClean="0"/>
              <a:t>sahiptir</a:t>
            </a:r>
            <a:r>
              <a:rPr lang="en-GB" sz="2800" dirty="0" smtClean="0"/>
              <a:t>. </a:t>
            </a:r>
            <a:endParaRPr lang="tr-TR" sz="2800" dirty="0" smtClean="0"/>
          </a:p>
          <a:p>
            <a:pPr algn="ctr" fontAlgn="base"/>
            <a:r>
              <a:rPr lang="en-GB" sz="2800" dirty="0" err="1" smtClean="0"/>
              <a:t>Örneğin</a:t>
            </a:r>
            <a:r>
              <a:rPr lang="en-GB" sz="2800" dirty="0" smtClean="0"/>
              <a:t>; </a:t>
            </a:r>
            <a:r>
              <a:rPr lang="en-GB" sz="2800" dirty="0" err="1" smtClean="0"/>
              <a:t>bir</a:t>
            </a:r>
            <a:r>
              <a:rPr lang="en-GB" sz="2800" dirty="0" smtClean="0"/>
              <a:t> digital </a:t>
            </a:r>
            <a:r>
              <a:rPr lang="en-GB" sz="2800" dirty="0" err="1" smtClean="0"/>
              <a:t>pusula</a:t>
            </a:r>
            <a:r>
              <a:rPr lang="en-GB" sz="2800" dirty="0" smtClean="0"/>
              <a:t> 0 </a:t>
            </a:r>
            <a:r>
              <a:rPr lang="en-GB" sz="2800" dirty="0" err="1" smtClean="0"/>
              <a:t>ile</a:t>
            </a:r>
            <a:r>
              <a:rPr lang="en-GB" sz="2800" dirty="0" smtClean="0"/>
              <a:t> 359 </a:t>
            </a:r>
            <a:r>
              <a:rPr lang="en-GB" sz="2800" dirty="0" err="1" smtClean="0"/>
              <a:t>derece</a:t>
            </a:r>
            <a:r>
              <a:rPr lang="en-GB" sz="2800" dirty="0" smtClean="0"/>
              <a:t> </a:t>
            </a:r>
            <a:r>
              <a:rPr lang="en-GB" sz="2800" dirty="0" err="1" smtClean="0"/>
              <a:t>aralığını</a:t>
            </a:r>
            <a:r>
              <a:rPr lang="en-GB" sz="2800" dirty="0" smtClean="0"/>
              <a:t> </a:t>
            </a:r>
            <a:r>
              <a:rPr lang="en-GB" sz="2800" dirty="0" err="1" smtClean="0"/>
              <a:t>kapsayan</a:t>
            </a:r>
            <a:r>
              <a:rPr lang="en-GB" sz="2800" dirty="0" smtClean="0"/>
              <a:t> 9 </a:t>
            </a:r>
            <a:r>
              <a:rPr lang="en-GB" sz="2800" dirty="0" err="1" smtClean="0"/>
              <a:t>bit’lik</a:t>
            </a:r>
            <a:r>
              <a:rPr lang="en-GB" sz="2800" dirty="0" smtClean="0"/>
              <a:t> </a:t>
            </a:r>
            <a:r>
              <a:rPr lang="en-GB" sz="2800" dirty="0" err="1" smtClean="0"/>
              <a:t>sinyal</a:t>
            </a:r>
            <a:r>
              <a:rPr lang="en-GB" sz="2800" dirty="0" smtClean="0"/>
              <a:t> </a:t>
            </a:r>
            <a:r>
              <a:rPr lang="en-GB" sz="2800" dirty="0" err="1" smtClean="0"/>
              <a:t>gönderebilir</a:t>
            </a:r>
            <a:r>
              <a:rPr lang="en-GB" sz="2800" dirty="0" smtClean="0"/>
              <a:t>.</a:t>
            </a:r>
            <a:endParaRPr lang="tr-TR" sz="2800" dirty="0" smtClean="0"/>
          </a:p>
          <a:p>
            <a:pPr algn="ctr" fontAlgn="base"/>
            <a:endParaRPr lang="tr-TR" sz="2800" dirty="0" smtClean="0"/>
          </a:p>
          <a:p>
            <a:pPr algn="ctr" fontAlgn="base"/>
            <a:r>
              <a:rPr lang="en-GB" sz="2800" b="1" dirty="0" err="1" smtClean="0">
                <a:solidFill>
                  <a:srgbClr val="FFFF00"/>
                </a:solidFill>
                <a:effectLst>
                  <a:outerShdw blurRad="38100" dist="38100" dir="2700000" algn="tl">
                    <a:srgbClr val="000000">
                      <a:alpha val="43137"/>
                    </a:srgbClr>
                  </a:outerShdw>
                </a:effectLst>
              </a:rPr>
              <a:t>Analog</a:t>
            </a:r>
            <a:r>
              <a:rPr lang="en-GB" sz="2800" b="1" dirty="0" smtClean="0">
                <a:solidFill>
                  <a:srgbClr val="FFFF00"/>
                </a:solidFill>
                <a:effectLst>
                  <a:outerShdw blurRad="38100" dist="38100" dir="2700000" algn="tl">
                    <a:srgbClr val="000000">
                      <a:alpha val="43137"/>
                    </a:srgbClr>
                  </a:outerShdw>
                </a:effectLst>
              </a:rPr>
              <a:t> </a:t>
            </a:r>
            <a:r>
              <a:rPr lang="en-GB" sz="2800" b="1" dirty="0" err="1" smtClean="0">
                <a:solidFill>
                  <a:srgbClr val="FFFF00"/>
                </a:solidFill>
                <a:effectLst>
                  <a:outerShdw blurRad="38100" dist="38100" dir="2700000" algn="tl">
                    <a:srgbClr val="000000">
                      <a:alpha val="43137"/>
                    </a:srgbClr>
                  </a:outerShdw>
                </a:effectLst>
              </a:rPr>
              <a:t>sensörler</a:t>
            </a:r>
            <a:endParaRPr lang="en-GB" sz="2800" b="1" dirty="0" smtClean="0">
              <a:solidFill>
                <a:srgbClr val="FFFF00"/>
              </a:solidFill>
              <a:effectLst>
                <a:outerShdw blurRad="38100" dist="38100" dir="2700000" algn="tl">
                  <a:srgbClr val="000000">
                    <a:alpha val="43137"/>
                  </a:srgbClr>
                </a:outerShdw>
              </a:effectLst>
            </a:endParaRPr>
          </a:p>
          <a:p>
            <a:pPr algn="ctr" fontAlgn="base"/>
            <a:r>
              <a:rPr lang="en-GB" sz="2800" dirty="0" err="1" smtClean="0"/>
              <a:t>Analog</a:t>
            </a:r>
            <a:r>
              <a:rPr lang="en-GB" sz="2800" dirty="0" smtClean="0"/>
              <a:t> </a:t>
            </a:r>
            <a:r>
              <a:rPr lang="en-GB" sz="2800" dirty="0" err="1" smtClean="0"/>
              <a:t>sensörler</a:t>
            </a:r>
            <a:r>
              <a:rPr lang="en-GB" sz="2800" dirty="0" smtClean="0"/>
              <a:t>, </a:t>
            </a:r>
            <a:r>
              <a:rPr lang="en-GB" sz="2800" dirty="0" err="1" smtClean="0"/>
              <a:t>devre</a:t>
            </a:r>
            <a:r>
              <a:rPr lang="en-GB" sz="2800" dirty="0" smtClean="0"/>
              <a:t> 0 V – 5 V </a:t>
            </a:r>
            <a:r>
              <a:rPr lang="en-GB" sz="2800" dirty="0" err="1" smtClean="0"/>
              <a:t>arasında</a:t>
            </a:r>
            <a:r>
              <a:rPr lang="en-GB" sz="2800" dirty="0" smtClean="0"/>
              <a:t> </a:t>
            </a:r>
            <a:r>
              <a:rPr lang="en-GB" sz="2800" dirty="0" err="1" smtClean="0"/>
              <a:t>ya</a:t>
            </a:r>
            <a:r>
              <a:rPr lang="en-GB" sz="2800" dirty="0" smtClean="0"/>
              <a:t> </a:t>
            </a:r>
            <a:r>
              <a:rPr lang="en-GB" sz="2800" dirty="0" err="1" smtClean="0"/>
              <a:t>da</a:t>
            </a:r>
            <a:r>
              <a:rPr lang="en-GB" sz="2800" dirty="0" smtClean="0"/>
              <a:t> 4 </a:t>
            </a:r>
            <a:r>
              <a:rPr lang="en-GB" sz="2800" dirty="0" err="1" smtClean="0"/>
              <a:t>mA</a:t>
            </a:r>
            <a:r>
              <a:rPr lang="en-GB" sz="2800" dirty="0" smtClean="0"/>
              <a:t> – 20 </a:t>
            </a:r>
            <a:r>
              <a:rPr lang="en-GB" sz="2800" dirty="0" err="1" smtClean="0"/>
              <a:t>mA</a:t>
            </a:r>
            <a:r>
              <a:rPr lang="en-GB" sz="2800" dirty="0" smtClean="0"/>
              <a:t> </a:t>
            </a:r>
            <a:r>
              <a:rPr lang="en-GB" sz="2800" dirty="0" err="1" smtClean="0"/>
              <a:t>arasındaki</a:t>
            </a:r>
            <a:r>
              <a:rPr lang="en-GB" sz="2800" dirty="0" smtClean="0"/>
              <a:t> </a:t>
            </a:r>
            <a:r>
              <a:rPr lang="en-GB" sz="2800" dirty="0" err="1" smtClean="0"/>
              <a:t>değerleri</a:t>
            </a:r>
            <a:r>
              <a:rPr lang="en-GB" sz="2800" dirty="0" smtClean="0"/>
              <a:t> </a:t>
            </a:r>
            <a:r>
              <a:rPr lang="en-GB" sz="2800" dirty="0" err="1" smtClean="0"/>
              <a:t>algılayacak</a:t>
            </a:r>
            <a:r>
              <a:rPr lang="en-GB" sz="2800" dirty="0" smtClean="0"/>
              <a:t> </a:t>
            </a:r>
            <a:r>
              <a:rPr lang="en-GB" sz="2800" dirty="0" err="1" smtClean="0"/>
              <a:t>şekilde</a:t>
            </a:r>
            <a:r>
              <a:rPr lang="en-GB" sz="2800" dirty="0" smtClean="0"/>
              <a:t> </a:t>
            </a:r>
            <a:r>
              <a:rPr lang="en-GB" sz="2800" dirty="0" err="1" smtClean="0"/>
              <a:t>bağlanabilir</a:t>
            </a:r>
            <a:r>
              <a:rPr lang="en-GB" sz="2800" dirty="0" smtClean="0"/>
              <a:t> </a:t>
            </a:r>
            <a:r>
              <a:rPr lang="en-GB" sz="2800" dirty="0" err="1" smtClean="0"/>
              <a:t>ve</a:t>
            </a:r>
            <a:r>
              <a:rPr lang="en-GB" sz="2800" dirty="0" smtClean="0"/>
              <a:t> </a:t>
            </a:r>
            <a:r>
              <a:rPr lang="en-GB" sz="2800" dirty="0" err="1" smtClean="0"/>
              <a:t>bu</a:t>
            </a:r>
            <a:r>
              <a:rPr lang="en-GB" sz="2800" dirty="0" smtClean="0"/>
              <a:t> </a:t>
            </a:r>
            <a:r>
              <a:rPr lang="en-GB" sz="2800" dirty="0" err="1" smtClean="0"/>
              <a:t>durumda</a:t>
            </a:r>
            <a:r>
              <a:rPr lang="en-GB" sz="2800" dirty="0" smtClean="0"/>
              <a:t> </a:t>
            </a:r>
            <a:r>
              <a:rPr lang="en-GB" sz="2800" dirty="0" err="1" smtClean="0"/>
              <a:t>bu</a:t>
            </a:r>
            <a:r>
              <a:rPr lang="en-GB" sz="2800" dirty="0" smtClean="0"/>
              <a:t> </a:t>
            </a:r>
            <a:r>
              <a:rPr lang="en-GB" sz="2800" dirty="0" err="1" smtClean="0"/>
              <a:t>iki</a:t>
            </a:r>
            <a:r>
              <a:rPr lang="en-GB" sz="2800" dirty="0" smtClean="0"/>
              <a:t> </a:t>
            </a:r>
            <a:r>
              <a:rPr lang="en-GB" sz="2800" dirty="0" err="1" smtClean="0"/>
              <a:t>değer</a:t>
            </a:r>
            <a:r>
              <a:rPr lang="en-GB" sz="2800" dirty="0" smtClean="0"/>
              <a:t> </a:t>
            </a:r>
            <a:r>
              <a:rPr lang="en-GB" sz="2800" dirty="0" err="1" smtClean="0"/>
              <a:t>arasındaki</a:t>
            </a:r>
            <a:r>
              <a:rPr lang="en-GB" sz="2800" dirty="0" smtClean="0"/>
              <a:t> </a:t>
            </a:r>
            <a:r>
              <a:rPr lang="en-GB" sz="2800" dirty="0" err="1" smtClean="0"/>
              <a:t>tüm</a:t>
            </a:r>
            <a:r>
              <a:rPr lang="en-GB" sz="2800" dirty="0" smtClean="0"/>
              <a:t> </a:t>
            </a:r>
            <a:r>
              <a:rPr lang="en-GB" sz="2800" dirty="0" err="1" smtClean="0"/>
              <a:t>değerler</a:t>
            </a:r>
            <a:r>
              <a:rPr lang="en-GB" sz="2800" dirty="0" smtClean="0"/>
              <a:t> </a:t>
            </a:r>
            <a:r>
              <a:rPr lang="en-GB" sz="2800" dirty="0" err="1" smtClean="0"/>
              <a:t>okunabilir</a:t>
            </a:r>
            <a:r>
              <a:rPr lang="en-GB" sz="2800" dirty="0" smtClean="0"/>
              <a:t>. </a:t>
            </a:r>
            <a:r>
              <a:rPr lang="en-GB" sz="2800" dirty="0" err="1" smtClean="0"/>
              <a:t>Yani</a:t>
            </a:r>
            <a:r>
              <a:rPr lang="en-GB" sz="2800" dirty="0" smtClean="0"/>
              <a:t> </a:t>
            </a:r>
            <a:r>
              <a:rPr lang="en-GB" sz="2800" dirty="0" err="1" smtClean="0"/>
              <a:t>analog</a:t>
            </a:r>
            <a:r>
              <a:rPr lang="en-GB" sz="2800" dirty="0" smtClean="0"/>
              <a:t> </a:t>
            </a:r>
            <a:r>
              <a:rPr lang="en-GB" sz="2800" dirty="0" err="1" smtClean="0"/>
              <a:t>sinyal</a:t>
            </a:r>
            <a:r>
              <a:rPr lang="en-GB" sz="2800" dirty="0" smtClean="0"/>
              <a:t> belli </a:t>
            </a:r>
            <a:r>
              <a:rPr lang="en-GB" sz="2800" dirty="0" err="1" smtClean="0"/>
              <a:t>iki</a:t>
            </a:r>
            <a:r>
              <a:rPr lang="en-GB" sz="2800" dirty="0" smtClean="0"/>
              <a:t> </a:t>
            </a:r>
            <a:r>
              <a:rPr lang="en-GB" sz="2800" dirty="0" err="1" smtClean="0"/>
              <a:t>değer</a:t>
            </a:r>
            <a:r>
              <a:rPr lang="en-GB" sz="2800" dirty="0" smtClean="0"/>
              <a:t> </a:t>
            </a:r>
            <a:r>
              <a:rPr lang="en-GB" sz="2800" dirty="0" err="1" smtClean="0"/>
              <a:t>arasında</a:t>
            </a:r>
            <a:r>
              <a:rPr lang="en-GB" sz="2800" dirty="0" smtClean="0"/>
              <a:t> her </a:t>
            </a:r>
            <a:r>
              <a:rPr lang="en-GB" sz="2800" dirty="0" err="1" smtClean="0"/>
              <a:t>hangi</a:t>
            </a:r>
            <a:r>
              <a:rPr lang="en-GB" sz="2800" dirty="0" smtClean="0"/>
              <a:t> </a:t>
            </a:r>
            <a:r>
              <a:rPr lang="en-GB" sz="2800" dirty="0" err="1" smtClean="0"/>
              <a:t>bir</a:t>
            </a:r>
            <a:r>
              <a:rPr lang="en-GB" sz="2800" dirty="0" smtClean="0"/>
              <a:t> </a:t>
            </a:r>
            <a:r>
              <a:rPr lang="en-GB" sz="2800" dirty="0" err="1" smtClean="0"/>
              <a:t>değerdir</a:t>
            </a:r>
            <a:r>
              <a:rPr lang="en-GB" sz="2800" dirty="0" smtClean="0"/>
              <a:t>.</a:t>
            </a:r>
            <a:endParaRPr lang="tr-TR" sz="2800" dirty="0" smtClean="0"/>
          </a:p>
          <a:p>
            <a:pPr algn="ctr" fontAlgn="base"/>
            <a:endParaRPr lang="tr-TR" sz="2800" dirty="0" smtClean="0"/>
          </a:p>
          <a:p>
            <a:pPr algn="ctr" fontAlgn="base"/>
            <a:endParaRPr lang="en-GB" sz="2800"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7 Metin kutusu"/>
          <p:cNvSpPr txBox="1"/>
          <p:nvPr/>
        </p:nvSpPr>
        <p:spPr>
          <a:xfrm>
            <a:off x="539552" y="476672"/>
            <a:ext cx="8064896" cy="523220"/>
          </a:xfrm>
          <a:prstGeom prst="rect">
            <a:avLst/>
          </a:prstGeom>
          <a:noFill/>
        </p:spPr>
        <p:txBody>
          <a:bodyPr wrap="square" rtlCol="0">
            <a:spAutoFit/>
          </a:bodyPr>
          <a:lstStyle/>
          <a:p>
            <a:endParaRPr lang="en-GB" sz="2800" dirty="0">
              <a:latin typeface="Calibri" pitchFamily="34" charset="0"/>
            </a:endParaRPr>
          </a:p>
        </p:txBody>
      </p:sp>
      <p:sp>
        <p:nvSpPr>
          <p:cNvPr id="3" name="2 Dikdörtgen"/>
          <p:cNvSpPr/>
          <p:nvPr/>
        </p:nvSpPr>
        <p:spPr>
          <a:xfrm>
            <a:off x="467544" y="332656"/>
            <a:ext cx="8424936" cy="5693866"/>
          </a:xfrm>
          <a:prstGeom prst="rect">
            <a:avLst/>
          </a:prstGeom>
        </p:spPr>
        <p:txBody>
          <a:bodyPr wrap="square">
            <a:spAutoFit/>
          </a:bodyPr>
          <a:lstStyle/>
          <a:p>
            <a:pPr algn="ctr" fontAlgn="base"/>
            <a:r>
              <a:rPr lang="en-GB" sz="2800" dirty="0" err="1" smtClean="0"/>
              <a:t>Analog</a:t>
            </a:r>
            <a:r>
              <a:rPr lang="en-GB" sz="2800" dirty="0" smtClean="0"/>
              <a:t> </a:t>
            </a:r>
            <a:r>
              <a:rPr lang="en-GB" sz="2800" dirty="0" err="1" smtClean="0"/>
              <a:t>sensörler</a:t>
            </a:r>
            <a:r>
              <a:rPr lang="en-GB" sz="2800" dirty="0" smtClean="0"/>
              <a:t> </a:t>
            </a:r>
            <a:r>
              <a:rPr lang="en-GB" sz="2800" dirty="0" err="1" smtClean="0"/>
              <a:t>kullanıldığında</a:t>
            </a:r>
            <a:r>
              <a:rPr lang="en-GB" sz="2800" dirty="0" smtClean="0"/>
              <a:t> </a:t>
            </a:r>
            <a:r>
              <a:rPr lang="en-GB" sz="2800" dirty="0" err="1" smtClean="0"/>
              <a:t>bunları</a:t>
            </a:r>
            <a:r>
              <a:rPr lang="en-GB" sz="2800" dirty="0" smtClean="0"/>
              <a:t> </a:t>
            </a:r>
            <a:r>
              <a:rPr lang="en-GB" sz="2800" dirty="0" err="1" smtClean="0"/>
              <a:t>mikrodenetleyicilere</a:t>
            </a:r>
            <a:r>
              <a:rPr lang="en-GB" sz="2800" dirty="0" smtClean="0"/>
              <a:t> </a:t>
            </a:r>
            <a:r>
              <a:rPr lang="en-GB" sz="2800" dirty="0" err="1" smtClean="0"/>
              <a:t>yönlendirmeden</a:t>
            </a:r>
            <a:r>
              <a:rPr lang="en-GB" sz="2800" dirty="0" smtClean="0"/>
              <a:t> </a:t>
            </a:r>
            <a:r>
              <a:rPr lang="en-GB" sz="2800" dirty="0" err="1" smtClean="0"/>
              <a:t>önce</a:t>
            </a:r>
            <a:r>
              <a:rPr lang="en-GB" sz="2800" dirty="0" smtClean="0"/>
              <a:t> ( A / D) </a:t>
            </a:r>
            <a:r>
              <a:rPr lang="en-GB" sz="2800" dirty="0" err="1" smtClean="0"/>
              <a:t>analog</a:t>
            </a:r>
            <a:r>
              <a:rPr lang="en-GB" sz="2800" dirty="0" smtClean="0"/>
              <a:t> – digital </a:t>
            </a:r>
            <a:r>
              <a:rPr lang="en-GB" sz="2800" dirty="0" err="1" smtClean="0"/>
              <a:t>konvertör</a:t>
            </a:r>
            <a:r>
              <a:rPr lang="en-GB" sz="2800" dirty="0" smtClean="0"/>
              <a:t> </a:t>
            </a:r>
            <a:r>
              <a:rPr lang="en-GB" sz="2800" dirty="0" err="1" smtClean="0"/>
              <a:t>kullanılarak</a:t>
            </a:r>
            <a:r>
              <a:rPr lang="en-GB" sz="2800" dirty="0" smtClean="0"/>
              <a:t> </a:t>
            </a:r>
            <a:r>
              <a:rPr lang="en-GB" sz="2800" dirty="0" err="1" smtClean="0"/>
              <a:t>analog</a:t>
            </a:r>
            <a:r>
              <a:rPr lang="en-GB" sz="2800" dirty="0" smtClean="0"/>
              <a:t> </a:t>
            </a:r>
            <a:r>
              <a:rPr lang="en-GB" sz="2800" dirty="0" err="1" smtClean="0"/>
              <a:t>sinyaller</a:t>
            </a:r>
            <a:r>
              <a:rPr lang="en-GB" sz="2800" dirty="0" smtClean="0"/>
              <a:t> digital </a:t>
            </a:r>
            <a:r>
              <a:rPr lang="en-GB" sz="2800" dirty="0" err="1" smtClean="0"/>
              <a:t>sinyallere</a:t>
            </a:r>
            <a:r>
              <a:rPr lang="en-GB" sz="2800" dirty="0" smtClean="0"/>
              <a:t> </a:t>
            </a:r>
            <a:r>
              <a:rPr lang="en-GB" sz="2800" dirty="0" err="1" smtClean="0"/>
              <a:t>çevirilmelidir</a:t>
            </a:r>
            <a:r>
              <a:rPr lang="en-GB" sz="2800" dirty="0" smtClean="0"/>
              <a:t>.</a:t>
            </a:r>
          </a:p>
          <a:p>
            <a:pPr algn="ctr" fontAlgn="base"/>
            <a:r>
              <a:rPr lang="en-GB" sz="2800" b="1" dirty="0" err="1" smtClean="0"/>
              <a:t>Menzil</a:t>
            </a:r>
            <a:r>
              <a:rPr lang="en-GB" sz="2800" b="1" dirty="0" smtClean="0"/>
              <a:t>:</a:t>
            </a:r>
            <a:r>
              <a:rPr lang="en-GB" sz="2800" dirty="0" smtClean="0"/>
              <a:t> </a:t>
            </a:r>
            <a:r>
              <a:rPr lang="en-GB" sz="2800" dirty="0" err="1" smtClean="0"/>
              <a:t>Sensörün</a:t>
            </a:r>
            <a:r>
              <a:rPr lang="en-GB" sz="2800" dirty="0" smtClean="0"/>
              <a:t> </a:t>
            </a:r>
            <a:r>
              <a:rPr lang="en-GB" sz="2800" dirty="0" err="1" smtClean="0"/>
              <a:t>algılama</a:t>
            </a:r>
            <a:r>
              <a:rPr lang="en-GB" sz="2800" dirty="0" smtClean="0"/>
              <a:t> </a:t>
            </a:r>
            <a:r>
              <a:rPr lang="en-GB" sz="2800" dirty="0" err="1" smtClean="0"/>
              <a:t>yapabileceği</a:t>
            </a:r>
            <a:r>
              <a:rPr lang="en-GB" sz="2800" dirty="0" smtClean="0"/>
              <a:t> </a:t>
            </a:r>
            <a:r>
              <a:rPr lang="en-GB" sz="2800" dirty="0" err="1" smtClean="0"/>
              <a:t>maksimim</a:t>
            </a:r>
            <a:r>
              <a:rPr lang="en-GB" sz="2800" dirty="0" smtClean="0"/>
              <a:t> </a:t>
            </a:r>
            <a:r>
              <a:rPr lang="en-GB" sz="2800" dirty="0" err="1" smtClean="0"/>
              <a:t>uzaklıktır</a:t>
            </a:r>
            <a:r>
              <a:rPr lang="en-GB" sz="2800" dirty="0" smtClean="0"/>
              <a:t>.</a:t>
            </a:r>
            <a:endParaRPr lang="tr-TR" sz="2800" dirty="0" smtClean="0"/>
          </a:p>
          <a:p>
            <a:pPr algn="ctr" fontAlgn="base"/>
            <a:r>
              <a:rPr lang="en-GB" sz="2800" dirty="0" smtClean="0"/>
              <a:t/>
            </a:r>
            <a:br>
              <a:rPr lang="en-GB" sz="2800" dirty="0" smtClean="0"/>
            </a:br>
            <a:r>
              <a:rPr lang="en-GB" sz="2800" b="1" dirty="0" err="1" smtClean="0">
                <a:solidFill>
                  <a:srgbClr val="FFFF00"/>
                </a:solidFill>
                <a:effectLst>
                  <a:outerShdw blurRad="38100" dist="38100" dir="2700000" algn="tl">
                    <a:srgbClr val="000000">
                      <a:alpha val="43137"/>
                    </a:srgbClr>
                  </a:outerShdw>
                </a:effectLst>
              </a:rPr>
              <a:t>Tepki</a:t>
            </a:r>
            <a:r>
              <a:rPr lang="en-GB" sz="2800" b="1" dirty="0" smtClean="0">
                <a:solidFill>
                  <a:srgbClr val="FFFF00"/>
                </a:solidFill>
                <a:effectLst>
                  <a:outerShdw blurRad="38100" dist="38100" dir="2700000" algn="tl">
                    <a:srgbClr val="000000">
                      <a:alpha val="43137"/>
                    </a:srgbClr>
                  </a:outerShdw>
                </a:effectLst>
              </a:rPr>
              <a:t> </a:t>
            </a:r>
            <a:r>
              <a:rPr lang="en-GB" sz="2800" b="1" dirty="0" err="1" smtClean="0">
                <a:solidFill>
                  <a:srgbClr val="FFFF00"/>
                </a:solidFill>
                <a:effectLst>
                  <a:outerShdw blurRad="38100" dist="38100" dir="2700000" algn="tl">
                    <a:srgbClr val="000000">
                      <a:alpha val="43137"/>
                    </a:srgbClr>
                  </a:outerShdw>
                </a:effectLst>
              </a:rPr>
              <a:t>Süresi</a:t>
            </a:r>
            <a:endParaRPr lang="tr-TR" sz="2800" dirty="0" smtClean="0">
              <a:solidFill>
                <a:srgbClr val="FFFF00"/>
              </a:solidFill>
              <a:effectLst>
                <a:outerShdw blurRad="38100" dist="38100" dir="2700000" algn="tl">
                  <a:srgbClr val="000000">
                    <a:alpha val="43137"/>
                  </a:srgbClr>
                </a:outerShdw>
              </a:effectLst>
            </a:endParaRPr>
          </a:p>
          <a:p>
            <a:pPr algn="ctr" fontAlgn="base"/>
            <a:r>
              <a:rPr lang="en-GB" sz="2800" dirty="0" err="1" smtClean="0"/>
              <a:t>Sensörün</a:t>
            </a:r>
            <a:r>
              <a:rPr lang="en-GB" sz="2800" dirty="0" smtClean="0"/>
              <a:t> </a:t>
            </a:r>
            <a:r>
              <a:rPr lang="en-GB" sz="2800" dirty="0" err="1" smtClean="0"/>
              <a:t>cismi</a:t>
            </a:r>
            <a:r>
              <a:rPr lang="en-GB" sz="2800" dirty="0" smtClean="0"/>
              <a:t> </a:t>
            </a:r>
            <a:r>
              <a:rPr lang="en-GB" sz="2800" dirty="0" err="1" smtClean="0"/>
              <a:t>algılaması</a:t>
            </a:r>
            <a:r>
              <a:rPr lang="en-GB" sz="2800" dirty="0" smtClean="0"/>
              <a:t> </a:t>
            </a:r>
            <a:r>
              <a:rPr lang="en-GB" sz="2800" dirty="0" err="1" smtClean="0"/>
              <a:t>için</a:t>
            </a:r>
            <a:r>
              <a:rPr lang="en-GB" sz="2800" dirty="0" smtClean="0"/>
              <a:t> </a:t>
            </a:r>
            <a:r>
              <a:rPr lang="en-GB" sz="2800" dirty="0" err="1" smtClean="0"/>
              <a:t>gereken</a:t>
            </a:r>
            <a:r>
              <a:rPr lang="en-GB" sz="2800" dirty="0" smtClean="0"/>
              <a:t> minimum </a:t>
            </a:r>
            <a:r>
              <a:rPr lang="en-GB" sz="2800" dirty="0" err="1" smtClean="0"/>
              <a:t>süredir</a:t>
            </a:r>
            <a:r>
              <a:rPr lang="en-GB" sz="2800" dirty="0" smtClean="0"/>
              <a:t>. </a:t>
            </a:r>
            <a:r>
              <a:rPr lang="en-GB" sz="2800" dirty="0" err="1" smtClean="0"/>
              <a:t>Sensör</a:t>
            </a:r>
            <a:r>
              <a:rPr lang="en-GB" sz="2800" dirty="0" smtClean="0"/>
              <a:t> </a:t>
            </a:r>
            <a:r>
              <a:rPr lang="en-GB" sz="2800" dirty="0" err="1" smtClean="0"/>
              <a:t>seçimini</a:t>
            </a:r>
            <a:r>
              <a:rPr lang="en-GB" sz="2800" dirty="0" smtClean="0"/>
              <a:t> </a:t>
            </a:r>
            <a:r>
              <a:rPr lang="en-GB" sz="2800" dirty="0" err="1" smtClean="0"/>
              <a:t>etkileyen</a:t>
            </a:r>
            <a:r>
              <a:rPr lang="en-GB" sz="2800" dirty="0" smtClean="0"/>
              <a:t> en </a:t>
            </a:r>
            <a:r>
              <a:rPr lang="en-GB" sz="2800" dirty="0" err="1" smtClean="0"/>
              <a:t>önemli</a:t>
            </a:r>
            <a:r>
              <a:rPr lang="en-GB" sz="2800" dirty="0" smtClean="0"/>
              <a:t> </a:t>
            </a:r>
            <a:r>
              <a:rPr lang="en-GB" sz="2800" dirty="0" err="1" smtClean="0"/>
              <a:t>faktörlerden</a:t>
            </a:r>
            <a:r>
              <a:rPr lang="en-GB" sz="2800" dirty="0" smtClean="0"/>
              <a:t> </a:t>
            </a:r>
            <a:r>
              <a:rPr lang="en-GB" sz="2800" dirty="0" err="1" smtClean="0"/>
              <a:t>biridir</a:t>
            </a:r>
            <a:r>
              <a:rPr lang="en-GB" sz="2800" dirty="0" smtClean="0"/>
              <a:t>.</a:t>
            </a:r>
            <a:br>
              <a:rPr lang="en-GB" sz="2800" dirty="0" smtClean="0"/>
            </a:br>
            <a:r>
              <a:rPr lang="en-GB" sz="2800" b="1" dirty="0" err="1" smtClean="0"/>
              <a:t>Histerisiz</a:t>
            </a:r>
            <a:r>
              <a:rPr lang="en-GB" sz="2800" b="1" dirty="0" smtClean="0"/>
              <a:t>:</a:t>
            </a:r>
            <a:r>
              <a:rPr lang="en-GB" sz="2800" dirty="0" smtClean="0"/>
              <a:t> </a:t>
            </a:r>
            <a:r>
              <a:rPr lang="en-GB" sz="2800" dirty="0" err="1" smtClean="0"/>
              <a:t>Sağlıklı</a:t>
            </a:r>
            <a:r>
              <a:rPr lang="en-GB" sz="2800" dirty="0" smtClean="0"/>
              <a:t> </a:t>
            </a:r>
            <a:r>
              <a:rPr lang="en-GB" sz="2800" dirty="0" err="1" smtClean="0"/>
              <a:t>iki</a:t>
            </a:r>
            <a:r>
              <a:rPr lang="en-GB" sz="2800" dirty="0" smtClean="0"/>
              <a:t> </a:t>
            </a:r>
            <a:r>
              <a:rPr lang="en-GB" sz="2800" dirty="0" err="1" smtClean="0"/>
              <a:t>ölçüm</a:t>
            </a:r>
            <a:r>
              <a:rPr lang="en-GB" sz="2800" dirty="0" smtClean="0"/>
              <a:t> </a:t>
            </a:r>
            <a:r>
              <a:rPr lang="en-GB" sz="2800" dirty="0" err="1" smtClean="0"/>
              <a:t>arasında</a:t>
            </a:r>
            <a:r>
              <a:rPr lang="en-GB" sz="2800" dirty="0" smtClean="0"/>
              <a:t> </a:t>
            </a:r>
            <a:r>
              <a:rPr lang="en-GB" sz="2800" dirty="0" err="1" smtClean="0"/>
              <a:t>geçmesi</a:t>
            </a:r>
            <a:r>
              <a:rPr lang="en-GB" sz="2800" dirty="0" smtClean="0"/>
              <a:t> </a:t>
            </a:r>
            <a:r>
              <a:rPr lang="en-GB" sz="2800" dirty="0" err="1" smtClean="0"/>
              <a:t>gereken</a:t>
            </a:r>
            <a:r>
              <a:rPr lang="en-GB" sz="2800" dirty="0" smtClean="0"/>
              <a:t> minimum </a:t>
            </a:r>
            <a:r>
              <a:rPr lang="en-GB" sz="2800" dirty="0" err="1" smtClean="0"/>
              <a:t>süredir</a:t>
            </a:r>
            <a:r>
              <a:rPr lang="en-GB" sz="2800" dirty="0" smtClean="0"/>
              <a:t>.</a:t>
            </a:r>
            <a:endParaRPr lang="en-GB" sz="2800"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7 Metin kutusu"/>
          <p:cNvSpPr txBox="1"/>
          <p:nvPr/>
        </p:nvSpPr>
        <p:spPr>
          <a:xfrm>
            <a:off x="539552" y="476672"/>
            <a:ext cx="8064896" cy="523220"/>
          </a:xfrm>
          <a:prstGeom prst="rect">
            <a:avLst/>
          </a:prstGeom>
          <a:noFill/>
        </p:spPr>
        <p:txBody>
          <a:bodyPr wrap="square" rtlCol="0">
            <a:spAutoFit/>
          </a:bodyPr>
          <a:lstStyle/>
          <a:p>
            <a:endParaRPr lang="en-GB" sz="2800" dirty="0">
              <a:latin typeface="Calibri" pitchFamily="34" charset="0"/>
            </a:endParaRPr>
          </a:p>
        </p:txBody>
      </p:sp>
      <p:sp>
        <p:nvSpPr>
          <p:cNvPr id="3" name="2 Dikdörtgen"/>
          <p:cNvSpPr/>
          <p:nvPr/>
        </p:nvSpPr>
        <p:spPr>
          <a:xfrm>
            <a:off x="395536" y="188640"/>
            <a:ext cx="8424936" cy="3108543"/>
          </a:xfrm>
          <a:prstGeom prst="rect">
            <a:avLst/>
          </a:prstGeom>
        </p:spPr>
        <p:txBody>
          <a:bodyPr wrap="square">
            <a:spAutoFit/>
          </a:bodyPr>
          <a:lstStyle/>
          <a:p>
            <a:pPr algn="ctr" fontAlgn="base"/>
            <a:r>
              <a:rPr lang="en-GB" sz="2800" b="1" dirty="0" err="1" smtClean="0">
                <a:solidFill>
                  <a:srgbClr val="FFFF00"/>
                </a:solidFill>
                <a:effectLst>
                  <a:outerShdw blurRad="38100" dist="38100" dir="2700000" algn="tl">
                    <a:srgbClr val="000000">
                      <a:alpha val="43137"/>
                    </a:srgbClr>
                  </a:outerShdw>
                </a:effectLst>
              </a:rPr>
              <a:t>Robotlarda</a:t>
            </a:r>
            <a:r>
              <a:rPr lang="en-GB" sz="2800" b="1" dirty="0" smtClean="0">
                <a:solidFill>
                  <a:srgbClr val="FFFF00"/>
                </a:solidFill>
                <a:effectLst>
                  <a:outerShdw blurRad="38100" dist="38100" dir="2700000" algn="tl">
                    <a:srgbClr val="000000">
                      <a:alpha val="43137"/>
                    </a:srgbClr>
                  </a:outerShdw>
                </a:effectLst>
              </a:rPr>
              <a:t> </a:t>
            </a:r>
            <a:r>
              <a:rPr lang="en-GB" sz="2800" b="1" dirty="0" err="1" smtClean="0">
                <a:solidFill>
                  <a:srgbClr val="FFFF00"/>
                </a:solidFill>
                <a:effectLst>
                  <a:outerShdw blurRad="38100" dist="38100" dir="2700000" algn="tl">
                    <a:srgbClr val="000000">
                      <a:alpha val="43137"/>
                    </a:srgbClr>
                  </a:outerShdw>
                </a:effectLst>
              </a:rPr>
              <a:t>kullanılan</a:t>
            </a:r>
            <a:r>
              <a:rPr lang="en-GB" sz="2800" b="1" dirty="0" smtClean="0">
                <a:solidFill>
                  <a:srgbClr val="FFFF00"/>
                </a:solidFill>
                <a:effectLst>
                  <a:outerShdw blurRad="38100" dist="38100" dir="2700000" algn="tl">
                    <a:srgbClr val="000000">
                      <a:alpha val="43137"/>
                    </a:srgbClr>
                  </a:outerShdw>
                </a:effectLst>
              </a:rPr>
              <a:t> </a:t>
            </a:r>
            <a:r>
              <a:rPr lang="en-GB" sz="2800" b="1" dirty="0" err="1" smtClean="0">
                <a:solidFill>
                  <a:srgbClr val="FFFF00"/>
                </a:solidFill>
                <a:effectLst>
                  <a:outerShdw blurRad="38100" dist="38100" dir="2700000" algn="tl">
                    <a:srgbClr val="000000">
                      <a:alpha val="43137"/>
                    </a:srgbClr>
                  </a:outerShdw>
                </a:effectLst>
              </a:rPr>
              <a:t>sensörler</a:t>
            </a:r>
            <a:endParaRPr lang="en-GB" sz="2800" b="1" dirty="0" smtClean="0">
              <a:solidFill>
                <a:srgbClr val="FFFF00"/>
              </a:solidFill>
              <a:effectLst>
                <a:outerShdw blurRad="38100" dist="38100" dir="2700000" algn="tl">
                  <a:srgbClr val="000000">
                    <a:alpha val="43137"/>
                  </a:srgbClr>
                </a:outerShdw>
              </a:effectLst>
            </a:endParaRPr>
          </a:p>
          <a:p>
            <a:pPr algn="ctr" fontAlgn="base"/>
            <a:r>
              <a:rPr lang="en-GB" sz="2800" dirty="0" err="1" smtClean="0"/>
              <a:t>Sensörler</a:t>
            </a:r>
            <a:r>
              <a:rPr lang="en-GB" sz="2800" dirty="0" smtClean="0"/>
              <a:t> </a:t>
            </a:r>
            <a:r>
              <a:rPr lang="en-GB" sz="2800" dirty="0" err="1" smtClean="0"/>
              <a:t>duyularımız</a:t>
            </a:r>
            <a:r>
              <a:rPr lang="en-GB" sz="2800" dirty="0" smtClean="0"/>
              <a:t> </a:t>
            </a:r>
            <a:r>
              <a:rPr lang="en-GB" sz="2800" dirty="0" err="1" smtClean="0"/>
              <a:t>gibi</a:t>
            </a:r>
            <a:r>
              <a:rPr lang="en-GB" sz="2800" dirty="0" smtClean="0"/>
              <a:t> </a:t>
            </a:r>
            <a:r>
              <a:rPr lang="en-GB" sz="2800" dirty="0" err="1" smtClean="0"/>
              <a:t>bir</a:t>
            </a:r>
            <a:r>
              <a:rPr lang="en-GB" sz="2800" dirty="0" smtClean="0"/>
              <a:t> </a:t>
            </a:r>
            <a:r>
              <a:rPr lang="en-GB" sz="2800" dirty="0" err="1" smtClean="0"/>
              <a:t>sistemin</a:t>
            </a:r>
            <a:r>
              <a:rPr lang="en-GB" sz="2800" dirty="0" smtClean="0"/>
              <a:t> </a:t>
            </a:r>
            <a:r>
              <a:rPr lang="en-GB" sz="2800" dirty="0" err="1" smtClean="0"/>
              <a:t>çevresini</a:t>
            </a:r>
            <a:r>
              <a:rPr lang="en-GB" sz="2800" dirty="0" smtClean="0"/>
              <a:t> </a:t>
            </a:r>
            <a:r>
              <a:rPr lang="en-GB" sz="2800" dirty="0" err="1" smtClean="0"/>
              <a:t>algılamasını</a:t>
            </a:r>
            <a:r>
              <a:rPr lang="en-GB" sz="2800" dirty="0" smtClean="0"/>
              <a:t> </a:t>
            </a:r>
            <a:r>
              <a:rPr lang="en-GB" sz="2800" dirty="0" err="1" smtClean="0"/>
              <a:t>sağlayan</a:t>
            </a:r>
            <a:r>
              <a:rPr lang="en-GB" sz="2800" dirty="0" smtClean="0"/>
              <a:t> </a:t>
            </a:r>
            <a:r>
              <a:rPr lang="en-GB" sz="2800" dirty="0" err="1" smtClean="0"/>
              <a:t>elemanlardır</a:t>
            </a:r>
            <a:r>
              <a:rPr lang="en-GB" sz="2800" dirty="0" smtClean="0"/>
              <a:t>. </a:t>
            </a:r>
            <a:r>
              <a:rPr lang="en-GB" sz="2800" dirty="0" err="1" smtClean="0"/>
              <a:t>Örneğin</a:t>
            </a:r>
            <a:r>
              <a:rPr lang="en-GB" sz="2800" dirty="0" smtClean="0"/>
              <a:t> </a:t>
            </a:r>
            <a:r>
              <a:rPr lang="en-GB" sz="2800" dirty="0" err="1" smtClean="0"/>
              <a:t>görme</a:t>
            </a:r>
            <a:r>
              <a:rPr lang="en-GB" sz="2800" dirty="0" smtClean="0"/>
              <a:t> </a:t>
            </a:r>
            <a:r>
              <a:rPr lang="en-GB" sz="2800" dirty="0" err="1" smtClean="0"/>
              <a:t>duyumuz</a:t>
            </a:r>
            <a:r>
              <a:rPr lang="en-GB" sz="2800" dirty="0" smtClean="0"/>
              <a:t> </a:t>
            </a:r>
            <a:r>
              <a:rPr lang="en-GB" sz="2800" dirty="0" err="1" smtClean="0"/>
              <a:t>olan</a:t>
            </a:r>
            <a:r>
              <a:rPr lang="en-GB" sz="2800" dirty="0" smtClean="0"/>
              <a:t> </a:t>
            </a:r>
            <a:r>
              <a:rPr lang="en-GB" sz="2800" dirty="0" err="1" smtClean="0"/>
              <a:t>gözlerimizin</a:t>
            </a:r>
            <a:r>
              <a:rPr lang="en-GB" sz="2800" dirty="0" smtClean="0"/>
              <a:t> </a:t>
            </a:r>
            <a:r>
              <a:rPr lang="en-GB" sz="2800" dirty="0" err="1" smtClean="0"/>
              <a:t>yerini</a:t>
            </a:r>
            <a:r>
              <a:rPr lang="en-GB" sz="2800" dirty="0" smtClean="0"/>
              <a:t> </a:t>
            </a:r>
            <a:r>
              <a:rPr lang="en-GB" sz="2800" dirty="0" err="1" smtClean="0"/>
              <a:t>mobil</a:t>
            </a:r>
            <a:r>
              <a:rPr lang="en-GB" sz="2800" dirty="0" smtClean="0"/>
              <a:t> </a:t>
            </a:r>
            <a:r>
              <a:rPr lang="en-GB" sz="2800" dirty="0" err="1" smtClean="0"/>
              <a:t>robotlarda</a:t>
            </a:r>
            <a:r>
              <a:rPr lang="en-GB" sz="2800" dirty="0" smtClean="0"/>
              <a:t> </a:t>
            </a:r>
            <a:r>
              <a:rPr lang="en-GB" sz="2800" dirty="0" err="1" smtClean="0"/>
              <a:t>ışık</a:t>
            </a:r>
            <a:r>
              <a:rPr lang="en-GB" sz="2800" dirty="0" smtClean="0"/>
              <a:t> </a:t>
            </a:r>
            <a:r>
              <a:rPr lang="en-GB" sz="2800" dirty="0" err="1" smtClean="0"/>
              <a:t>sensörleri</a:t>
            </a:r>
            <a:r>
              <a:rPr lang="en-GB" sz="2800" dirty="0" smtClean="0"/>
              <a:t> (LDR, </a:t>
            </a:r>
            <a:r>
              <a:rPr lang="en-GB" sz="2800" dirty="0" err="1" smtClean="0"/>
              <a:t>kamera</a:t>
            </a:r>
            <a:r>
              <a:rPr lang="en-GB" sz="2800" dirty="0" smtClean="0"/>
              <a:t>…) </a:t>
            </a:r>
            <a:r>
              <a:rPr lang="en-GB" sz="2800" dirty="0" err="1" smtClean="0"/>
              <a:t>alır</a:t>
            </a:r>
            <a:r>
              <a:rPr lang="en-GB" sz="2800" dirty="0" smtClean="0"/>
              <a:t>. Biz de </a:t>
            </a:r>
            <a:r>
              <a:rPr lang="en-GB" sz="2800" dirty="0" err="1" smtClean="0"/>
              <a:t>mobil</a:t>
            </a:r>
            <a:r>
              <a:rPr lang="en-GB" sz="2800" dirty="0" smtClean="0"/>
              <a:t> </a:t>
            </a:r>
            <a:r>
              <a:rPr lang="en-GB" sz="2800" dirty="0" err="1" smtClean="0"/>
              <a:t>robotlarda</a:t>
            </a:r>
            <a:r>
              <a:rPr lang="en-GB" sz="2800" dirty="0" smtClean="0"/>
              <a:t> </a:t>
            </a:r>
            <a:r>
              <a:rPr lang="en-GB" sz="2800" dirty="0" err="1" smtClean="0"/>
              <a:t>dış</a:t>
            </a:r>
            <a:r>
              <a:rPr lang="en-GB" sz="2800" dirty="0" smtClean="0"/>
              <a:t> </a:t>
            </a:r>
            <a:r>
              <a:rPr lang="en-GB" sz="2800" dirty="0" err="1" smtClean="0"/>
              <a:t>dünyayı</a:t>
            </a:r>
            <a:r>
              <a:rPr lang="en-GB" sz="2800" dirty="0" smtClean="0"/>
              <a:t> </a:t>
            </a:r>
            <a:r>
              <a:rPr lang="en-GB" sz="2800" dirty="0" err="1" smtClean="0"/>
              <a:t>algılatmak</a:t>
            </a:r>
            <a:r>
              <a:rPr lang="en-GB" sz="2800" dirty="0" smtClean="0"/>
              <a:t> </a:t>
            </a:r>
            <a:r>
              <a:rPr lang="en-GB" sz="2800" dirty="0" err="1" smtClean="0"/>
              <a:t>için</a:t>
            </a:r>
            <a:r>
              <a:rPr lang="en-GB" sz="2800" dirty="0" smtClean="0"/>
              <a:t> </a:t>
            </a:r>
            <a:r>
              <a:rPr lang="en-GB" sz="2800" dirty="0" err="1" smtClean="0"/>
              <a:t>sensörleri</a:t>
            </a:r>
            <a:r>
              <a:rPr lang="en-GB" sz="2800" dirty="0" smtClean="0"/>
              <a:t> </a:t>
            </a:r>
            <a:r>
              <a:rPr lang="en-GB" sz="2800" dirty="0" err="1" smtClean="0"/>
              <a:t>yani</a:t>
            </a:r>
            <a:r>
              <a:rPr lang="en-GB" sz="2800" dirty="0" smtClean="0"/>
              <a:t> </a:t>
            </a:r>
            <a:r>
              <a:rPr lang="en-GB" sz="2800" dirty="0" err="1" smtClean="0"/>
              <a:t>algılayıcıları</a:t>
            </a:r>
            <a:r>
              <a:rPr lang="en-GB" sz="2800" dirty="0" smtClean="0"/>
              <a:t> </a:t>
            </a:r>
            <a:r>
              <a:rPr lang="en-GB" sz="2800" dirty="0" err="1" smtClean="0"/>
              <a:t>kullanıyoruz</a:t>
            </a:r>
            <a:r>
              <a:rPr lang="en-GB" sz="2800" dirty="0" smtClean="0"/>
              <a:t>.</a:t>
            </a:r>
            <a:endParaRPr lang="en-GB" sz="2800" dirty="0"/>
          </a:p>
        </p:txBody>
      </p:sp>
      <p:pic>
        <p:nvPicPr>
          <p:cNvPr id="27650" name="Picture 2" descr="http://diyot.net/wp-content/uploads/2015/06/prodln1.gif"/>
          <p:cNvPicPr>
            <a:picLocks noChangeAspect="1" noChangeArrowheads="1" noCrop="1"/>
          </p:cNvPicPr>
          <p:nvPr/>
        </p:nvPicPr>
        <p:blipFill>
          <a:blip r:embed="rId2" cstate="print"/>
          <a:srcRect/>
          <a:stretch>
            <a:fillRect/>
          </a:stretch>
        </p:blipFill>
        <p:spPr bwMode="auto">
          <a:xfrm>
            <a:off x="755576" y="3356992"/>
            <a:ext cx="7848872" cy="3254093"/>
          </a:xfrm>
          <a:prstGeom prst="rect">
            <a:avLst/>
          </a:prstGeom>
          <a:no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7 Metin kutusu"/>
          <p:cNvSpPr txBox="1"/>
          <p:nvPr/>
        </p:nvSpPr>
        <p:spPr>
          <a:xfrm>
            <a:off x="539552" y="476672"/>
            <a:ext cx="8064896" cy="5724644"/>
          </a:xfrm>
          <a:prstGeom prst="rect">
            <a:avLst/>
          </a:prstGeom>
          <a:noFill/>
        </p:spPr>
        <p:txBody>
          <a:bodyPr wrap="square" rtlCol="0">
            <a:spAutoFit/>
          </a:bodyPr>
          <a:lstStyle/>
          <a:p>
            <a:pPr algn="ctr">
              <a:spcAft>
                <a:spcPts val="1800"/>
              </a:spcAft>
            </a:pPr>
            <a:r>
              <a:rPr lang="en-GB" sz="2800" dirty="0" err="1" smtClean="0"/>
              <a:t>Günlük</a:t>
            </a:r>
            <a:r>
              <a:rPr lang="en-GB" sz="2800" dirty="0" smtClean="0"/>
              <a:t> </a:t>
            </a:r>
            <a:r>
              <a:rPr lang="en-GB" sz="2800" dirty="0" err="1" smtClean="0"/>
              <a:t>hayatımızda</a:t>
            </a:r>
            <a:r>
              <a:rPr lang="en-GB" sz="2800" dirty="0" smtClean="0"/>
              <a:t> </a:t>
            </a:r>
            <a:r>
              <a:rPr lang="en-GB" sz="2800" dirty="0" err="1" smtClean="0"/>
              <a:t>ısı</a:t>
            </a:r>
            <a:r>
              <a:rPr lang="en-GB" sz="2800" dirty="0" smtClean="0"/>
              <a:t>, </a:t>
            </a:r>
            <a:r>
              <a:rPr lang="en-GB" sz="2800" dirty="0" err="1" smtClean="0"/>
              <a:t>ışık</a:t>
            </a:r>
            <a:r>
              <a:rPr lang="en-GB" sz="2800" dirty="0" smtClean="0"/>
              <a:t>, </a:t>
            </a:r>
            <a:r>
              <a:rPr lang="en-GB" sz="2800" dirty="0" err="1" smtClean="0"/>
              <a:t>basınç</a:t>
            </a:r>
            <a:r>
              <a:rPr lang="en-GB" sz="2800" dirty="0" smtClean="0"/>
              <a:t> </a:t>
            </a:r>
            <a:r>
              <a:rPr lang="en-GB" sz="2800" dirty="0" err="1" smtClean="0"/>
              <a:t>ses</a:t>
            </a:r>
            <a:r>
              <a:rPr lang="en-GB" sz="2800" dirty="0" smtClean="0"/>
              <a:t> </a:t>
            </a:r>
            <a:r>
              <a:rPr lang="en-GB" sz="2800" dirty="0" err="1" smtClean="0"/>
              <a:t>gibi</a:t>
            </a:r>
            <a:r>
              <a:rPr lang="en-GB" sz="2800" dirty="0" smtClean="0"/>
              <a:t> </a:t>
            </a:r>
            <a:r>
              <a:rPr lang="en-GB" sz="2800" dirty="0" err="1" smtClean="0"/>
              <a:t>büyüklükler</a:t>
            </a:r>
            <a:r>
              <a:rPr lang="en-GB" sz="2800" dirty="0" smtClean="0"/>
              <a:t> </a:t>
            </a:r>
            <a:r>
              <a:rPr lang="en-GB" sz="2800" dirty="0" err="1" smtClean="0"/>
              <a:t>var</a:t>
            </a:r>
            <a:r>
              <a:rPr lang="en-GB" sz="2800" dirty="0" smtClean="0"/>
              <a:t> </a:t>
            </a:r>
            <a:r>
              <a:rPr lang="en-GB" sz="2800" dirty="0" err="1" smtClean="0"/>
              <a:t>olup</a:t>
            </a:r>
            <a:r>
              <a:rPr lang="en-GB" sz="2800" dirty="0" smtClean="0"/>
              <a:t> </a:t>
            </a:r>
            <a:r>
              <a:rPr lang="en-GB" sz="2800" dirty="0" err="1" smtClean="0"/>
              <a:t>bunların</a:t>
            </a:r>
            <a:r>
              <a:rPr lang="en-GB" sz="2800" dirty="0" smtClean="0"/>
              <a:t> </a:t>
            </a:r>
            <a:r>
              <a:rPr lang="en-GB" sz="2800" dirty="0" err="1" smtClean="0"/>
              <a:t>etkilerini</a:t>
            </a:r>
            <a:r>
              <a:rPr lang="en-GB" sz="2800" dirty="0" smtClean="0"/>
              <a:t> </a:t>
            </a:r>
            <a:r>
              <a:rPr lang="en-GB" sz="2800" dirty="0" err="1" smtClean="0"/>
              <a:t>duyu</a:t>
            </a:r>
            <a:r>
              <a:rPr lang="en-GB" sz="2800" dirty="0" smtClean="0"/>
              <a:t> </a:t>
            </a:r>
            <a:r>
              <a:rPr lang="en-GB" sz="2800" dirty="0" err="1" smtClean="0"/>
              <a:t>organlarımızla</a:t>
            </a:r>
            <a:r>
              <a:rPr lang="en-GB" sz="2800" dirty="0" smtClean="0"/>
              <a:t> </a:t>
            </a:r>
            <a:r>
              <a:rPr lang="en-GB" sz="2800" dirty="0" err="1" smtClean="0"/>
              <a:t>algılar</a:t>
            </a:r>
            <a:r>
              <a:rPr lang="en-GB" sz="2800" dirty="0" smtClean="0"/>
              <a:t>, </a:t>
            </a:r>
            <a:r>
              <a:rPr lang="en-GB" sz="2800" dirty="0" err="1" smtClean="0"/>
              <a:t>varlıklarından</a:t>
            </a:r>
            <a:r>
              <a:rPr lang="en-GB" sz="2800" dirty="0" smtClean="0"/>
              <a:t> </a:t>
            </a:r>
            <a:r>
              <a:rPr lang="en-GB" sz="2800" dirty="0" err="1" smtClean="0"/>
              <a:t>haberdar</a:t>
            </a:r>
            <a:r>
              <a:rPr lang="en-GB" sz="2800" dirty="0" smtClean="0"/>
              <a:t> </a:t>
            </a:r>
            <a:r>
              <a:rPr lang="en-GB" sz="2800" dirty="0" err="1" smtClean="0"/>
              <a:t>oluruz</a:t>
            </a:r>
            <a:r>
              <a:rPr lang="en-GB" sz="2800" dirty="0" smtClean="0"/>
              <a:t>.</a:t>
            </a:r>
            <a:endParaRPr lang="tr-TR" sz="2800" dirty="0" smtClean="0"/>
          </a:p>
          <a:p>
            <a:pPr algn="ctr">
              <a:spcAft>
                <a:spcPts val="1800"/>
              </a:spcAft>
            </a:pPr>
            <a:r>
              <a:rPr lang="en-GB" sz="2800" dirty="0" smtClean="0"/>
              <a:t>Bu </a:t>
            </a:r>
            <a:r>
              <a:rPr lang="en-GB" sz="2800" dirty="0" err="1" smtClean="0"/>
              <a:t>fiziksel</a:t>
            </a:r>
            <a:r>
              <a:rPr lang="en-GB" sz="2800" dirty="0" smtClean="0"/>
              <a:t> </a:t>
            </a:r>
            <a:r>
              <a:rPr lang="en-GB" sz="2800" dirty="0" err="1" smtClean="0"/>
              <a:t>büyüklükleri</a:t>
            </a:r>
            <a:r>
              <a:rPr lang="en-GB" sz="2800" dirty="0" smtClean="0"/>
              <a:t> </a:t>
            </a:r>
            <a:r>
              <a:rPr lang="en-GB" sz="2800" dirty="0" err="1" smtClean="0"/>
              <a:t>insanlar</a:t>
            </a:r>
            <a:r>
              <a:rPr lang="en-GB" sz="2800" dirty="0" smtClean="0"/>
              <a:t> </a:t>
            </a:r>
            <a:r>
              <a:rPr lang="en-GB" sz="2800" dirty="0" err="1" smtClean="0"/>
              <a:t>gibi</a:t>
            </a:r>
            <a:r>
              <a:rPr lang="en-GB" sz="2800" dirty="0" smtClean="0"/>
              <a:t> </a:t>
            </a:r>
            <a:r>
              <a:rPr lang="en-GB" sz="2800" dirty="0" err="1" smtClean="0"/>
              <a:t>algılayan</a:t>
            </a:r>
            <a:r>
              <a:rPr lang="en-GB" sz="2800" dirty="0" smtClean="0"/>
              <a:t> </a:t>
            </a:r>
            <a:r>
              <a:rPr lang="en-GB" sz="2800" dirty="0" err="1" smtClean="0"/>
              <a:t>ve</a:t>
            </a:r>
            <a:r>
              <a:rPr lang="en-GB" sz="2800" dirty="0" smtClean="0"/>
              <a:t> </a:t>
            </a:r>
            <a:r>
              <a:rPr lang="en-GB" sz="2800" dirty="0" err="1" smtClean="0"/>
              <a:t>bu</a:t>
            </a:r>
            <a:r>
              <a:rPr lang="en-GB" sz="2800" dirty="0" smtClean="0"/>
              <a:t> </a:t>
            </a:r>
            <a:r>
              <a:rPr lang="en-GB" sz="2800" dirty="0" err="1" smtClean="0"/>
              <a:t>algılama</a:t>
            </a:r>
            <a:r>
              <a:rPr lang="en-GB" sz="2800" dirty="0" smtClean="0"/>
              <a:t> </a:t>
            </a:r>
            <a:r>
              <a:rPr lang="en-GB" sz="2800" dirty="0" err="1" smtClean="0"/>
              <a:t>sonucunda</a:t>
            </a:r>
            <a:r>
              <a:rPr lang="en-GB" sz="2800" dirty="0" smtClean="0"/>
              <a:t> </a:t>
            </a:r>
            <a:r>
              <a:rPr lang="en-GB" sz="2800" dirty="0" err="1" smtClean="0"/>
              <a:t>gerekli</a:t>
            </a:r>
            <a:r>
              <a:rPr lang="en-GB" sz="2800" dirty="0" smtClean="0"/>
              <a:t> </a:t>
            </a:r>
            <a:r>
              <a:rPr lang="en-GB" sz="2800" dirty="0" err="1" smtClean="0"/>
              <a:t>ekipmanları</a:t>
            </a:r>
            <a:r>
              <a:rPr lang="en-GB" sz="2800" dirty="0" smtClean="0"/>
              <a:t> </a:t>
            </a:r>
            <a:r>
              <a:rPr lang="en-GB" sz="2800" dirty="0" err="1" smtClean="0"/>
              <a:t>devreye</a:t>
            </a:r>
            <a:r>
              <a:rPr lang="en-GB" sz="2800" dirty="0" smtClean="0"/>
              <a:t> </a:t>
            </a:r>
            <a:r>
              <a:rPr lang="en-GB" sz="2800" dirty="0" err="1" smtClean="0"/>
              <a:t>sokan</a:t>
            </a:r>
            <a:r>
              <a:rPr lang="en-GB" sz="2800" dirty="0" smtClean="0"/>
              <a:t> </a:t>
            </a:r>
            <a:r>
              <a:rPr lang="en-GB" sz="2800" dirty="0" err="1" smtClean="0"/>
              <a:t>ve</a:t>
            </a:r>
            <a:r>
              <a:rPr lang="en-GB" sz="2800" dirty="0" smtClean="0"/>
              <a:t> </a:t>
            </a:r>
            <a:r>
              <a:rPr lang="en-GB" sz="2800" dirty="0" err="1" smtClean="0"/>
              <a:t>çıkartan</a:t>
            </a:r>
            <a:r>
              <a:rPr lang="en-GB" sz="2800" dirty="0" smtClean="0"/>
              <a:t> </a:t>
            </a:r>
            <a:r>
              <a:rPr lang="en-GB" sz="2800" dirty="0" err="1" smtClean="0"/>
              <a:t>elemanlar</a:t>
            </a:r>
            <a:r>
              <a:rPr lang="en-GB" sz="2800" dirty="0" smtClean="0"/>
              <a:t> </a:t>
            </a:r>
            <a:r>
              <a:rPr lang="en-GB" sz="2800" dirty="0" err="1" smtClean="0"/>
              <a:t>sensörler</a:t>
            </a:r>
            <a:r>
              <a:rPr lang="en-GB" sz="2800" dirty="0" smtClean="0"/>
              <a:t> </a:t>
            </a:r>
            <a:r>
              <a:rPr lang="en-GB" sz="2800" dirty="0" err="1" smtClean="0"/>
              <a:t>ile</a:t>
            </a:r>
            <a:r>
              <a:rPr lang="en-GB" sz="2800" dirty="0" smtClean="0"/>
              <a:t> </a:t>
            </a:r>
            <a:r>
              <a:rPr lang="en-GB" sz="2800" dirty="0" err="1" smtClean="0"/>
              <a:t>transdüserlerdir</a:t>
            </a:r>
            <a:r>
              <a:rPr lang="tr-TR" sz="2800" dirty="0" smtClean="0"/>
              <a:t>.</a:t>
            </a:r>
          </a:p>
          <a:p>
            <a:pPr algn="ctr">
              <a:spcAft>
                <a:spcPts val="1800"/>
              </a:spcAft>
            </a:pPr>
            <a:r>
              <a:rPr lang="en-GB" sz="2800" dirty="0" err="1" smtClean="0"/>
              <a:t>Fiziksel</a:t>
            </a:r>
            <a:r>
              <a:rPr lang="en-GB" sz="2800" dirty="0" smtClean="0"/>
              <a:t> </a:t>
            </a:r>
            <a:r>
              <a:rPr lang="en-GB" sz="2800" dirty="0" err="1" smtClean="0"/>
              <a:t>ortam</a:t>
            </a:r>
            <a:r>
              <a:rPr lang="en-GB" sz="2800" dirty="0" smtClean="0"/>
              <a:t> </a:t>
            </a:r>
            <a:r>
              <a:rPr lang="en-GB" sz="2800" dirty="0" err="1" smtClean="0"/>
              <a:t>değişikliklerini</a:t>
            </a:r>
            <a:r>
              <a:rPr lang="en-GB" sz="2800" dirty="0" smtClean="0"/>
              <a:t> (</a:t>
            </a:r>
            <a:r>
              <a:rPr lang="en-GB" sz="2800" dirty="0" err="1" smtClean="0"/>
              <a:t>ısı</a:t>
            </a:r>
            <a:r>
              <a:rPr lang="en-GB" sz="2800" dirty="0" smtClean="0"/>
              <a:t>, </a:t>
            </a:r>
            <a:r>
              <a:rPr lang="en-GB" sz="2800" dirty="0" err="1" smtClean="0"/>
              <a:t>ışık</a:t>
            </a:r>
            <a:r>
              <a:rPr lang="en-GB" sz="2800" dirty="0" smtClean="0"/>
              <a:t>, </a:t>
            </a:r>
            <a:r>
              <a:rPr lang="en-GB" sz="2800" dirty="0" err="1" smtClean="0"/>
              <a:t>basınç</a:t>
            </a:r>
            <a:r>
              <a:rPr lang="en-GB" sz="2800" dirty="0" smtClean="0"/>
              <a:t>, </a:t>
            </a:r>
            <a:r>
              <a:rPr lang="en-GB" sz="2800" dirty="0" err="1" smtClean="0"/>
              <a:t>ses</a:t>
            </a:r>
            <a:r>
              <a:rPr lang="en-GB" sz="2800" dirty="0" smtClean="0"/>
              <a:t>, vb.) </a:t>
            </a:r>
            <a:r>
              <a:rPr lang="en-GB" sz="2800" dirty="0" err="1" smtClean="0"/>
              <a:t>algılayan</a:t>
            </a:r>
            <a:r>
              <a:rPr lang="en-GB" sz="2800" dirty="0" smtClean="0"/>
              <a:t> </a:t>
            </a:r>
            <a:r>
              <a:rPr lang="en-GB" sz="2800" dirty="0" err="1" smtClean="0"/>
              <a:t>elemanlara</a:t>
            </a:r>
            <a:r>
              <a:rPr lang="en-GB" sz="2800" dirty="0" smtClean="0"/>
              <a:t> </a:t>
            </a:r>
            <a:r>
              <a:rPr lang="en-GB" sz="2800" b="1" dirty="0" smtClean="0">
                <a:solidFill>
                  <a:srgbClr val="FFFF00"/>
                </a:solidFill>
                <a:effectLst>
                  <a:outerShdw blurRad="38100" dist="38100" dir="2700000" algn="tl">
                    <a:srgbClr val="000000">
                      <a:alpha val="43137"/>
                    </a:srgbClr>
                  </a:outerShdw>
                </a:effectLst>
              </a:rPr>
              <a:t>“</a:t>
            </a:r>
            <a:r>
              <a:rPr lang="en-GB" sz="2800" b="1" dirty="0" err="1" smtClean="0">
                <a:solidFill>
                  <a:srgbClr val="FFFF00"/>
                </a:solidFill>
                <a:effectLst>
                  <a:outerShdw blurRad="38100" dist="38100" dir="2700000" algn="tl">
                    <a:srgbClr val="000000">
                      <a:alpha val="43137"/>
                    </a:srgbClr>
                  </a:outerShdw>
                </a:effectLst>
              </a:rPr>
              <a:t>sensör</a:t>
            </a:r>
            <a:r>
              <a:rPr lang="en-GB" sz="2800" b="1" dirty="0" smtClean="0">
                <a:solidFill>
                  <a:srgbClr val="FFFF00"/>
                </a:solidFill>
                <a:effectLst>
                  <a:outerShdw blurRad="38100" dist="38100" dir="2700000" algn="tl">
                    <a:srgbClr val="000000">
                      <a:alpha val="43137"/>
                    </a:srgbClr>
                  </a:outerShdw>
                </a:effectLst>
              </a:rPr>
              <a:t>”</a:t>
            </a:r>
            <a:r>
              <a:rPr lang="en-GB" sz="2800" dirty="0" smtClean="0"/>
              <a:t>, </a:t>
            </a:r>
            <a:r>
              <a:rPr lang="en-GB" sz="2800" dirty="0" err="1" smtClean="0"/>
              <a:t>algıladığı</a:t>
            </a:r>
            <a:r>
              <a:rPr lang="en-GB" sz="2800" dirty="0" smtClean="0"/>
              <a:t> </a:t>
            </a:r>
            <a:r>
              <a:rPr lang="en-GB" sz="2800" dirty="0" err="1" smtClean="0"/>
              <a:t>bilgiyi</a:t>
            </a:r>
            <a:r>
              <a:rPr lang="en-GB" sz="2800" dirty="0" smtClean="0"/>
              <a:t> </a:t>
            </a:r>
            <a:r>
              <a:rPr lang="en-GB" sz="2800" dirty="0" err="1" smtClean="0"/>
              <a:t>elektrik</a:t>
            </a:r>
            <a:r>
              <a:rPr lang="en-GB" sz="2800" dirty="0" smtClean="0"/>
              <a:t> </a:t>
            </a:r>
            <a:r>
              <a:rPr lang="en-GB" sz="2800" dirty="0" err="1" smtClean="0"/>
              <a:t>enerjisine</a:t>
            </a:r>
            <a:r>
              <a:rPr lang="en-GB" sz="2800" dirty="0" smtClean="0"/>
              <a:t> </a:t>
            </a:r>
            <a:r>
              <a:rPr lang="en-GB" sz="2800" dirty="0" err="1" smtClean="0"/>
              <a:t>çeviren</a:t>
            </a:r>
            <a:r>
              <a:rPr lang="en-GB" sz="2800" dirty="0" smtClean="0"/>
              <a:t> </a:t>
            </a:r>
            <a:r>
              <a:rPr lang="en-GB" sz="2800" dirty="0" err="1" smtClean="0"/>
              <a:t>elemanlara</a:t>
            </a:r>
            <a:r>
              <a:rPr lang="en-GB" sz="2800" dirty="0" smtClean="0"/>
              <a:t> </a:t>
            </a:r>
            <a:r>
              <a:rPr lang="tr-TR" sz="2800" b="1" dirty="0" smtClean="0">
                <a:solidFill>
                  <a:srgbClr val="FFFF00"/>
                </a:solidFill>
                <a:effectLst>
                  <a:outerShdw blurRad="38100" dist="38100" dir="2700000" algn="tl">
                    <a:srgbClr val="000000">
                      <a:alpha val="43137"/>
                    </a:srgbClr>
                  </a:outerShdw>
                </a:effectLst>
              </a:rPr>
              <a:t>“</a:t>
            </a:r>
            <a:r>
              <a:rPr lang="en-GB" sz="2800" b="1" dirty="0" err="1" smtClean="0">
                <a:solidFill>
                  <a:srgbClr val="FFFF00"/>
                </a:solidFill>
                <a:effectLst>
                  <a:outerShdw blurRad="38100" dist="38100" dir="2700000" algn="tl">
                    <a:srgbClr val="000000">
                      <a:alpha val="43137"/>
                    </a:srgbClr>
                  </a:outerShdw>
                </a:effectLst>
              </a:rPr>
              <a:t>transdüser</a:t>
            </a:r>
            <a:r>
              <a:rPr lang="tr-TR" sz="2800" b="1" dirty="0" smtClean="0">
                <a:solidFill>
                  <a:srgbClr val="FFFF00"/>
                </a:solidFill>
                <a:effectLst>
                  <a:outerShdw blurRad="38100" dist="38100" dir="2700000" algn="tl">
                    <a:srgbClr val="000000">
                      <a:alpha val="43137"/>
                    </a:srgbClr>
                  </a:outerShdw>
                </a:effectLst>
              </a:rPr>
              <a:t>”</a:t>
            </a:r>
            <a:r>
              <a:rPr lang="en-GB" sz="2800" dirty="0" smtClean="0"/>
              <a:t> </a:t>
            </a:r>
            <a:r>
              <a:rPr lang="en-GB" sz="2800" dirty="0" err="1" smtClean="0"/>
              <a:t>denir</a:t>
            </a:r>
            <a:r>
              <a:rPr lang="en-GB" sz="2800" dirty="0" smtClean="0"/>
              <a:t>. </a:t>
            </a:r>
            <a:endParaRPr lang="en-GB" sz="2800" dirty="0">
              <a:latin typeface="Calibri" pitchFamily="34"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7 Metin kutusu"/>
          <p:cNvSpPr txBox="1"/>
          <p:nvPr/>
        </p:nvSpPr>
        <p:spPr>
          <a:xfrm>
            <a:off x="539552" y="476672"/>
            <a:ext cx="8064896" cy="523220"/>
          </a:xfrm>
          <a:prstGeom prst="rect">
            <a:avLst/>
          </a:prstGeom>
          <a:noFill/>
        </p:spPr>
        <p:txBody>
          <a:bodyPr wrap="square" rtlCol="0">
            <a:spAutoFit/>
          </a:bodyPr>
          <a:lstStyle/>
          <a:p>
            <a:endParaRPr lang="en-GB" sz="2800" dirty="0">
              <a:latin typeface="Calibri" pitchFamily="34" charset="0"/>
            </a:endParaRPr>
          </a:p>
        </p:txBody>
      </p:sp>
      <p:sp>
        <p:nvSpPr>
          <p:cNvPr id="3" name="2 Dikdörtgen"/>
          <p:cNvSpPr/>
          <p:nvPr/>
        </p:nvSpPr>
        <p:spPr>
          <a:xfrm>
            <a:off x="323528" y="188640"/>
            <a:ext cx="8568952" cy="6555641"/>
          </a:xfrm>
          <a:prstGeom prst="rect">
            <a:avLst/>
          </a:prstGeom>
        </p:spPr>
        <p:txBody>
          <a:bodyPr wrap="square">
            <a:spAutoFit/>
          </a:bodyPr>
          <a:lstStyle/>
          <a:p>
            <a:pPr algn="ctr" fontAlgn="base"/>
            <a:r>
              <a:rPr lang="en-GB" sz="2800" b="1" dirty="0" err="1" smtClean="0">
                <a:solidFill>
                  <a:srgbClr val="FFFF00"/>
                </a:solidFill>
                <a:effectLst>
                  <a:outerShdw blurRad="38100" dist="38100" dir="2700000" algn="tl">
                    <a:srgbClr val="000000">
                      <a:alpha val="43137"/>
                    </a:srgbClr>
                  </a:outerShdw>
                </a:effectLst>
              </a:rPr>
              <a:t>Dış</a:t>
            </a:r>
            <a:r>
              <a:rPr lang="en-GB" sz="2800" b="1" dirty="0" smtClean="0">
                <a:solidFill>
                  <a:srgbClr val="FFFF00"/>
                </a:solidFill>
                <a:effectLst>
                  <a:outerShdw blurRad="38100" dist="38100" dir="2700000" algn="tl">
                    <a:srgbClr val="000000">
                      <a:alpha val="43137"/>
                    </a:srgbClr>
                  </a:outerShdw>
                </a:effectLst>
              </a:rPr>
              <a:t> </a:t>
            </a:r>
            <a:r>
              <a:rPr lang="en-GB" sz="2800" b="1" dirty="0" err="1" smtClean="0">
                <a:solidFill>
                  <a:srgbClr val="FFFF00"/>
                </a:solidFill>
                <a:effectLst>
                  <a:outerShdw blurRad="38100" dist="38100" dir="2700000" algn="tl">
                    <a:srgbClr val="000000">
                      <a:alpha val="43137"/>
                    </a:srgbClr>
                  </a:outerShdw>
                </a:effectLst>
              </a:rPr>
              <a:t>Çevre</a:t>
            </a:r>
            <a:r>
              <a:rPr lang="en-GB" sz="2800" b="1" dirty="0" smtClean="0">
                <a:solidFill>
                  <a:srgbClr val="FFFF00"/>
                </a:solidFill>
                <a:effectLst>
                  <a:outerShdw blurRad="38100" dist="38100" dir="2700000" algn="tl">
                    <a:srgbClr val="000000">
                      <a:alpha val="43137"/>
                    </a:srgbClr>
                  </a:outerShdw>
                </a:effectLst>
              </a:rPr>
              <a:t> =&gt; </a:t>
            </a:r>
            <a:r>
              <a:rPr lang="en-GB" sz="2800" b="1" dirty="0" err="1" smtClean="0">
                <a:solidFill>
                  <a:srgbClr val="FFFF00"/>
                </a:solidFill>
                <a:effectLst>
                  <a:outerShdw blurRad="38100" dist="38100" dir="2700000" algn="tl">
                    <a:srgbClr val="000000">
                      <a:alpha val="43137"/>
                    </a:srgbClr>
                  </a:outerShdw>
                </a:effectLst>
              </a:rPr>
              <a:t>Sensör</a:t>
            </a:r>
            <a:r>
              <a:rPr lang="en-GB" sz="2800" b="1" dirty="0" smtClean="0">
                <a:solidFill>
                  <a:srgbClr val="FFFF00"/>
                </a:solidFill>
                <a:effectLst>
                  <a:outerShdw blurRad="38100" dist="38100" dir="2700000" algn="tl">
                    <a:srgbClr val="000000">
                      <a:alpha val="43137"/>
                    </a:srgbClr>
                  </a:outerShdw>
                </a:effectLst>
              </a:rPr>
              <a:t> =&gt; </a:t>
            </a:r>
            <a:r>
              <a:rPr lang="en-GB" sz="2800" b="1" dirty="0" err="1" smtClean="0">
                <a:solidFill>
                  <a:srgbClr val="FFFF00"/>
                </a:solidFill>
                <a:effectLst>
                  <a:outerShdw blurRad="38100" dist="38100" dir="2700000" algn="tl">
                    <a:srgbClr val="000000">
                      <a:alpha val="43137"/>
                    </a:srgbClr>
                  </a:outerShdw>
                </a:effectLst>
              </a:rPr>
              <a:t>Elektriksel</a:t>
            </a:r>
            <a:r>
              <a:rPr lang="en-GB" sz="2800" b="1" dirty="0" smtClean="0">
                <a:solidFill>
                  <a:srgbClr val="FFFF00"/>
                </a:solidFill>
                <a:effectLst>
                  <a:outerShdw blurRad="38100" dist="38100" dir="2700000" algn="tl">
                    <a:srgbClr val="000000">
                      <a:alpha val="43137"/>
                    </a:srgbClr>
                  </a:outerShdw>
                </a:effectLst>
              </a:rPr>
              <a:t> </a:t>
            </a:r>
            <a:r>
              <a:rPr lang="en-GB" sz="2800" b="1" dirty="0" err="1" smtClean="0">
                <a:solidFill>
                  <a:srgbClr val="FFFF00"/>
                </a:solidFill>
                <a:effectLst>
                  <a:outerShdw blurRad="38100" dist="38100" dir="2700000" algn="tl">
                    <a:srgbClr val="000000">
                      <a:alpha val="43137"/>
                    </a:srgbClr>
                  </a:outerShdw>
                </a:effectLst>
              </a:rPr>
              <a:t>Uyarılar</a:t>
            </a:r>
            <a:endParaRPr lang="en-GB" sz="2800" b="1" dirty="0" smtClean="0">
              <a:solidFill>
                <a:srgbClr val="FFFF00"/>
              </a:solidFill>
              <a:effectLst>
                <a:outerShdw blurRad="38100" dist="38100" dir="2700000" algn="tl">
                  <a:srgbClr val="000000">
                    <a:alpha val="43137"/>
                  </a:srgbClr>
                </a:outerShdw>
              </a:effectLst>
            </a:endParaRPr>
          </a:p>
          <a:p>
            <a:pPr algn="ctr" fontAlgn="base"/>
            <a:r>
              <a:rPr lang="en-GB" sz="2800" dirty="0" smtClean="0"/>
              <a:t/>
            </a:r>
            <a:br>
              <a:rPr lang="en-GB" sz="2800" dirty="0" smtClean="0"/>
            </a:br>
            <a:r>
              <a:rPr lang="en-GB" sz="2800" dirty="0" err="1" smtClean="0"/>
              <a:t>Robotlarda</a:t>
            </a:r>
            <a:r>
              <a:rPr lang="en-GB" sz="2800" dirty="0" smtClean="0"/>
              <a:t> </a:t>
            </a:r>
            <a:r>
              <a:rPr lang="en-GB" sz="2800" dirty="0" err="1" smtClean="0"/>
              <a:t>kullanılan</a:t>
            </a:r>
            <a:r>
              <a:rPr lang="en-GB" sz="2800" dirty="0" smtClean="0"/>
              <a:t> </a:t>
            </a:r>
            <a:r>
              <a:rPr lang="en-GB" sz="2800" dirty="0" err="1" smtClean="0"/>
              <a:t>sensörler</a:t>
            </a:r>
            <a:r>
              <a:rPr lang="en-GB" sz="2800" dirty="0" smtClean="0"/>
              <a:t> </a:t>
            </a:r>
            <a:r>
              <a:rPr lang="en-GB" sz="2800" dirty="0" err="1" smtClean="0"/>
              <a:t>doğal</a:t>
            </a:r>
            <a:r>
              <a:rPr lang="en-GB" sz="2800" dirty="0" smtClean="0"/>
              <a:t> </a:t>
            </a:r>
            <a:r>
              <a:rPr lang="en-GB" sz="2800" dirty="0" err="1" smtClean="0"/>
              <a:t>canlılardan</a:t>
            </a:r>
            <a:r>
              <a:rPr lang="en-GB" sz="2800" dirty="0" smtClean="0"/>
              <a:t> </a:t>
            </a:r>
            <a:r>
              <a:rPr lang="en-GB" sz="2800" dirty="0" err="1" smtClean="0"/>
              <a:t>esinlenerek</a:t>
            </a:r>
            <a:r>
              <a:rPr lang="en-GB" sz="2800" dirty="0" smtClean="0"/>
              <a:t> </a:t>
            </a:r>
            <a:r>
              <a:rPr lang="en-GB" sz="2800" dirty="0" err="1" smtClean="0"/>
              <a:t>tasarlanmışlardır</a:t>
            </a:r>
            <a:r>
              <a:rPr lang="en-GB" sz="2800" dirty="0" smtClean="0"/>
              <a:t>.</a:t>
            </a:r>
            <a:br>
              <a:rPr lang="en-GB" sz="2800" dirty="0" smtClean="0"/>
            </a:br>
            <a:endParaRPr lang="tr-TR" sz="2800" dirty="0" smtClean="0"/>
          </a:p>
          <a:p>
            <a:pPr algn="ctr" fontAlgn="base"/>
            <a:r>
              <a:rPr lang="en-GB" sz="2800" dirty="0" err="1" smtClean="0"/>
              <a:t>Örneğin</a:t>
            </a:r>
            <a:r>
              <a:rPr lang="en-GB" sz="2800" dirty="0" smtClean="0"/>
              <a:t> </a:t>
            </a:r>
            <a:r>
              <a:rPr lang="en-GB" sz="2800" dirty="0" err="1" smtClean="0"/>
              <a:t>kedilerin</a:t>
            </a:r>
            <a:r>
              <a:rPr lang="en-GB" sz="2800" dirty="0" smtClean="0"/>
              <a:t> </a:t>
            </a:r>
            <a:r>
              <a:rPr lang="en-GB" sz="2800" dirty="0" err="1" smtClean="0"/>
              <a:t>bıyıklarından</a:t>
            </a:r>
            <a:r>
              <a:rPr lang="en-GB" sz="2800" dirty="0" smtClean="0"/>
              <a:t> </a:t>
            </a:r>
            <a:r>
              <a:rPr lang="en-GB" sz="2800" dirty="0" err="1" smtClean="0"/>
              <a:t>esinlenerek</a:t>
            </a:r>
            <a:r>
              <a:rPr lang="en-GB" sz="2800" dirty="0" smtClean="0"/>
              <a:t> </a:t>
            </a:r>
            <a:r>
              <a:rPr lang="en-GB" sz="2800" dirty="0" err="1" smtClean="0"/>
              <a:t>dokunma</a:t>
            </a:r>
            <a:r>
              <a:rPr lang="en-GB" sz="2800" dirty="0" smtClean="0"/>
              <a:t> </a:t>
            </a:r>
            <a:r>
              <a:rPr lang="en-GB" sz="2800" dirty="0" err="1" smtClean="0"/>
              <a:t>bıyık</a:t>
            </a:r>
            <a:r>
              <a:rPr lang="en-GB" sz="2800" dirty="0" smtClean="0"/>
              <a:t> </a:t>
            </a:r>
            <a:r>
              <a:rPr lang="en-GB" sz="2800" dirty="0" err="1" smtClean="0"/>
              <a:t>sensörleri</a:t>
            </a:r>
            <a:r>
              <a:rPr lang="en-GB" sz="2800" dirty="0" smtClean="0"/>
              <a:t>, </a:t>
            </a:r>
            <a:r>
              <a:rPr lang="en-GB" sz="2800" dirty="0" err="1" smtClean="0"/>
              <a:t>yarasaların</a:t>
            </a:r>
            <a:r>
              <a:rPr lang="en-GB" sz="2800" dirty="0" smtClean="0"/>
              <a:t> </a:t>
            </a:r>
            <a:r>
              <a:rPr lang="en-GB" sz="2800" dirty="0" err="1" smtClean="0"/>
              <a:t>gece</a:t>
            </a:r>
            <a:r>
              <a:rPr lang="en-GB" sz="2800" dirty="0" smtClean="0"/>
              <a:t> </a:t>
            </a:r>
            <a:r>
              <a:rPr lang="en-GB" sz="2800" dirty="0" err="1" smtClean="0"/>
              <a:t>görüşünde</a:t>
            </a:r>
            <a:r>
              <a:rPr lang="en-GB" sz="2800" dirty="0" smtClean="0"/>
              <a:t> </a:t>
            </a:r>
            <a:r>
              <a:rPr lang="en-GB" sz="2800" dirty="0" err="1" smtClean="0"/>
              <a:t>kullandığı</a:t>
            </a:r>
            <a:r>
              <a:rPr lang="en-GB" sz="2800" dirty="0" smtClean="0"/>
              <a:t> </a:t>
            </a:r>
            <a:r>
              <a:rPr lang="en-GB" sz="2800" dirty="0" err="1" smtClean="0"/>
              <a:t>ultrasonik</a:t>
            </a:r>
            <a:r>
              <a:rPr lang="en-GB" sz="2800" dirty="0" smtClean="0"/>
              <a:t> </a:t>
            </a:r>
            <a:r>
              <a:rPr lang="en-GB" sz="2800" dirty="0" err="1" smtClean="0"/>
              <a:t>seslerden</a:t>
            </a:r>
            <a:r>
              <a:rPr lang="en-GB" sz="2800" dirty="0" smtClean="0"/>
              <a:t> </a:t>
            </a:r>
            <a:r>
              <a:rPr lang="en-GB" sz="2800" dirty="0" err="1" smtClean="0"/>
              <a:t>esinlenerek</a:t>
            </a:r>
            <a:r>
              <a:rPr lang="en-GB" sz="2800" dirty="0" smtClean="0"/>
              <a:t> </a:t>
            </a:r>
            <a:r>
              <a:rPr lang="en-GB" sz="2800" dirty="0" err="1" smtClean="0"/>
              <a:t>ultrasonik</a:t>
            </a:r>
            <a:r>
              <a:rPr lang="en-GB" sz="2800" dirty="0" smtClean="0"/>
              <a:t> </a:t>
            </a:r>
            <a:r>
              <a:rPr lang="en-GB" sz="2800" dirty="0" err="1" smtClean="0"/>
              <a:t>sensörler</a:t>
            </a:r>
            <a:r>
              <a:rPr lang="en-GB" sz="2800" dirty="0" smtClean="0"/>
              <a:t> </a:t>
            </a:r>
            <a:r>
              <a:rPr lang="en-GB" sz="2800" dirty="0" err="1" smtClean="0"/>
              <a:t>gibi</a:t>
            </a:r>
            <a:r>
              <a:rPr lang="en-GB" sz="2800" dirty="0" smtClean="0"/>
              <a:t>.</a:t>
            </a:r>
            <a:br>
              <a:rPr lang="en-GB" sz="2800" dirty="0" smtClean="0"/>
            </a:br>
            <a:endParaRPr lang="tr-TR" sz="2800" dirty="0" smtClean="0"/>
          </a:p>
          <a:p>
            <a:pPr algn="ctr" fontAlgn="base"/>
            <a:r>
              <a:rPr lang="en-GB" sz="2800" dirty="0" err="1" smtClean="0"/>
              <a:t>Sensörlerin</a:t>
            </a:r>
            <a:r>
              <a:rPr lang="en-GB" sz="2800" dirty="0" smtClean="0"/>
              <a:t> </a:t>
            </a:r>
            <a:r>
              <a:rPr lang="en-GB" sz="2800" dirty="0" err="1" smtClean="0"/>
              <a:t>verilerini</a:t>
            </a:r>
            <a:r>
              <a:rPr lang="en-GB" sz="2800" dirty="0" smtClean="0"/>
              <a:t> </a:t>
            </a:r>
            <a:r>
              <a:rPr lang="en-GB" sz="2800" dirty="0" err="1" smtClean="0"/>
              <a:t>kullanabilmek</a:t>
            </a:r>
            <a:r>
              <a:rPr lang="en-GB" sz="2800" dirty="0" smtClean="0"/>
              <a:t> </a:t>
            </a:r>
            <a:r>
              <a:rPr lang="en-GB" sz="2800" dirty="0" err="1" smtClean="0"/>
              <a:t>için</a:t>
            </a:r>
            <a:r>
              <a:rPr lang="en-GB" sz="2800" dirty="0" smtClean="0"/>
              <a:t> her tip </a:t>
            </a:r>
            <a:r>
              <a:rPr lang="en-GB" sz="2800" dirty="0" err="1" smtClean="0"/>
              <a:t>sensörün</a:t>
            </a:r>
            <a:r>
              <a:rPr lang="en-GB" sz="2800" dirty="0" smtClean="0"/>
              <a:t> </a:t>
            </a:r>
            <a:r>
              <a:rPr lang="en-GB" sz="2800" dirty="0" err="1" smtClean="0"/>
              <a:t>uygun</a:t>
            </a:r>
            <a:r>
              <a:rPr lang="en-GB" sz="2800" dirty="0" smtClean="0"/>
              <a:t> </a:t>
            </a:r>
            <a:r>
              <a:rPr lang="en-GB" sz="2800" dirty="0" err="1" smtClean="0"/>
              <a:t>bir</a:t>
            </a:r>
            <a:r>
              <a:rPr lang="en-GB" sz="2800" dirty="0" smtClean="0"/>
              <a:t> </a:t>
            </a:r>
            <a:r>
              <a:rPr lang="en-GB" sz="2800" dirty="0" err="1" smtClean="0"/>
              <a:t>arayüzle</a:t>
            </a:r>
            <a:r>
              <a:rPr lang="en-GB" sz="2800" dirty="0" smtClean="0"/>
              <a:t> </a:t>
            </a:r>
            <a:r>
              <a:rPr lang="en-GB" sz="2800" dirty="0" err="1" smtClean="0"/>
              <a:t>robotun</a:t>
            </a:r>
            <a:r>
              <a:rPr lang="en-GB" sz="2800" dirty="0" smtClean="0"/>
              <a:t> </a:t>
            </a:r>
            <a:r>
              <a:rPr lang="en-GB" sz="2800" dirty="0" err="1" smtClean="0"/>
              <a:t>kontrol</a:t>
            </a:r>
            <a:r>
              <a:rPr lang="en-GB" sz="2800" dirty="0" smtClean="0"/>
              <a:t> </a:t>
            </a:r>
            <a:r>
              <a:rPr lang="en-GB" sz="2800" dirty="0" err="1" smtClean="0"/>
              <a:t>kartına</a:t>
            </a:r>
            <a:r>
              <a:rPr lang="en-GB" sz="2800" dirty="0" smtClean="0"/>
              <a:t> </a:t>
            </a:r>
            <a:r>
              <a:rPr lang="en-GB" sz="2800" dirty="0" err="1" smtClean="0"/>
              <a:t>bağlanması</a:t>
            </a:r>
            <a:r>
              <a:rPr lang="en-GB" sz="2800" dirty="0" smtClean="0"/>
              <a:t> </a:t>
            </a:r>
            <a:r>
              <a:rPr lang="en-GB" sz="2800" dirty="0" err="1" smtClean="0"/>
              <a:t>gerekir</a:t>
            </a:r>
            <a:r>
              <a:rPr lang="en-GB" sz="2800" dirty="0" smtClean="0"/>
              <a:t>.</a:t>
            </a:r>
            <a:br>
              <a:rPr lang="en-GB" sz="2800" dirty="0" smtClean="0"/>
            </a:br>
            <a:r>
              <a:rPr lang="en-GB" sz="2800" dirty="0" err="1" smtClean="0"/>
              <a:t>Hobi</a:t>
            </a:r>
            <a:r>
              <a:rPr lang="en-GB" sz="2800" dirty="0" smtClean="0"/>
              <a:t> </a:t>
            </a:r>
            <a:r>
              <a:rPr lang="en-GB" sz="2800" dirty="0" err="1" smtClean="0"/>
              <a:t>robotlarda</a:t>
            </a:r>
            <a:r>
              <a:rPr lang="en-GB" sz="2800" dirty="0" smtClean="0"/>
              <a:t> en </a:t>
            </a:r>
            <a:r>
              <a:rPr lang="en-GB" sz="2800" dirty="0" err="1" smtClean="0"/>
              <a:t>çok</a:t>
            </a:r>
            <a:r>
              <a:rPr lang="en-GB" sz="2800" dirty="0" smtClean="0"/>
              <a:t> </a:t>
            </a:r>
            <a:r>
              <a:rPr lang="en-GB" sz="2800" dirty="0" err="1" smtClean="0"/>
              <a:t>kullanılan</a:t>
            </a:r>
            <a:r>
              <a:rPr lang="en-GB" sz="2800" dirty="0" smtClean="0"/>
              <a:t> </a:t>
            </a:r>
            <a:r>
              <a:rPr lang="en-GB" sz="2800" dirty="0" err="1" smtClean="0"/>
              <a:t>sensörlerin</a:t>
            </a:r>
            <a:r>
              <a:rPr lang="en-GB" sz="2800" dirty="0" smtClean="0"/>
              <a:t> </a:t>
            </a:r>
            <a:r>
              <a:rPr lang="en-GB" sz="2800" dirty="0" err="1" smtClean="0"/>
              <a:t>aşağıda</a:t>
            </a:r>
            <a:r>
              <a:rPr lang="en-GB" sz="2800" dirty="0" smtClean="0"/>
              <a:t> </a:t>
            </a:r>
            <a:r>
              <a:rPr lang="en-GB" sz="2800" dirty="0" err="1" smtClean="0"/>
              <a:t>uzunca</a:t>
            </a:r>
            <a:r>
              <a:rPr lang="en-GB" sz="2800" dirty="0" smtClean="0"/>
              <a:t> </a:t>
            </a:r>
            <a:r>
              <a:rPr lang="en-GB" sz="2800" dirty="0" err="1" smtClean="0"/>
              <a:t>bir</a:t>
            </a:r>
            <a:r>
              <a:rPr lang="en-GB" sz="2800" dirty="0" smtClean="0"/>
              <a:t> </a:t>
            </a:r>
            <a:r>
              <a:rPr lang="en-GB" sz="2800" dirty="0" err="1" smtClean="0"/>
              <a:t>listesi</a:t>
            </a:r>
            <a:r>
              <a:rPr lang="en-GB" sz="2800" dirty="0" smtClean="0"/>
              <a:t> </a:t>
            </a:r>
            <a:r>
              <a:rPr lang="en-GB" sz="2800" dirty="0" err="1" smtClean="0"/>
              <a:t>mevcut</a:t>
            </a:r>
            <a:r>
              <a:rPr lang="en-GB" sz="2800" dirty="0" smtClean="0"/>
              <a:t>.</a:t>
            </a:r>
            <a:endParaRPr lang="en-GB" sz="2800"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7 Metin kutusu"/>
          <p:cNvSpPr txBox="1"/>
          <p:nvPr/>
        </p:nvSpPr>
        <p:spPr>
          <a:xfrm>
            <a:off x="539552" y="476672"/>
            <a:ext cx="8064896" cy="523220"/>
          </a:xfrm>
          <a:prstGeom prst="rect">
            <a:avLst/>
          </a:prstGeom>
          <a:noFill/>
        </p:spPr>
        <p:txBody>
          <a:bodyPr wrap="square" rtlCol="0">
            <a:spAutoFit/>
          </a:bodyPr>
          <a:lstStyle/>
          <a:p>
            <a:endParaRPr lang="en-GB" sz="2800" dirty="0">
              <a:latin typeface="Calibri" pitchFamily="34" charset="0"/>
            </a:endParaRPr>
          </a:p>
        </p:txBody>
      </p:sp>
      <p:sp>
        <p:nvSpPr>
          <p:cNvPr id="3" name="2 Dikdörtgen"/>
          <p:cNvSpPr/>
          <p:nvPr/>
        </p:nvSpPr>
        <p:spPr>
          <a:xfrm>
            <a:off x="251520" y="332656"/>
            <a:ext cx="8748464" cy="6217087"/>
          </a:xfrm>
          <a:prstGeom prst="rect">
            <a:avLst/>
          </a:prstGeom>
        </p:spPr>
        <p:txBody>
          <a:bodyPr wrap="square">
            <a:spAutoFit/>
          </a:bodyPr>
          <a:lstStyle/>
          <a:p>
            <a:pPr fontAlgn="base">
              <a:spcAft>
                <a:spcPts val="600"/>
              </a:spcAft>
              <a:buFont typeface="Arial" pitchFamily="34" charset="0"/>
              <a:buChar char="•"/>
            </a:pPr>
            <a:r>
              <a:rPr lang="en-GB" sz="2600" dirty="0" err="1" smtClean="0"/>
              <a:t>Mekanik</a:t>
            </a:r>
            <a:r>
              <a:rPr lang="en-GB" sz="2600" dirty="0" smtClean="0"/>
              <a:t> </a:t>
            </a:r>
            <a:r>
              <a:rPr lang="en-GB" sz="2600" dirty="0" err="1" smtClean="0"/>
              <a:t>dokunma</a:t>
            </a:r>
            <a:r>
              <a:rPr lang="en-GB" sz="2600" dirty="0" smtClean="0"/>
              <a:t>, </a:t>
            </a:r>
            <a:r>
              <a:rPr lang="en-GB" sz="2600" dirty="0" err="1" smtClean="0"/>
              <a:t>çarpma</a:t>
            </a:r>
            <a:r>
              <a:rPr lang="en-GB" sz="2600" dirty="0" smtClean="0"/>
              <a:t> </a:t>
            </a:r>
            <a:r>
              <a:rPr lang="en-GB" sz="2600" dirty="0" err="1" smtClean="0"/>
              <a:t>sensörleri</a:t>
            </a:r>
            <a:r>
              <a:rPr lang="en-GB" sz="2600" dirty="0" smtClean="0"/>
              <a:t> (</a:t>
            </a:r>
            <a:r>
              <a:rPr lang="en-GB" sz="2600" dirty="0" err="1" smtClean="0"/>
              <a:t>Duyargalar</a:t>
            </a:r>
            <a:r>
              <a:rPr lang="en-GB" sz="2600" dirty="0" smtClean="0"/>
              <a:t>)</a:t>
            </a:r>
          </a:p>
          <a:p>
            <a:pPr fontAlgn="base">
              <a:spcAft>
                <a:spcPts val="600"/>
              </a:spcAft>
              <a:buFont typeface="Arial" pitchFamily="34" charset="0"/>
              <a:buChar char="•"/>
            </a:pPr>
            <a:r>
              <a:rPr lang="en-GB" sz="2600" dirty="0" err="1" smtClean="0"/>
              <a:t>Eğim</a:t>
            </a:r>
            <a:r>
              <a:rPr lang="en-GB" sz="2600" dirty="0" smtClean="0"/>
              <a:t> &amp; </a:t>
            </a:r>
            <a:r>
              <a:rPr lang="en-GB" sz="2600" dirty="0" err="1" smtClean="0"/>
              <a:t>Denge</a:t>
            </a:r>
            <a:r>
              <a:rPr lang="en-GB" sz="2600" dirty="0" smtClean="0"/>
              <a:t> </a:t>
            </a:r>
            <a:r>
              <a:rPr lang="en-GB" sz="2600" dirty="0" err="1" smtClean="0"/>
              <a:t>sensörleri</a:t>
            </a:r>
            <a:r>
              <a:rPr lang="tr-TR" sz="2600" dirty="0" smtClean="0"/>
              <a:t>,</a:t>
            </a:r>
            <a:endParaRPr lang="en-GB" sz="2600" dirty="0" smtClean="0"/>
          </a:p>
          <a:p>
            <a:pPr fontAlgn="base">
              <a:spcAft>
                <a:spcPts val="600"/>
              </a:spcAft>
              <a:buFont typeface="Arial" pitchFamily="34" charset="0"/>
              <a:buChar char="•"/>
            </a:pPr>
            <a:r>
              <a:rPr lang="en-GB" sz="2600" dirty="0" err="1" smtClean="0"/>
              <a:t>Basınç</a:t>
            </a:r>
            <a:r>
              <a:rPr lang="en-GB" sz="2600" dirty="0" smtClean="0"/>
              <a:t> </a:t>
            </a:r>
            <a:r>
              <a:rPr lang="en-GB" sz="2600" dirty="0" err="1" smtClean="0"/>
              <a:t>sensörleri</a:t>
            </a:r>
            <a:r>
              <a:rPr lang="tr-TR" sz="2600" dirty="0" smtClean="0"/>
              <a:t>,</a:t>
            </a:r>
            <a:endParaRPr lang="en-GB" sz="2600" dirty="0" smtClean="0"/>
          </a:p>
          <a:p>
            <a:pPr fontAlgn="base">
              <a:spcAft>
                <a:spcPts val="600"/>
              </a:spcAft>
              <a:buFont typeface="Arial" pitchFamily="34" charset="0"/>
              <a:buChar char="•"/>
            </a:pPr>
            <a:r>
              <a:rPr lang="en-GB" sz="2600" dirty="0" err="1" smtClean="0"/>
              <a:t>Işık</a:t>
            </a:r>
            <a:r>
              <a:rPr lang="en-GB" sz="2600" dirty="0" smtClean="0"/>
              <a:t> </a:t>
            </a:r>
            <a:r>
              <a:rPr lang="en-GB" sz="2600" dirty="0" err="1" smtClean="0"/>
              <a:t>sensörleri</a:t>
            </a:r>
            <a:r>
              <a:rPr lang="tr-TR" sz="2600" dirty="0" smtClean="0"/>
              <a:t>,</a:t>
            </a:r>
            <a:endParaRPr lang="en-GB" sz="2600" dirty="0" smtClean="0"/>
          </a:p>
          <a:p>
            <a:pPr fontAlgn="base">
              <a:spcAft>
                <a:spcPts val="600"/>
              </a:spcAft>
              <a:buFont typeface="Arial" pitchFamily="34" charset="0"/>
              <a:buChar char="•"/>
            </a:pPr>
            <a:r>
              <a:rPr lang="en-GB" sz="2600" dirty="0" err="1" smtClean="0"/>
              <a:t>Ses</a:t>
            </a:r>
            <a:r>
              <a:rPr lang="en-GB" sz="2600" dirty="0" smtClean="0"/>
              <a:t> </a:t>
            </a:r>
            <a:r>
              <a:rPr lang="en-GB" sz="2600" dirty="0" err="1" smtClean="0"/>
              <a:t>sensörleri</a:t>
            </a:r>
            <a:endParaRPr lang="en-GB" sz="2600" dirty="0" smtClean="0"/>
          </a:p>
          <a:p>
            <a:pPr fontAlgn="base">
              <a:spcAft>
                <a:spcPts val="600"/>
              </a:spcAft>
              <a:buFont typeface="Arial" pitchFamily="34" charset="0"/>
              <a:buChar char="•"/>
            </a:pPr>
            <a:r>
              <a:rPr lang="en-GB" sz="2600" dirty="0" err="1" smtClean="0"/>
              <a:t>Uzaklık</a:t>
            </a:r>
            <a:r>
              <a:rPr lang="en-GB" sz="2600" dirty="0" smtClean="0"/>
              <a:t> </a:t>
            </a:r>
            <a:r>
              <a:rPr lang="en-GB" sz="2600" dirty="0" err="1" smtClean="0"/>
              <a:t>sensörleri</a:t>
            </a:r>
            <a:endParaRPr lang="en-GB" sz="2600" dirty="0" smtClean="0"/>
          </a:p>
          <a:p>
            <a:pPr fontAlgn="base">
              <a:spcAft>
                <a:spcPts val="600"/>
              </a:spcAft>
              <a:buFont typeface="Arial" pitchFamily="34" charset="0"/>
              <a:buChar char="•"/>
            </a:pPr>
            <a:r>
              <a:rPr lang="en-GB" sz="2600" dirty="0" err="1" smtClean="0"/>
              <a:t>Posizyon</a:t>
            </a:r>
            <a:r>
              <a:rPr lang="en-GB" sz="2600" dirty="0" smtClean="0"/>
              <a:t> </a:t>
            </a:r>
            <a:r>
              <a:rPr lang="en-GB" sz="2600" dirty="0" err="1" smtClean="0"/>
              <a:t>sensörler</a:t>
            </a:r>
            <a:r>
              <a:rPr lang="tr-TR" sz="2600" dirty="0" smtClean="0"/>
              <a:t>,</a:t>
            </a:r>
            <a:endParaRPr lang="en-GB" sz="2600" dirty="0" smtClean="0"/>
          </a:p>
          <a:p>
            <a:pPr fontAlgn="base">
              <a:spcAft>
                <a:spcPts val="600"/>
              </a:spcAft>
              <a:buFont typeface="Arial" pitchFamily="34" charset="0"/>
              <a:buChar char="•"/>
            </a:pPr>
            <a:r>
              <a:rPr lang="en-GB" sz="2600" dirty="0" err="1" smtClean="0"/>
              <a:t>Elektronik</a:t>
            </a:r>
            <a:r>
              <a:rPr lang="en-GB" sz="2600" dirty="0" smtClean="0"/>
              <a:t> </a:t>
            </a:r>
            <a:r>
              <a:rPr lang="en-GB" sz="2600" dirty="0" err="1" smtClean="0"/>
              <a:t>pusulalar</a:t>
            </a:r>
            <a:r>
              <a:rPr lang="en-GB" sz="2600" dirty="0" smtClean="0"/>
              <a:t>, </a:t>
            </a:r>
            <a:endParaRPr lang="tr-TR" sz="2600" dirty="0" smtClean="0"/>
          </a:p>
          <a:p>
            <a:pPr fontAlgn="base">
              <a:spcAft>
                <a:spcPts val="600"/>
              </a:spcAft>
              <a:buFont typeface="Arial" pitchFamily="34" charset="0"/>
              <a:buChar char="•"/>
            </a:pPr>
            <a:r>
              <a:rPr lang="en-GB" sz="2600" dirty="0" smtClean="0"/>
              <a:t>GPS </a:t>
            </a:r>
            <a:r>
              <a:rPr lang="en-GB" sz="2600" dirty="0" err="1" smtClean="0"/>
              <a:t>navigasyon</a:t>
            </a:r>
            <a:r>
              <a:rPr lang="en-GB" sz="2600" dirty="0" smtClean="0"/>
              <a:t>, </a:t>
            </a:r>
            <a:endParaRPr lang="tr-TR" sz="2600" dirty="0" smtClean="0"/>
          </a:p>
          <a:p>
            <a:pPr fontAlgn="base">
              <a:spcAft>
                <a:spcPts val="600"/>
              </a:spcAft>
              <a:buFont typeface="Arial" pitchFamily="34" charset="0"/>
              <a:buChar char="•"/>
            </a:pPr>
            <a:r>
              <a:rPr lang="en-GB" sz="2600" dirty="0" err="1" smtClean="0"/>
              <a:t>hareket</a:t>
            </a:r>
            <a:r>
              <a:rPr lang="en-GB" sz="2600" dirty="0" smtClean="0"/>
              <a:t> </a:t>
            </a:r>
            <a:r>
              <a:rPr lang="en-GB" sz="2600" dirty="0" err="1" smtClean="0"/>
              <a:t>sensörleri</a:t>
            </a:r>
            <a:endParaRPr lang="en-GB" sz="2600" dirty="0" smtClean="0"/>
          </a:p>
          <a:p>
            <a:pPr fontAlgn="base">
              <a:spcAft>
                <a:spcPts val="600"/>
              </a:spcAft>
              <a:buFont typeface="Arial" pitchFamily="34" charset="0"/>
              <a:buChar char="•"/>
            </a:pPr>
            <a:r>
              <a:rPr lang="en-GB" sz="2600" dirty="0" smtClean="0"/>
              <a:t>UV </a:t>
            </a:r>
            <a:r>
              <a:rPr lang="en-GB" sz="2600" dirty="0" err="1" smtClean="0"/>
              <a:t>sensörler</a:t>
            </a:r>
            <a:endParaRPr lang="en-GB" sz="2600" dirty="0" smtClean="0"/>
          </a:p>
          <a:p>
            <a:pPr fontAlgn="base">
              <a:spcAft>
                <a:spcPts val="600"/>
              </a:spcAft>
              <a:buFont typeface="Arial" pitchFamily="34" charset="0"/>
              <a:buChar char="•"/>
            </a:pPr>
            <a:r>
              <a:rPr lang="en-GB" sz="2600" dirty="0" err="1" smtClean="0"/>
              <a:t>Isı</a:t>
            </a:r>
            <a:r>
              <a:rPr lang="en-GB" sz="2600" dirty="0" smtClean="0"/>
              <a:t> </a:t>
            </a:r>
            <a:r>
              <a:rPr lang="en-GB" sz="2600" dirty="0" err="1" smtClean="0"/>
              <a:t>sensörleri</a:t>
            </a:r>
            <a:endParaRPr lang="en-GB" sz="2600" dirty="0" smtClean="0"/>
          </a:p>
          <a:p>
            <a:pPr fontAlgn="base">
              <a:spcAft>
                <a:spcPts val="600"/>
              </a:spcAft>
              <a:buFont typeface="Arial" pitchFamily="34" charset="0"/>
              <a:buChar char="•"/>
            </a:pPr>
            <a:r>
              <a:rPr lang="en-GB" sz="2600" dirty="0" err="1" smtClean="0"/>
              <a:t>Nem</a:t>
            </a:r>
            <a:r>
              <a:rPr lang="en-GB" sz="2600" dirty="0" smtClean="0"/>
              <a:t> </a:t>
            </a:r>
            <a:r>
              <a:rPr lang="en-GB" sz="2600" dirty="0" err="1" smtClean="0"/>
              <a:t>sensörleri</a:t>
            </a:r>
            <a:r>
              <a:rPr lang="en-GB" sz="2600" dirty="0" smtClean="0"/>
              <a:t>, </a:t>
            </a:r>
            <a:r>
              <a:rPr lang="en-GB" sz="2600" dirty="0" err="1" smtClean="0"/>
              <a:t>vs</a:t>
            </a:r>
            <a:r>
              <a:rPr lang="en-GB" sz="2600" dirty="0" smtClean="0"/>
              <a:t>…</a:t>
            </a:r>
            <a:endParaRPr lang="en-GB" sz="2600"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7 Metin kutusu"/>
          <p:cNvSpPr txBox="1"/>
          <p:nvPr/>
        </p:nvSpPr>
        <p:spPr>
          <a:xfrm>
            <a:off x="539552" y="476672"/>
            <a:ext cx="8064896" cy="523220"/>
          </a:xfrm>
          <a:prstGeom prst="rect">
            <a:avLst/>
          </a:prstGeom>
          <a:noFill/>
        </p:spPr>
        <p:txBody>
          <a:bodyPr wrap="square" rtlCol="0">
            <a:spAutoFit/>
          </a:bodyPr>
          <a:lstStyle/>
          <a:p>
            <a:endParaRPr lang="tr-TR" sz="2800">
              <a:latin typeface="Calibri" pitchFamily="34" charset="0"/>
            </a:endParaRPr>
          </a:p>
        </p:txBody>
      </p:sp>
      <p:sp>
        <p:nvSpPr>
          <p:cNvPr id="3" name="2 Dikdörtgen"/>
          <p:cNvSpPr/>
          <p:nvPr/>
        </p:nvSpPr>
        <p:spPr>
          <a:xfrm>
            <a:off x="323528" y="188640"/>
            <a:ext cx="8568952" cy="3970318"/>
          </a:xfrm>
          <a:prstGeom prst="rect">
            <a:avLst/>
          </a:prstGeom>
        </p:spPr>
        <p:txBody>
          <a:bodyPr wrap="square">
            <a:spAutoFit/>
          </a:bodyPr>
          <a:lstStyle/>
          <a:p>
            <a:pPr algn="ctr" fontAlgn="base"/>
            <a:r>
              <a:rPr lang="tr-TR" sz="2800" b="1" smtClean="0">
                <a:solidFill>
                  <a:srgbClr val="FFFF00"/>
                </a:solidFill>
              </a:rPr>
              <a:t>Mekanik Sensörler (Duyargalar)</a:t>
            </a:r>
          </a:p>
          <a:p>
            <a:pPr algn="ctr" fontAlgn="base"/>
            <a:r>
              <a:rPr lang="tr-TR" sz="2800" smtClean="0"/>
              <a:t>Sensörler kategorisindeki en basit sensördür. Çalışma prensibi açma-kapama anahtarlarıyla aynıdır. Genellikle yaylı bir sistem engele çarpınca kontakt kapanır ve elektrik iletimi sağlanır. Çıkışı ya elektrik var ya da elektrik yok şeklinde olduğu için dijital bir sensör olarak düşünebiliriz. Swtichler, butonlar bu tür bir mekanik sensör için kullanılabilir.</a:t>
            </a:r>
          </a:p>
        </p:txBody>
      </p:sp>
      <p:pic>
        <p:nvPicPr>
          <p:cNvPr id="37890" name="Picture 2" descr="Mekanik Sensörler"/>
          <p:cNvPicPr>
            <a:picLocks noChangeAspect="1" noChangeArrowheads="1"/>
          </p:cNvPicPr>
          <p:nvPr/>
        </p:nvPicPr>
        <p:blipFill>
          <a:blip r:embed="rId2" cstate="print"/>
          <a:srcRect/>
          <a:stretch>
            <a:fillRect/>
          </a:stretch>
        </p:blipFill>
        <p:spPr bwMode="auto">
          <a:xfrm>
            <a:off x="1907704" y="4149080"/>
            <a:ext cx="2520280" cy="2475673"/>
          </a:xfrm>
          <a:prstGeom prst="rect">
            <a:avLst/>
          </a:prstGeom>
          <a:noFill/>
        </p:spPr>
      </p:pic>
      <p:pic>
        <p:nvPicPr>
          <p:cNvPr id="8194" name="Picture 2" descr="https://encrypted-tbn1.gstatic.com/images?q=tbn:ANd9GcT6W7AUXrz-BQ0QCzVP2UfQC2OQbx7RinaUhelGxNuGFCkeq6zGyPWWdAw"/>
          <p:cNvPicPr>
            <a:picLocks noChangeAspect="1" noChangeArrowheads="1"/>
          </p:cNvPicPr>
          <p:nvPr/>
        </p:nvPicPr>
        <p:blipFill>
          <a:blip r:embed="rId3" cstate="print"/>
          <a:srcRect/>
          <a:stretch>
            <a:fillRect/>
          </a:stretch>
        </p:blipFill>
        <p:spPr bwMode="auto">
          <a:xfrm>
            <a:off x="4860032" y="4149080"/>
            <a:ext cx="2016224" cy="2411157"/>
          </a:xfrm>
          <a:prstGeom prst="rect">
            <a:avLst/>
          </a:prstGeom>
          <a:noFill/>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7 Metin kutusu"/>
          <p:cNvSpPr txBox="1"/>
          <p:nvPr/>
        </p:nvSpPr>
        <p:spPr>
          <a:xfrm>
            <a:off x="539552" y="476672"/>
            <a:ext cx="8064896" cy="523220"/>
          </a:xfrm>
          <a:prstGeom prst="rect">
            <a:avLst/>
          </a:prstGeom>
          <a:noFill/>
        </p:spPr>
        <p:txBody>
          <a:bodyPr wrap="square" rtlCol="0">
            <a:spAutoFit/>
          </a:bodyPr>
          <a:lstStyle/>
          <a:p>
            <a:endParaRPr lang="en-GB" sz="2800" dirty="0">
              <a:latin typeface="Calibri" pitchFamily="34" charset="0"/>
            </a:endParaRPr>
          </a:p>
        </p:txBody>
      </p:sp>
      <p:sp>
        <p:nvSpPr>
          <p:cNvPr id="3" name="2 Dikdörtgen"/>
          <p:cNvSpPr/>
          <p:nvPr/>
        </p:nvSpPr>
        <p:spPr>
          <a:xfrm>
            <a:off x="323528" y="188640"/>
            <a:ext cx="8568952" cy="4401205"/>
          </a:xfrm>
          <a:prstGeom prst="rect">
            <a:avLst/>
          </a:prstGeom>
        </p:spPr>
        <p:txBody>
          <a:bodyPr wrap="square">
            <a:spAutoFit/>
          </a:bodyPr>
          <a:lstStyle/>
          <a:p>
            <a:pPr algn="ctr" fontAlgn="base"/>
            <a:r>
              <a:rPr lang="en-GB" sz="2800" b="1" dirty="0" err="1" smtClean="0">
                <a:solidFill>
                  <a:srgbClr val="FFFF00"/>
                </a:solidFill>
                <a:effectLst>
                  <a:outerShdw blurRad="38100" dist="38100" dir="2700000" algn="tl">
                    <a:srgbClr val="000000">
                      <a:alpha val="43137"/>
                    </a:srgbClr>
                  </a:outerShdw>
                </a:effectLst>
              </a:rPr>
              <a:t>Eğim</a:t>
            </a:r>
            <a:r>
              <a:rPr lang="en-GB" sz="2800" b="1" dirty="0" smtClean="0">
                <a:solidFill>
                  <a:srgbClr val="FFFF00"/>
                </a:solidFill>
                <a:effectLst>
                  <a:outerShdw blurRad="38100" dist="38100" dir="2700000" algn="tl">
                    <a:srgbClr val="000000">
                      <a:alpha val="43137"/>
                    </a:srgbClr>
                  </a:outerShdw>
                </a:effectLst>
              </a:rPr>
              <a:t> &amp; </a:t>
            </a:r>
            <a:r>
              <a:rPr lang="en-GB" sz="2800" b="1" dirty="0" err="1" smtClean="0">
                <a:solidFill>
                  <a:srgbClr val="FFFF00"/>
                </a:solidFill>
                <a:effectLst>
                  <a:outerShdw blurRad="38100" dist="38100" dir="2700000" algn="tl">
                    <a:srgbClr val="000000">
                      <a:alpha val="43137"/>
                    </a:srgbClr>
                  </a:outerShdw>
                </a:effectLst>
              </a:rPr>
              <a:t>Denge</a:t>
            </a:r>
            <a:r>
              <a:rPr lang="en-GB" sz="2800" b="1" dirty="0" smtClean="0">
                <a:solidFill>
                  <a:srgbClr val="FFFF00"/>
                </a:solidFill>
                <a:effectLst>
                  <a:outerShdw blurRad="38100" dist="38100" dir="2700000" algn="tl">
                    <a:srgbClr val="000000">
                      <a:alpha val="43137"/>
                    </a:srgbClr>
                  </a:outerShdw>
                </a:effectLst>
              </a:rPr>
              <a:t> </a:t>
            </a:r>
            <a:r>
              <a:rPr lang="en-GB" sz="2800" b="1" dirty="0" err="1" smtClean="0">
                <a:solidFill>
                  <a:srgbClr val="FFFF00"/>
                </a:solidFill>
                <a:effectLst>
                  <a:outerShdw blurRad="38100" dist="38100" dir="2700000" algn="tl">
                    <a:srgbClr val="000000">
                      <a:alpha val="43137"/>
                    </a:srgbClr>
                  </a:outerShdw>
                </a:effectLst>
              </a:rPr>
              <a:t>Sensörleri</a:t>
            </a:r>
            <a:endParaRPr lang="en-GB" sz="2800" b="1" dirty="0" smtClean="0">
              <a:solidFill>
                <a:srgbClr val="FFFF00"/>
              </a:solidFill>
              <a:effectLst>
                <a:outerShdw blurRad="38100" dist="38100" dir="2700000" algn="tl">
                  <a:srgbClr val="000000">
                    <a:alpha val="43137"/>
                  </a:srgbClr>
                </a:outerShdw>
              </a:effectLst>
            </a:endParaRPr>
          </a:p>
          <a:p>
            <a:pPr algn="ctr" fontAlgn="base"/>
            <a:r>
              <a:rPr lang="en-GB" sz="2800" dirty="0" smtClean="0"/>
              <a:t>Bu </a:t>
            </a:r>
            <a:r>
              <a:rPr lang="en-GB" sz="2800" dirty="0" err="1" smtClean="0"/>
              <a:t>tür</a:t>
            </a:r>
            <a:r>
              <a:rPr lang="en-GB" sz="2800" dirty="0" smtClean="0"/>
              <a:t> </a:t>
            </a:r>
            <a:r>
              <a:rPr lang="en-GB" sz="2800" dirty="0" err="1" smtClean="0"/>
              <a:t>sensörler</a:t>
            </a:r>
            <a:r>
              <a:rPr lang="en-GB" sz="2800" dirty="0" smtClean="0"/>
              <a:t> </a:t>
            </a:r>
            <a:r>
              <a:rPr lang="en-GB" sz="2800" dirty="0" err="1" smtClean="0"/>
              <a:t>robotunuzun</a:t>
            </a:r>
            <a:r>
              <a:rPr lang="en-GB" sz="2800" dirty="0" smtClean="0"/>
              <a:t> </a:t>
            </a:r>
            <a:r>
              <a:rPr lang="en-GB" sz="2800" dirty="0" err="1" smtClean="0"/>
              <a:t>yüzeyle</a:t>
            </a:r>
            <a:r>
              <a:rPr lang="en-GB" sz="2800" dirty="0" smtClean="0"/>
              <a:t> </a:t>
            </a:r>
            <a:r>
              <a:rPr lang="en-GB" sz="2800" dirty="0" err="1" smtClean="0"/>
              <a:t>yaptığı</a:t>
            </a:r>
            <a:r>
              <a:rPr lang="en-GB" sz="2800" dirty="0" smtClean="0"/>
              <a:t> </a:t>
            </a:r>
            <a:r>
              <a:rPr lang="en-GB" sz="2800" dirty="0" err="1" smtClean="0"/>
              <a:t>açıyı</a:t>
            </a:r>
            <a:r>
              <a:rPr lang="en-GB" sz="2800" dirty="0" smtClean="0"/>
              <a:t> </a:t>
            </a:r>
            <a:r>
              <a:rPr lang="en-GB" sz="2800" dirty="0" err="1" smtClean="0"/>
              <a:t>algılayabilir</a:t>
            </a:r>
            <a:r>
              <a:rPr lang="en-GB" sz="2800" dirty="0" smtClean="0"/>
              <a:t>. Bu </a:t>
            </a:r>
            <a:r>
              <a:rPr lang="en-GB" sz="2800" dirty="0" err="1" smtClean="0"/>
              <a:t>işlemlerde</a:t>
            </a:r>
            <a:r>
              <a:rPr lang="en-GB" sz="2800" dirty="0" smtClean="0"/>
              <a:t> </a:t>
            </a:r>
            <a:r>
              <a:rPr lang="en-GB" sz="2800" dirty="0" err="1" smtClean="0"/>
              <a:t>elektronik</a:t>
            </a:r>
            <a:r>
              <a:rPr lang="en-GB" sz="2800" dirty="0" smtClean="0"/>
              <a:t> </a:t>
            </a:r>
            <a:r>
              <a:rPr lang="en-GB" sz="2800" dirty="0" err="1" smtClean="0"/>
              <a:t>olarak</a:t>
            </a:r>
            <a:r>
              <a:rPr lang="en-GB" sz="2800" dirty="0" smtClean="0"/>
              <a:t> Gyro </a:t>
            </a:r>
            <a:r>
              <a:rPr lang="en-GB" sz="2800" dirty="0" err="1" smtClean="0"/>
              <a:t>ve</a:t>
            </a:r>
            <a:r>
              <a:rPr lang="en-GB" sz="2800" dirty="0" smtClean="0"/>
              <a:t> </a:t>
            </a:r>
            <a:r>
              <a:rPr lang="en-GB" sz="2800" dirty="0" err="1" smtClean="0"/>
              <a:t>mekanik</a:t>
            </a:r>
            <a:r>
              <a:rPr lang="en-GB" sz="2800" dirty="0" smtClean="0"/>
              <a:t> </a:t>
            </a:r>
            <a:r>
              <a:rPr lang="en-GB" sz="2800" dirty="0" err="1" smtClean="0"/>
              <a:t>algılama</a:t>
            </a:r>
            <a:r>
              <a:rPr lang="en-GB" sz="2800" dirty="0" smtClean="0"/>
              <a:t> </a:t>
            </a:r>
            <a:r>
              <a:rPr lang="en-GB" sz="2800" dirty="0" err="1" smtClean="0"/>
              <a:t>olarak</a:t>
            </a:r>
            <a:r>
              <a:rPr lang="en-GB" sz="2800" dirty="0" smtClean="0"/>
              <a:t> </a:t>
            </a:r>
            <a:r>
              <a:rPr lang="en-GB" sz="2800" dirty="0" err="1" smtClean="0"/>
              <a:t>da</a:t>
            </a:r>
            <a:r>
              <a:rPr lang="en-GB" sz="2800" dirty="0" smtClean="0"/>
              <a:t> </a:t>
            </a:r>
            <a:r>
              <a:rPr lang="en-GB" sz="2800" dirty="0" err="1" smtClean="0"/>
              <a:t>cıvalı</a:t>
            </a:r>
            <a:r>
              <a:rPr lang="en-GB" sz="2800" dirty="0" smtClean="0"/>
              <a:t> </a:t>
            </a:r>
            <a:r>
              <a:rPr lang="en-GB" sz="2800" dirty="0" err="1" smtClean="0"/>
              <a:t>kontakt</a:t>
            </a:r>
            <a:r>
              <a:rPr lang="en-GB" sz="2800" dirty="0" smtClean="0"/>
              <a:t> </a:t>
            </a:r>
            <a:r>
              <a:rPr lang="en-GB" sz="2800" dirty="0" err="1" smtClean="0"/>
              <a:t>sensörleri</a:t>
            </a:r>
            <a:r>
              <a:rPr lang="en-GB" sz="2800" dirty="0" smtClean="0"/>
              <a:t> </a:t>
            </a:r>
            <a:r>
              <a:rPr lang="en-GB" sz="2800" dirty="0" err="1" smtClean="0"/>
              <a:t>kullanılabilir</a:t>
            </a:r>
            <a:r>
              <a:rPr lang="en-GB" sz="2800" dirty="0" smtClean="0"/>
              <a:t>. </a:t>
            </a:r>
            <a:r>
              <a:rPr lang="en-GB" sz="2800" dirty="0" err="1" smtClean="0"/>
              <a:t>Gyroların</a:t>
            </a:r>
            <a:r>
              <a:rPr lang="en-GB" sz="2800" dirty="0" smtClean="0"/>
              <a:t> </a:t>
            </a:r>
            <a:r>
              <a:rPr lang="en-GB" sz="2800" dirty="0" err="1" smtClean="0"/>
              <a:t>çıkışları</a:t>
            </a:r>
            <a:r>
              <a:rPr lang="en-GB" sz="2800" dirty="0" smtClean="0"/>
              <a:t> </a:t>
            </a:r>
            <a:r>
              <a:rPr lang="en-GB" sz="2800" dirty="0" err="1" smtClean="0"/>
              <a:t>açıya</a:t>
            </a:r>
            <a:r>
              <a:rPr lang="en-GB" sz="2800" dirty="0" smtClean="0"/>
              <a:t> </a:t>
            </a:r>
            <a:r>
              <a:rPr lang="en-GB" sz="2800" dirty="0" err="1" smtClean="0"/>
              <a:t>göre</a:t>
            </a:r>
            <a:r>
              <a:rPr lang="en-GB" sz="2800" dirty="0" smtClean="0"/>
              <a:t> </a:t>
            </a:r>
            <a:r>
              <a:rPr lang="en-GB" sz="2800" dirty="0" err="1" smtClean="0"/>
              <a:t>analog</a:t>
            </a:r>
            <a:r>
              <a:rPr lang="en-GB" sz="2800" dirty="0" smtClean="0"/>
              <a:t> </a:t>
            </a:r>
            <a:r>
              <a:rPr lang="en-GB" sz="2800" dirty="0" err="1" smtClean="0"/>
              <a:t>voltaj</a:t>
            </a:r>
            <a:r>
              <a:rPr lang="en-GB" sz="2800" dirty="0" smtClean="0"/>
              <a:t> </a:t>
            </a:r>
            <a:r>
              <a:rPr lang="en-GB" sz="2800" dirty="0" err="1" smtClean="0"/>
              <a:t>ya</a:t>
            </a:r>
            <a:r>
              <a:rPr lang="en-GB" sz="2800" dirty="0" smtClean="0"/>
              <a:t> </a:t>
            </a:r>
            <a:r>
              <a:rPr lang="en-GB" sz="2800" dirty="0" err="1" smtClean="0"/>
              <a:t>da</a:t>
            </a:r>
            <a:r>
              <a:rPr lang="en-GB" sz="2800" dirty="0" smtClean="0"/>
              <a:t> </a:t>
            </a:r>
            <a:r>
              <a:rPr lang="en-GB" sz="2800" dirty="0" err="1" smtClean="0"/>
              <a:t>özel</a:t>
            </a:r>
            <a:r>
              <a:rPr lang="en-GB" sz="2800" dirty="0" smtClean="0"/>
              <a:t> </a:t>
            </a:r>
            <a:r>
              <a:rPr lang="en-GB" sz="2800" dirty="0" err="1" smtClean="0"/>
              <a:t>bir</a:t>
            </a:r>
            <a:r>
              <a:rPr lang="en-GB" sz="2800" dirty="0" smtClean="0"/>
              <a:t> </a:t>
            </a:r>
            <a:r>
              <a:rPr lang="en-GB" sz="2800" dirty="0" err="1" smtClean="0"/>
              <a:t>sinyal</a:t>
            </a:r>
            <a:r>
              <a:rPr lang="en-GB" sz="2800" dirty="0" smtClean="0"/>
              <a:t> </a:t>
            </a:r>
            <a:r>
              <a:rPr lang="en-GB" sz="2800" dirty="0" err="1" smtClean="0"/>
              <a:t>atımıdır</a:t>
            </a:r>
            <a:r>
              <a:rPr lang="en-GB" sz="2800" dirty="0" smtClean="0"/>
              <a:t>. </a:t>
            </a:r>
            <a:r>
              <a:rPr lang="en-GB" sz="2800" dirty="0" err="1" smtClean="0"/>
              <a:t>Sinyal</a:t>
            </a:r>
            <a:r>
              <a:rPr lang="en-GB" sz="2800" dirty="0" smtClean="0"/>
              <a:t> </a:t>
            </a:r>
            <a:r>
              <a:rPr lang="en-GB" sz="2800" dirty="0" err="1" smtClean="0"/>
              <a:t>atımının</a:t>
            </a:r>
            <a:r>
              <a:rPr lang="en-GB" sz="2800" dirty="0" smtClean="0"/>
              <a:t> </a:t>
            </a:r>
            <a:r>
              <a:rPr lang="en-GB" sz="2800" dirty="0" err="1" smtClean="0"/>
              <a:t>genliği</a:t>
            </a:r>
            <a:r>
              <a:rPr lang="en-GB" sz="2800" dirty="0" smtClean="0"/>
              <a:t> </a:t>
            </a:r>
            <a:r>
              <a:rPr lang="en-GB" sz="2800" dirty="0" err="1" smtClean="0"/>
              <a:t>ölçülerek</a:t>
            </a:r>
            <a:r>
              <a:rPr lang="en-GB" sz="2800" dirty="0" smtClean="0"/>
              <a:t> </a:t>
            </a:r>
            <a:r>
              <a:rPr lang="en-GB" sz="2800" dirty="0" err="1" smtClean="0"/>
              <a:t>sensörün</a:t>
            </a:r>
            <a:r>
              <a:rPr lang="en-GB" sz="2800" dirty="0" smtClean="0"/>
              <a:t> </a:t>
            </a:r>
            <a:r>
              <a:rPr lang="en-GB" sz="2800" dirty="0" err="1" smtClean="0"/>
              <a:t>bağlı</a:t>
            </a:r>
            <a:r>
              <a:rPr lang="en-GB" sz="2800" dirty="0" smtClean="0"/>
              <a:t> </a:t>
            </a:r>
            <a:r>
              <a:rPr lang="en-GB" sz="2800" dirty="0" err="1" smtClean="0"/>
              <a:t>olduğu</a:t>
            </a:r>
            <a:r>
              <a:rPr lang="en-GB" sz="2800" dirty="0" smtClean="0"/>
              <a:t> </a:t>
            </a:r>
            <a:r>
              <a:rPr lang="en-GB" sz="2800" dirty="0" err="1" smtClean="0"/>
              <a:t>sistemin</a:t>
            </a:r>
            <a:r>
              <a:rPr lang="en-GB" sz="2800" dirty="0" smtClean="0"/>
              <a:t> </a:t>
            </a:r>
            <a:r>
              <a:rPr lang="en-GB" sz="2800" dirty="0" err="1" smtClean="0"/>
              <a:t>zeminle</a:t>
            </a:r>
            <a:r>
              <a:rPr lang="en-GB" sz="2800" dirty="0" smtClean="0"/>
              <a:t> </a:t>
            </a:r>
            <a:r>
              <a:rPr lang="en-GB" sz="2800" dirty="0" err="1" smtClean="0"/>
              <a:t>açısı</a:t>
            </a:r>
            <a:r>
              <a:rPr lang="en-GB" sz="2800" dirty="0" smtClean="0"/>
              <a:t> </a:t>
            </a:r>
            <a:r>
              <a:rPr lang="en-GB" sz="2800" dirty="0" err="1" smtClean="0"/>
              <a:t>saptanabilir</a:t>
            </a:r>
            <a:r>
              <a:rPr lang="en-GB" sz="2800" dirty="0" smtClean="0"/>
              <a:t>.</a:t>
            </a:r>
          </a:p>
          <a:p>
            <a:pPr algn="ctr"/>
            <a:r>
              <a:rPr lang="en-GB" sz="2800" dirty="0" smtClean="0"/>
              <a:t/>
            </a:r>
            <a:br>
              <a:rPr lang="en-GB" sz="2800" dirty="0" smtClean="0"/>
            </a:br>
            <a:endParaRPr lang="en-GB" sz="2800" dirty="0" smtClean="0"/>
          </a:p>
        </p:txBody>
      </p:sp>
      <p:pic>
        <p:nvPicPr>
          <p:cNvPr id="38914" name="Picture 2" descr="gyro denge sensörü"/>
          <p:cNvPicPr>
            <a:picLocks noChangeAspect="1" noChangeArrowheads="1"/>
          </p:cNvPicPr>
          <p:nvPr/>
        </p:nvPicPr>
        <p:blipFill>
          <a:blip r:embed="rId2" cstate="print"/>
          <a:srcRect/>
          <a:stretch>
            <a:fillRect/>
          </a:stretch>
        </p:blipFill>
        <p:spPr bwMode="auto">
          <a:xfrm>
            <a:off x="3347864" y="3933056"/>
            <a:ext cx="2592288" cy="2592288"/>
          </a:xfrm>
          <a:prstGeom prst="rect">
            <a:avLst/>
          </a:prstGeom>
          <a:noFill/>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7 Metin kutusu"/>
          <p:cNvSpPr txBox="1"/>
          <p:nvPr/>
        </p:nvSpPr>
        <p:spPr>
          <a:xfrm>
            <a:off x="539552" y="476672"/>
            <a:ext cx="8064896" cy="523220"/>
          </a:xfrm>
          <a:prstGeom prst="rect">
            <a:avLst/>
          </a:prstGeom>
          <a:noFill/>
        </p:spPr>
        <p:txBody>
          <a:bodyPr wrap="square" rtlCol="0">
            <a:spAutoFit/>
          </a:bodyPr>
          <a:lstStyle/>
          <a:p>
            <a:endParaRPr lang="en-GB" sz="2800" dirty="0">
              <a:latin typeface="Calibri" pitchFamily="34" charset="0"/>
            </a:endParaRPr>
          </a:p>
        </p:txBody>
      </p:sp>
      <p:sp>
        <p:nvSpPr>
          <p:cNvPr id="3" name="2 Dikdörtgen"/>
          <p:cNvSpPr/>
          <p:nvPr/>
        </p:nvSpPr>
        <p:spPr>
          <a:xfrm>
            <a:off x="323528" y="188640"/>
            <a:ext cx="8568952" cy="5262979"/>
          </a:xfrm>
          <a:prstGeom prst="rect">
            <a:avLst/>
          </a:prstGeom>
        </p:spPr>
        <p:txBody>
          <a:bodyPr wrap="square">
            <a:spAutoFit/>
          </a:bodyPr>
          <a:lstStyle/>
          <a:p>
            <a:pPr algn="ctr" fontAlgn="base"/>
            <a:r>
              <a:rPr lang="en-GB" sz="2800" b="1" dirty="0" smtClean="0">
                <a:solidFill>
                  <a:srgbClr val="FFFF00"/>
                </a:solidFill>
                <a:effectLst>
                  <a:outerShdw blurRad="38100" dist="38100" dir="2700000" algn="tl">
                    <a:srgbClr val="000000">
                      <a:alpha val="43137"/>
                    </a:srgbClr>
                  </a:outerShdw>
                </a:effectLst>
              </a:rPr>
              <a:t>Tilt </a:t>
            </a:r>
            <a:r>
              <a:rPr lang="en-GB" sz="2800" b="1" dirty="0" err="1" smtClean="0">
                <a:solidFill>
                  <a:srgbClr val="FFFF00"/>
                </a:solidFill>
                <a:effectLst>
                  <a:outerShdw blurRad="38100" dist="38100" dir="2700000" algn="tl">
                    <a:srgbClr val="000000">
                      <a:alpha val="43137"/>
                    </a:srgbClr>
                  </a:outerShdw>
                </a:effectLst>
              </a:rPr>
              <a:t>Sensörleri</a:t>
            </a:r>
            <a:endParaRPr lang="en-GB" sz="2800" b="1" dirty="0" smtClean="0">
              <a:solidFill>
                <a:srgbClr val="FFFF00"/>
              </a:solidFill>
              <a:effectLst>
                <a:outerShdw blurRad="38100" dist="38100" dir="2700000" algn="tl">
                  <a:srgbClr val="000000">
                    <a:alpha val="43137"/>
                  </a:srgbClr>
                </a:outerShdw>
              </a:effectLst>
            </a:endParaRPr>
          </a:p>
          <a:p>
            <a:pPr algn="ctr" fontAlgn="base"/>
            <a:r>
              <a:rPr lang="en-GB" sz="2800" dirty="0" smtClean="0"/>
              <a:t>Bu </a:t>
            </a:r>
            <a:r>
              <a:rPr lang="en-GB" sz="2800" dirty="0" err="1" smtClean="0"/>
              <a:t>sensörler</a:t>
            </a:r>
            <a:r>
              <a:rPr lang="en-GB" sz="2800" dirty="0" smtClean="0"/>
              <a:t> de </a:t>
            </a:r>
            <a:r>
              <a:rPr lang="en-GB" sz="2800" dirty="0" err="1" smtClean="0"/>
              <a:t>denge</a:t>
            </a:r>
            <a:r>
              <a:rPr lang="en-GB" sz="2800" dirty="0" smtClean="0"/>
              <a:t> </a:t>
            </a:r>
            <a:r>
              <a:rPr lang="en-GB" sz="2800" dirty="0" err="1" smtClean="0"/>
              <a:t>sensörleri</a:t>
            </a:r>
            <a:r>
              <a:rPr lang="en-GB" sz="2800" dirty="0" smtClean="0"/>
              <a:t> </a:t>
            </a:r>
            <a:r>
              <a:rPr lang="en-GB" sz="2800" dirty="0" err="1" smtClean="0"/>
              <a:t>gibidir</a:t>
            </a:r>
            <a:r>
              <a:rPr lang="en-GB" sz="2800" dirty="0" smtClean="0"/>
              <a:t>, </a:t>
            </a:r>
            <a:r>
              <a:rPr lang="en-GB" sz="2800" dirty="0" err="1" smtClean="0"/>
              <a:t>farklarıysa</a:t>
            </a:r>
            <a:r>
              <a:rPr lang="en-GB" sz="2800" dirty="0" smtClean="0"/>
              <a:t> </a:t>
            </a:r>
            <a:r>
              <a:rPr lang="en-GB" sz="2800" dirty="0" err="1" smtClean="0"/>
              <a:t>açısal</a:t>
            </a:r>
            <a:r>
              <a:rPr lang="en-GB" sz="2800" dirty="0" smtClean="0"/>
              <a:t> </a:t>
            </a:r>
            <a:r>
              <a:rPr lang="en-GB" sz="2800" dirty="0" err="1" smtClean="0"/>
              <a:t>olarak</a:t>
            </a:r>
            <a:r>
              <a:rPr lang="en-GB" sz="2800" dirty="0" smtClean="0"/>
              <a:t> </a:t>
            </a:r>
            <a:r>
              <a:rPr lang="en-GB" sz="2800" dirty="0" err="1" smtClean="0"/>
              <a:t>algılamak</a:t>
            </a:r>
            <a:r>
              <a:rPr lang="en-GB" sz="2800" dirty="0" smtClean="0"/>
              <a:t> </a:t>
            </a:r>
            <a:r>
              <a:rPr lang="en-GB" sz="2800" dirty="0" err="1" smtClean="0"/>
              <a:t>yerine</a:t>
            </a:r>
            <a:r>
              <a:rPr lang="en-GB" sz="2800" dirty="0" smtClean="0"/>
              <a:t> </a:t>
            </a:r>
            <a:r>
              <a:rPr lang="en-GB" sz="2800" dirty="0" err="1" smtClean="0"/>
              <a:t>anlık</a:t>
            </a:r>
            <a:r>
              <a:rPr lang="en-GB" sz="2800" dirty="0" smtClean="0"/>
              <a:t> </a:t>
            </a:r>
            <a:r>
              <a:rPr lang="en-GB" sz="2800" dirty="0" err="1" smtClean="0"/>
              <a:t>çarpmaları</a:t>
            </a:r>
            <a:r>
              <a:rPr lang="en-GB" sz="2800" dirty="0" smtClean="0"/>
              <a:t> </a:t>
            </a:r>
            <a:r>
              <a:rPr lang="en-GB" sz="2800" dirty="0" err="1" smtClean="0"/>
              <a:t>ya</a:t>
            </a:r>
            <a:r>
              <a:rPr lang="en-GB" sz="2800" dirty="0" smtClean="0"/>
              <a:t> </a:t>
            </a:r>
            <a:r>
              <a:rPr lang="en-GB" sz="2800" dirty="0" err="1" smtClean="0"/>
              <a:t>da</a:t>
            </a:r>
            <a:r>
              <a:rPr lang="en-GB" sz="2800" dirty="0" smtClean="0"/>
              <a:t> </a:t>
            </a:r>
            <a:r>
              <a:rPr lang="en-GB" sz="2800" dirty="0" err="1" smtClean="0"/>
              <a:t>sağa</a:t>
            </a:r>
            <a:r>
              <a:rPr lang="en-GB" sz="2800" dirty="0" smtClean="0"/>
              <a:t>, sola, 90 </a:t>
            </a:r>
            <a:r>
              <a:rPr lang="en-GB" sz="2800" dirty="0" err="1" smtClean="0"/>
              <a:t>derece</a:t>
            </a:r>
            <a:r>
              <a:rPr lang="en-GB" sz="2800" dirty="0" smtClean="0"/>
              <a:t> </a:t>
            </a:r>
            <a:r>
              <a:rPr lang="en-GB" sz="2800" dirty="0" err="1" smtClean="0"/>
              <a:t>ve</a:t>
            </a:r>
            <a:r>
              <a:rPr lang="en-GB" sz="2800" dirty="0" smtClean="0"/>
              <a:t> </a:t>
            </a:r>
            <a:r>
              <a:rPr lang="en-GB" sz="2800" dirty="0" err="1" smtClean="0"/>
              <a:t>üstü</a:t>
            </a:r>
            <a:r>
              <a:rPr lang="en-GB" sz="2800" dirty="0" smtClean="0"/>
              <a:t> </a:t>
            </a:r>
            <a:r>
              <a:rPr lang="en-GB" sz="2800" dirty="0" err="1" smtClean="0"/>
              <a:t>açılardaki</a:t>
            </a:r>
            <a:r>
              <a:rPr lang="en-GB" sz="2800" dirty="0" smtClean="0"/>
              <a:t> </a:t>
            </a:r>
            <a:r>
              <a:rPr lang="en-GB" sz="2800" dirty="0" err="1" smtClean="0"/>
              <a:t>eğilmeleri</a:t>
            </a:r>
            <a:r>
              <a:rPr lang="en-GB" sz="2800" dirty="0" smtClean="0"/>
              <a:t> </a:t>
            </a:r>
            <a:r>
              <a:rPr lang="en-GB" sz="2800" dirty="0" err="1" smtClean="0"/>
              <a:t>algılamarıdır</a:t>
            </a:r>
            <a:r>
              <a:rPr lang="en-GB" sz="2800" dirty="0" smtClean="0"/>
              <a:t>. </a:t>
            </a:r>
            <a:r>
              <a:rPr lang="en-GB" sz="2800" dirty="0" err="1" smtClean="0"/>
              <a:t>Çıkışları</a:t>
            </a:r>
            <a:r>
              <a:rPr lang="en-GB" sz="2800" dirty="0" smtClean="0"/>
              <a:t> tilt </a:t>
            </a:r>
            <a:r>
              <a:rPr lang="en-GB" sz="2800" dirty="0" err="1" smtClean="0"/>
              <a:t>var</a:t>
            </a:r>
            <a:r>
              <a:rPr lang="en-GB" sz="2800" dirty="0" smtClean="0"/>
              <a:t> tilt </a:t>
            </a:r>
            <a:r>
              <a:rPr lang="en-GB" sz="2800" dirty="0" err="1" smtClean="0"/>
              <a:t>yok</a:t>
            </a:r>
            <a:r>
              <a:rPr lang="en-GB" sz="2800" dirty="0" smtClean="0"/>
              <a:t> </a:t>
            </a:r>
            <a:r>
              <a:rPr lang="en-GB" sz="2800" dirty="0" err="1" smtClean="0"/>
              <a:t>şeklinde</a:t>
            </a:r>
            <a:r>
              <a:rPr lang="en-GB" sz="2800" dirty="0" smtClean="0"/>
              <a:t> </a:t>
            </a:r>
            <a:r>
              <a:rPr lang="en-GB" sz="2800" dirty="0" err="1" smtClean="0"/>
              <a:t>yani</a:t>
            </a:r>
            <a:r>
              <a:rPr lang="en-GB" sz="2800" dirty="0" smtClean="0"/>
              <a:t> </a:t>
            </a:r>
            <a:r>
              <a:rPr lang="en-GB" sz="2800" dirty="0" err="1" smtClean="0"/>
              <a:t>dijitaldir</a:t>
            </a:r>
            <a:r>
              <a:rPr lang="en-GB" sz="2800" dirty="0" smtClean="0"/>
              <a:t>. </a:t>
            </a:r>
            <a:r>
              <a:rPr lang="en-GB" sz="2800" dirty="0" err="1" smtClean="0"/>
              <a:t>Cıvalı</a:t>
            </a:r>
            <a:r>
              <a:rPr lang="en-GB" sz="2800" dirty="0" smtClean="0"/>
              <a:t> </a:t>
            </a:r>
            <a:r>
              <a:rPr lang="en-GB" sz="2800" dirty="0" err="1" smtClean="0"/>
              <a:t>kontakt</a:t>
            </a:r>
            <a:r>
              <a:rPr lang="en-GB" sz="2800" dirty="0" smtClean="0"/>
              <a:t> </a:t>
            </a:r>
            <a:r>
              <a:rPr lang="en-GB" sz="2800" dirty="0" err="1" smtClean="0"/>
              <a:t>sensörleri</a:t>
            </a:r>
            <a:r>
              <a:rPr lang="en-GB" sz="2800" dirty="0" smtClean="0"/>
              <a:t> </a:t>
            </a:r>
            <a:r>
              <a:rPr lang="en-GB" sz="2800" dirty="0" err="1" smtClean="0"/>
              <a:t>kullanarak</a:t>
            </a:r>
            <a:r>
              <a:rPr lang="en-GB" sz="2800" dirty="0" smtClean="0"/>
              <a:t> </a:t>
            </a:r>
            <a:r>
              <a:rPr lang="en-GB" sz="2800" dirty="0" err="1" smtClean="0"/>
              <a:t>yapabileceğiniz</a:t>
            </a:r>
            <a:r>
              <a:rPr lang="en-GB" sz="2800" dirty="0" smtClean="0"/>
              <a:t> </a:t>
            </a:r>
            <a:r>
              <a:rPr lang="en-GB" sz="2800" dirty="0" err="1" smtClean="0"/>
              <a:t>basit</a:t>
            </a:r>
            <a:r>
              <a:rPr lang="en-GB" sz="2800" dirty="0" smtClean="0"/>
              <a:t> </a:t>
            </a:r>
            <a:r>
              <a:rPr lang="en-GB" sz="2800" dirty="0" err="1" smtClean="0"/>
              <a:t>bir</a:t>
            </a:r>
            <a:r>
              <a:rPr lang="en-GB" sz="2800" dirty="0" smtClean="0"/>
              <a:t> </a:t>
            </a:r>
            <a:r>
              <a:rPr lang="en-GB" sz="2800" dirty="0" err="1" smtClean="0"/>
              <a:t>denge</a:t>
            </a:r>
            <a:r>
              <a:rPr lang="en-GB" sz="2800" dirty="0" smtClean="0"/>
              <a:t> </a:t>
            </a:r>
            <a:r>
              <a:rPr lang="en-GB" sz="2800" dirty="0" err="1" smtClean="0"/>
              <a:t>sensörü</a:t>
            </a:r>
            <a:r>
              <a:rPr lang="en-GB" sz="2800" dirty="0" smtClean="0"/>
              <a:t> </a:t>
            </a:r>
            <a:r>
              <a:rPr lang="en-GB" sz="2800" dirty="0" err="1" smtClean="0"/>
              <a:t>uygulaması</a:t>
            </a:r>
            <a:r>
              <a:rPr lang="en-GB" sz="2800" dirty="0" smtClean="0"/>
              <a:t> </a:t>
            </a:r>
            <a:r>
              <a:rPr lang="en-GB" sz="2800" dirty="0" err="1" smtClean="0"/>
              <a:t>yapabiliriz</a:t>
            </a:r>
            <a:r>
              <a:rPr lang="en-GB" sz="2800" b="1" dirty="0" smtClean="0"/>
              <a:t>. </a:t>
            </a:r>
            <a:r>
              <a:rPr lang="en-GB" sz="2800" dirty="0" err="1" smtClean="0"/>
              <a:t>Sistemde</a:t>
            </a:r>
            <a:r>
              <a:rPr lang="en-GB" sz="2800" dirty="0" smtClean="0"/>
              <a:t> 4 </a:t>
            </a:r>
            <a:r>
              <a:rPr lang="en-GB" sz="2800" dirty="0" err="1" smtClean="0"/>
              <a:t>cıvalı</a:t>
            </a:r>
            <a:r>
              <a:rPr lang="en-GB" sz="2800" dirty="0" smtClean="0"/>
              <a:t> </a:t>
            </a:r>
            <a:r>
              <a:rPr lang="en-GB" sz="2800" dirty="0" err="1" smtClean="0"/>
              <a:t>kontakt</a:t>
            </a:r>
            <a:r>
              <a:rPr lang="en-GB" sz="2800" dirty="0" smtClean="0"/>
              <a:t> </a:t>
            </a:r>
            <a:r>
              <a:rPr lang="en-GB" sz="2800" dirty="0" err="1" smtClean="0"/>
              <a:t>sensörü</a:t>
            </a:r>
            <a:r>
              <a:rPr lang="en-GB" sz="2800" dirty="0" smtClean="0"/>
              <a:t> </a:t>
            </a:r>
            <a:r>
              <a:rPr lang="en-GB" sz="2800" dirty="0" err="1" smtClean="0"/>
              <a:t>kullanıyoruz</a:t>
            </a:r>
            <a:r>
              <a:rPr lang="en-GB" sz="2800" dirty="0" smtClean="0"/>
              <a:t>.</a:t>
            </a:r>
          </a:p>
          <a:p>
            <a:r>
              <a:rPr lang="en-GB" sz="2800" dirty="0" smtClean="0"/>
              <a:t/>
            </a:r>
            <a:br>
              <a:rPr lang="en-GB" sz="2800" dirty="0" smtClean="0"/>
            </a:br>
            <a:r>
              <a:rPr lang="en-GB" sz="2800" dirty="0" smtClean="0"/>
              <a:t> </a:t>
            </a:r>
            <a:br>
              <a:rPr lang="en-GB" sz="2800" dirty="0" smtClean="0"/>
            </a:br>
            <a:endParaRPr lang="en-GB" sz="2800" dirty="0" smtClean="0"/>
          </a:p>
        </p:txBody>
      </p:sp>
      <p:pic>
        <p:nvPicPr>
          <p:cNvPr id="39938" name="Picture 2" descr="Tilt Sensörleri"/>
          <p:cNvPicPr>
            <a:picLocks noChangeAspect="1" noChangeArrowheads="1"/>
          </p:cNvPicPr>
          <p:nvPr/>
        </p:nvPicPr>
        <p:blipFill>
          <a:blip r:embed="rId2" cstate="print"/>
          <a:srcRect/>
          <a:stretch>
            <a:fillRect/>
          </a:stretch>
        </p:blipFill>
        <p:spPr bwMode="auto">
          <a:xfrm>
            <a:off x="2915816" y="4149080"/>
            <a:ext cx="2592288" cy="2454033"/>
          </a:xfrm>
          <a:prstGeom prst="rect">
            <a:avLst/>
          </a:prstGeom>
          <a:noFill/>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7 Metin kutusu"/>
          <p:cNvSpPr txBox="1"/>
          <p:nvPr/>
        </p:nvSpPr>
        <p:spPr>
          <a:xfrm>
            <a:off x="539552" y="476672"/>
            <a:ext cx="8064896" cy="523220"/>
          </a:xfrm>
          <a:prstGeom prst="rect">
            <a:avLst/>
          </a:prstGeom>
          <a:noFill/>
        </p:spPr>
        <p:txBody>
          <a:bodyPr wrap="square" rtlCol="0">
            <a:spAutoFit/>
          </a:bodyPr>
          <a:lstStyle/>
          <a:p>
            <a:endParaRPr lang="en-GB" sz="2800" dirty="0">
              <a:latin typeface="Calibri" pitchFamily="34" charset="0"/>
            </a:endParaRPr>
          </a:p>
        </p:txBody>
      </p:sp>
      <p:sp>
        <p:nvSpPr>
          <p:cNvPr id="3" name="2 Dikdörtgen"/>
          <p:cNvSpPr/>
          <p:nvPr/>
        </p:nvSpPr>
        <p:spPr>
          <a:xfrm>
            <a:off x="323528" y="188640"/>
            <a:ext cx="8568952" cy="3539430"/>
          </a:xfrm>
          <a:prstGeom prst="rect">
            <a:avLst/>
          </a:prstGeom>
        </p:spPr>
        <p:txBody>
          <a:bodyPr wrap="square">
            <a:spAutoFit/>
          </a:bodyPr>
          <a:lstStyle/>
          <a:p>
            <a:pPr algn="ctr" fontAlgn="base"/>
            <a:r>
              <a:rPr lang="en-GB" sz="2800" b="1" dirty="0" err="1" smtClean="0">
                <a:solidFill>
                  <a:srgbClr val="FFFF00"/>
                </a:solidFill>
                <a:effectLst>
                  <a:outerShdw blurRad="38100" dist="38100" dir="2700000" algn="tl">
                    <a:srgbClr val="000000">
                      <a:alpha val="43137"/>
                    </a:srgbClr>
                  </a:outerShdw>
                </a:effectLst>
              </a:rPr>
              <a:t>İvme</a:t>
            </a:r>
            <a:r>
              <a:rPr lang="en-GB" sz="2800" b="1" dirty="0" smtClean="0">
                <a:solidFill>
                  <a:srgbClr val="FFFF00"/>
                </a:solidFill>
                <a:effectLst>
                  <a:outerShdw blurRad="38100" dist="38100" dir="2700000" algn="tl">
                    <a:srgbClr val="000000">
                      <a:alpha val="43137"/>
                    </a:srgbClr>
                  </a:outerShdw>
                </a:effectLst>
              </a:rPr>
              <a:t> </a:t>
            </a:r>
            <a:r>
              <a:rPr lang="en-GB" sz="2800" b="1" dirty="0" err="1" smtClean="0">
                <a:solidFill>
                  <a:srgbClr val="FFFF00"/>
                </a:solidFill>
                <a:effectLst>
                  <a:outerShdw blurRad="38100" dist="38100" dir="2700000" algn="tl">
                    <a:srgbClr val="000000">
                      <a:alpha val="43137"/>
                    </a:srgbClr>
                  </a:outerShdw>
                </a:effectLst>
              </a:rPr>
              <a:t>Ölçerler</a:t>
            </a:r>
            <a:r>
              <a:rPr lang="en-GB" sz="2800" b="1" dirty="0" smtClean="0">
                <a:solidFill>
                  <a:srgbClr val="FFFF00"/>
                </a:solidFill>
                <a:effectLst>
                  <a:outerShdw blurRad="38100" dist="38100" dir="2700000" algn="tl">
                    <a:srgbClr val="000000">
                      <a:alpha val="43137"/>
                    </a:srgbClr>
                  </a:outerShdw>
                </a:effectLst>
              </a:rPr>
              <a:t> (</a:t>
            </a:r>
            <a:r>
              <a:rPr lang="en-GB" sz="2800" b="1" dirty="0" err="1" smtClean="0">
                <a:solidFill>
                  <a:srgbClr val="FFFF00"/>
                </a:solidFill>
                <a:effectLst>
                  <a:outerShdw blurRad="38100" dist="38100" dir="2700000" algn="tl">
                    <a:srgbClr val="000000">
                      <a:alpha val="43137"/>
                    </a:srgbClr>
                  </a:outerShdw>
                </a:effectLst>
              </a:rPr>
              <a:t>Accelerometer’ler</a:t>
            </a:r>
            <a:r>
              <a:rPr lang="en-GB" sz="2800" b="1" dirty="0" smtClean="0">
                <a:solidFill>
                  <a:srgbClr val="FFFF00"/>
                </a:solidFill>
                <a:effectLst>
                  <a:outerShdw blurRad="38100" dist="38100" dir="2700000" algn="tl">
                    <a:srgbClr val="000000">
                      <a:alpha val="43137"/>
                    </a:srgbClr>
                  </a:outerShdw>
                </a:effectLst>
              </a:rPr>
              <a:t>)</a:t>
            </a:r>
          </a:p>
          <a:p>
            <a:pPr algn="ctr" fontAlgn="base"/>
            <a:r>
              <a:rPr lang="en-GB" sz="2800" dirty="0" smtClean="0"/>
              <a:t>Son </a:t>
            </a:r>
            <a:r>
              <a:rPr lang="en-GB" sz="2800" dirty="0" err="1" smtClean="0"/>
              <a:t>zamanlarda</a:t>
            </a:r>
            <a:r>
              <a:rPr lang="en-GB" sz="2800" dirty="0" smtClean="0"/>
              <a:t> </a:t>
            </a:r>
            <a:r>
              <a:rPr lang="en-GB" sz="2800" dirty="0" err="1" smtClean="0"/>
              <a:t>kullanım</a:t>
            </a:r>
            <a:r>
              <a:rPr lang="en-GB" sz="2800" dirty="0" smtClean="0"/>
              <a:t> </a:t>
            </a:r>
            <a:r>
              <a:rPr lang="en-GB" sz="2800" dirty="0" err="1" smtClean="0"/>
              <a:t>alanları</a:t>
            </a:r>
            <a:r>
              <a:rPr lang="en-GB" sz="2800" dirty="0" smtClean="0"/>
              <a:t> </a:t>
            </a:r>
            <a:r>
              <a:rPr lang="en-GB" sz="2800" dirty="0" err="1" smtClean="0"/>
              <a:t>gittikçe</a:t>
            </a:r>
            <a:r>
              <a:rPr lang="en-GB" sz="2800" dirty="0" smtClean="0"/>
              <a:t> </a:t>
            </a:r>
            <a:r>
              <a:rPr lang="en-GB" sz="2800" dirty="0" err="1" smtClean="0"/>
              <a:t>artan</a:t>
            </a:r>
            <a:r>
              <a:rPr lang="en-GB" sz="2800" dirty="0" smtClean="0"/>
              <a:t> </a:t>
            </a:r>
            <a:r>
              <a:rPr lang="en-GB" sz="2800" dirty="0" err="1" smtClean="0"/>
              <a:t>bir</a:t>
            </a:r>
            <a:r>
              <a:rPr lang="en-GB" sz="2800" dirty="0" smtClean="0"/>
              <a:t> </a:t>
            </a:r>
            <a:r>
              <a:rPr lang="en-GB" sz="2800" dirty="0" err="1" smtClean="0"/>
              <a:t>sensör</a:t>
            </a:r>
            <a:r>
              <a:rPr lang="en-GB" sz="2800" dirty="0" smtClean="0"/>
              <a:t> </a:t>
            </a:r>
            <a:r>
              <a:rPr lang="en-GB" sz="2800" dirty="0" err="1" smtClean="0"/>
              <a:t>türüdür</a:t>
            </a:r>
            <a:r>
              <a:rPr lang="en-GB" sz="2800" dirty="0" smtClean="0"/>
              <a:t>. </a:t>
            </a:r>
            <a:r>
              <a:rPr lang="en-GB" sz="2800" dirty="0" err="1" smtClean="0"/>
              <a:t>Bir</a:t>
            </a:r>
            <a:r>
              <a:rPr lang="en-GB" sz="2800" dirty="0" smtClean="0"/>
              <a:t> </a:t>
            </a:r>
            <a:r>
              <a:rPr lang="en-GB" sz="2800" dirty="0" err="1" smtClean="0"/>
              <a:t>yönde</a:t>
            </a:r>
            <a:r>
              <a:rPr lang="en-GB" sz="2800" dirty="0" smtClean="0"/>
              <a:t> </a:t>
            </a:r>
            <a:r>
              <a:rPr lang="en-GB" sz="2800" dirty="0" err="1" smtClean="0"/>
              <a:t>hareketle</a:t>
            </a:r>
            <a:r>
              <a:rPr lang="en-GB" sz="2800" dirty="0" smtClean="0"/>
              <a:t> </a:t>
            </a:r>
            <a:r>
              <a:rPr lang="en-GB" sz="2800" dirty="0" err="1" smtClean="0"/>
              <a:t>oluşan</a:t>
            </a:r>
            <a:r>
              <a:rPr lang="en-GB" sz="2800" dirty="0" smtClean="0"/>
              <a:t> </a:t>
            </a:r>
            <a:r>
              <a:rPr lang="en-GB" sz="2800" dirty="0" err="1" smtClean="0"/>
              <a:t>ivmeyi</a:t>
            </a:r>
            <a:r>
              <a:rPr lang="en-GB" sz="2800" dirty="0" smtClean="0"/>
              <a:t> </a:t>
            </a:r>
            <a:r>
              <a:rPr lang="en-GB" sz="2800" dirty="0" err="1" smtClean="0"/>
              <a:t>elektriksel</a:t>
            </a:r>
            <a:r>
              <a:rPr lang="en-GB" sz="2800" dirty="0" smtClean="0"/>
              <a:t> </a:t>
            </a:r>
            <a:r>
              <a:rPr lang="en-GB" sz="2800" dirty="0" err="1" smtClean="0"/>
              <a:t>sinyallere</a:t>
            </a:r>
            <a:r>
              <a:rPr lang="en-GB" sz="2800" dirty="0" smtClean="0"/>
              <a:t> </a:t>
            </a:r>
            <a:r>
              <a:rPr lang="en-GB" sz="2800" dirty="0" err="1" smtClean="0"/>
              <a:t>çevirirler</a:t>
            </a:r>
            <a:r>
              <a:rPr lang="en-GB" sz="2800" dirty="0" smtClean="0"/>
              <a:t>. En </a:t>
            </a:r>
            <a:r>
              <a:rPr lang="en-GB" sz="2800" dirty="0" err="1" smtClean="0"/>
              <a:t>yaygın</a:t>
            </a:r>
            <a:r>
              <a:rPr lang="en-GB" sz="2800" dirty="0" smtClean="0"/>
              <a:t> </a:t>
            </a:r>
            <a:r>
              <a:rPr lang="en-GB" sz="2800" dirty="0" err="1" smtClean="0"/>
              <a:t>kullanım</a:t>
            </a:r>
            <a:r>
              <a:rPr lang="en-GB" sz="2800" dirty="0" smtClean="0"/>
              <a:t> </a:t>
            </a:r>
            <a:r>
              <a:rPr lang="en-GB" sz="2800" dirty="0" err="1" smtClean="0"/>
              <a:t>alanları</a:t>
            </a:r>
            <a:r>
              <a:rPr lang="en-GB" sz="2800" dirty="0" smtClean="0"/>
              <a:t> </a:t>
            </a:r>
            <a:r>
              <a:rPr lang="en-GB" sz="2800" dirty="0" err="1" smtClean="0"/>
              <a:t>cep</a:t>
            </a:r>
            <a:r>
              <a:rPr lang="en-GB" sz="2800" dirty="0" smtClean="0"/>
              <a:t> </a:t>
            </a:r>
            <a:r>
              <a:rPr lang="en-GB" sz="2800" dirty="0" err="1" smtClean="0"/>
              <a:t>telefonlarımız</a:t>
            </a:r>
            <a:r>
              <a:rPr lang="en-GB" sz="2800" dirty="0" smtClean="0"/>
              <a:t> (</a:t>
            </a:r>
            <a:r>
              <a:rPr lang="en-GB" sz="2800" dirty="0" err="1" smtClean="0"/>
              <a:t>oynadığınız</a:t>
            </a:r>
            <a:r>
              <a:rPr lang="en-GB" sz="2800" dirty="0" smtClean="0"/>
              <a:t> </a:t>
            </a:r>
            <a:r>
              <a:rPr lang="en-GB" sz="2800" dirty="0" err="1" smtClean="0"/>
              <a:t>yarış</a:t>
            </a:r>
            <a:r>
              <a:rPr lang="en-GB" sz="2800" dirty="0" smtClean="0"/>
              <a:t> </a:t>
            </a:r>
            <a:r>
              <a:rPr lang="en-GB" sz="2800" dirty="0" err="1" smtClean="0"/>
              <a:t>oyunlarını</a:t>
            </a:r>
            <a:r>
              <a:rPr lang="en-GB" sz="2800" dirty="0" smtClean="0"/>
              <a:t> </a:t>
            </a:r>
            <a:r>
              <a:rPr lang="en-GB" sz="2800" dirty="0" err="1" smtClean="0"/>
              <a:t>düşünün</a:t>
            </a:r>
            <a:r>
              <a:rPr lang="en-GB" sz="2800" dirty="0" smtClean="0"/>
              <a:t>). </a:t>
            </a:r>
            <a:r>
              <a:rPr lang="en-GB" sz="2800" dirty="0" err="1" smtClean="0"/>
              <a:t>Cep</a:t>
            </a:r>
            <a:r>
              <a:rPr lang="en-GB" sz="2800" dirty="0" smtClean="0"/>
              <a:t> </a:t>
            </a:r>
            <a:r>
              <a:rPr lang="en-GB" sz="2800" dirty="0" err="1" smtClean="0"/>
              <a:t>telefonlarını</a:t>
            </a:r>
            <a:r>
              <a:rPr lang="en-GB" sz="2800" dirty="0" smtClean="0"/>
              <a:t>, </a:t>
            </a:r>
            <a:r>
              <a:rPr lang="en-GB" sz="2800" dirty="0" err="1" smtClean="0"/>
              <a:t>telefonu</a:t>
            </a:r>
            <a:r>
              <a:rPr lang="en-GB" sz="2800" dirty="0" smtClean="0"/>
              <a:t> </a:t>
            </a:r>
            <a:r>
              <a:rPr lang="en-GB" sz="2800" dirty="0" err="1" smtClean="0"/>
              <a:t>sağa</a:t>
            </a:r>
            <a:r>
              <a:rPr lang="en-GB" sz="2800" dirty="0" smtClean="0"/>
              <a:t> sola </a:t>
            </a:r>
            <a:r>
              <a:rPr lang="en-GB" sz="2800" dirty="0" err="1" smtClean="0"/>
              <a:t>çevirdiğimizde</a:t>
            </a:r>
            <a:r>
              <a:rPr lang="en-GB" sz="2800" dirty="0" smtClean="0"/>
              <a:t> </a:t>
            </a:r>
            <a:r>
              <a:rPr lang="en-GB" sz="2800" dirty="0" err="1" smtClean="0"/>
              <a:t>oluşan</a:t>
            </a:r>
            <a:r>
              <a:rPr lang="en-GB" sz="2800" dirty="0" smtClean="0"/>
              <a:t> </a:t>
            </a:r>
            <a:r>
              <a:rPr lang="en-GB" sz="2800" dirty="0" err="1" smtClean="0"/>
              <a:t>küçük</a:t>
            </a:r>
            <a:r>
              <a:rPr lang="en-GB" sz="2800" dirty="0" smtClean="0"/>
              <a:t> </a:t>
            </a:r>
            <a:r>
              <a:rPr lang="en-GB" sz="2800" dirty="0" err="1" smtClean="0"/>
              <a:t>ivmeleri</a:t>
            </a:r>
            <a:r>
              <a:rPr lang="en-GB" sz="2800" dirty="0" smtClean="0"/>
              <a:t> </a:t>
            </a:r>
            <a:r>
              <a:rPr lang="en-GB" sz="2800" dirty="0" err="1" smtClean="0"/>
              <a:t>farkedip</a:t>
            </a:r>
            <a:r>
              <a:rPr lang="en-GB" sz="2800" dirty="0" smtClean="0"/>
              <a:t>, </a:t>
            </a:r>
            <a:r>
              <a:rPr lang="en-GB" sz="2800" dirty="0" err="1" smtClean="0"/>
              <a:t>mikro</a:t>
            </a:r>
            <a:r>
              <a:rPr lang="en-GB" sz="2800" dirty="0" smtClean="0"/>
              <a:t> </a:t>
            </a:r>
            <a:r>
              <a:rPr lang="en-GB" sz="2800" dirty="0" err="1" smtClean="0"/>
              <a:t>denetleyicisinde</a:t>
            </a:r>
            <a:r>
              <a:rPr lang="en-GB" sz="2800" dirty="0" smtClean="0"/>
              <a:t> </a:t>
            </a:r>
            <a:r>
              <a:rPr lang="en-GB" sz="2800" dirty="0" err="1" smtClean="0"/>
              <a:t>işler</a:t>
            </a:r>
            <a:r>
              <a:rPr lang="en-GB" sz="2800" dirty="0" smtClean="0"/>
              <a:t>.</a:t>
            </a:r>
          </a:p>
        </p:txBody>
      </p:sp>
      <p:pic>
        <p:nvPicPr>
          <p:cNvPr id="40962" name="Picture 2" descr="İvme Ölçerler"/>
          <p:cNvPicPr>
            <a:picLocks noChangeAspect="1" noChangeArrowheads="1"/>
          </p:cNvPicPr>
          <p:nvPr/>
        </p:nvPicPr>
        <p:blipFill>
          <a:blip r:embed="rId2" cstate="print"/>
          <a:srcRect/>
          <a:stretch>
            <a:fillRect/>
          </a:stretch>
        </p:blipFill>
        <p:spPr bwMode="auto">
          <a:xfrm>
            <a:off x="2483768" y="3789040"/>
            <a:ext cx="3514964" cy="2694806"/>
          </a:xfrm>
          <a:prstGeom prst="rect">
            <a:avLst/>
          </a:prstGeom>
          <a:noFill/>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7 Metin kutusu"/>
          <p:cNvSpPr txBox="1"/>
          <p:nvPr/>
        </p:nvSpPr>
        <p:spPr>
          <a:xfrm>
            <a:off x="539552" y="476672"/>
            <a:ext cx="8064896" cy="523220"/>
          </a:xfrm>
          <a:prstGeom prst="rect">
            <a:avLst/>
          </a:prstGeom>
          <a:noFill/>
        </p:spPr>
        <p:txBody>
          <a:bodyPr wrap="square" rtlCol="0">
            <a:spAutoFit/>
          </a:bodyPr>
          <a:lstStyle/>
          <a:p>
            <a:pPr fontAlgn="base"/>
            <a:r>
              <a:rPr lang="tr-TR" sz="2800" b="1" dirty="0" smtClean="0">
                <a:solidFill>
                  <a:srgbClr val="FFFF00"/>
                </a:solidFill>
                <a:effectLst>
                  <a:outerShdw blurRad="38100" dist="38100" dir="2700000" algn="tl">
                    <a:srgbClr val="000000">
                      <a:alpha val="43137"/>
                    </a:srgbClr>
                  </a:outerShdw>
                </a:effectLst>
              </a:rPr>
              <a:t>Basınç &amp; Kuvvet &amp; Yük (</a:t>
            </a:r>
            <a:r>
              <a:rPr lang="tr-TR" sz="2800" b="1" dirty="0" err="1" smtClean="0">
                <a:solidFill>
                  <a:srgbClr val="FFFF00"/>
                </a:solidFill>
                <a:effectLst>
                  <a:outerShdw blurRad="38100" dist="38100" dir="2700000" algn="tl">
                    <a:srgbClr val="000000">
                      <a:alpha val="43137"/>
                    </a:srgbClr>
                  </a:outerShdw>
                </a:effectLst>
              </a:rPr>
              <a:t>Load</a:t>
            </a:r>
            <a:r>
              <a:rPr lang="tr-TR" sz="2800" b="1" dirty="0" smtClean="0">
                <a:solidFill>
                  <a:srgbClr val="FFFF00"/>
                </a:solidFill>
                <a:effectLst>
                  <a:outerShdw blurRad="38100" dist="38100" dir="2700000" algn="tl">
                    <a:srgbClr val="000000">
                      <a:alpha val="43137"/>
                    </a:srgbClr>
                  </a:outerShdw>
                </a:effectLst>
              </a:rPr>
              <a:t> </a:t>
            </a:r>
            <a:r>
              <a:rPr lang="tr-TR" sz="2800" b="1" dirty="0" err="1" smtClean="0">
                <a:solidFill>
                  <a:srgbClr val="FFFF00"/>
                </a:solidFill>
                <a:effectLst>
                  <a:outerShdw blurRad="38100" dist="38100" dir="2700000" algn="tl">
                    <a:srgbClr val="000000">
                      <a:alpha val="43137"/>
                    </a:srgbClr>
                  </a:outerShdw>
                </a:effectLst>
              </a:rPr>
              <a:t>cell</a:t>
            </a:r>
            <a:r>
              <a:rPr lang="tr-TR" sz="2800" b="1" dirty="0" smtClean="0">
                <a:solidFill>
                  <a:srgbClr val="FFFF00"/>
                </a:solidFill>
                <a:effectLst>
                  <a:outerShdw blurRad="38100" dist="38100" dir="2700000" algn="tl">
                    <a:srgbClr val="000000">
                      <a:alpha val="43137"/>
                    </a:srgbClr>
                  </a:outerShdw>
                </a:effectLst>
              </a:rPr>
              <a:t>) </a:t>
            </a:r>
            <a:r>
              <a:rPr lang="tr-TR" sz="2800" b="1" dirty="0" err="1" smtClean="0">
                <a:solidFill>
                  <a:srgbClr val="FFFF00"/>
                </a:solidFill>
                <a:effectLst>
                  <a:outerShdw blurRad="38100" dist="38100" dir="2700000" algn="tl">
                    <a:srgbClr val="000000">
                      <a:alpha val="43137"/>
                    </a:srgbClr>
                  </a:outerShdw>
                </a:effectLst>
              </a:rPr>
              <a:t>Sensörleri</a:t>
            </a:r>
            <a:endParaRPr lang="tr-TR" sz="2800" b="1" dirty="0" smtClean="0">
              <a:solidFill>
                <a:srgbClr val="FFFF00"/>
              </a:solidFill>
              <a:effectLst>
                <a:outerShdw blurRad="38100" dist="38100" dir="2700000" algn="tl">
                  <a:srgbClr val="000000">
                    <a:alpha val="43137"/>
                  </a:srgbClr>
                </a:outerShdw>
              </a:effectLst>
            </a:endParaRPr>
          </a:p>
        </p:txBody>
      </p:sp>
      <p:sp>
        <p:nvSpPr>
          <p:cNvPr id="3" name="2 Dikdörtgen"/>
          <p:cNvSpPr/>
          <p:nvPr/>
        </p:nvSpPr>
        <p:spPr>
          <a:xfrm>
            <a:off x="395536" y="1124744"/>
            <a:ext cx="5400600" cy="5693866"/>
          </a:xfrm>
          <a:prstGeom prst="rect">
            <a:avLst/>
          </a:prstGeom>
        </p:spPr>
        <p:txBody>
          <a:bodyPr wrap="square">
            <a:spAutoFit/>
          </a:bodyPr>
          <a:lstStyle/>
          <a:p>
            <a:pPr fontAlgn="base"/>
            <a:r>
              <a:rPr lang="tr-TR" sz="2800" dirty="0" smtClean="0"/>
              <a:t>Bu </a:t>
            </a:r>
            <a:r>
              <a:rPr lang="tr-TR" sz="2800" dirty="0" err="1" smtClean="0"/>
              <a:t>sensörler</a:t>
            </a:r>
            <a:r>
              <a:rPr lang="tr-TR" sz="2800" dirty="0" smtClean="0"/>
              <a:t> belirli bir kuvveti ölçmek amacıyla kullanılırlar. Örneğin bu </a:t>
            </a:r>
            <a:r>
              <a:rPr lang="tr-TR" sz="2800" dirty="0" err="1" smtClean="0"/>
              <a:t>sensörlerin</a:t>
            </a:r>
            <a:r>
              <a:rPr lang="tr-TR" sz="2800" dirty="0" smtClean="0"/>
              <a:t> kullanım alanlarından biri ve en yaygını dijital terazilerdir. Terazilerde yer alan yük </a:t>
            </a:r>
            <a:r>
              <a:rPr lang="tr-TR" sz="2800" dirty="0" err="1" smtClean="0"/>
              <a:t>sensörleri</a:t>
            </a:r>
            <a:r>
              <a:rPr lang="tr-TR" sz="2800" dirty="0" smtClean="0"/>
              <a:t> kuvvete bağlı gerilmeyle direnç değiştirirler. Bu çok küçük direnç değişimleri hassas devrelerle algılanarak ağırlığa çevrilir. 3 </a:t>
            </a:r>
            <a:r>
              <a:rPr lang="tr-TR" sz="2800" dirty="0" err="1" smtClean="0"/>
              <a:t>sensör</a:t>
            </a:r>
            <a:r>
              <a:rPr lang="tr-TR" sz="2800" dirty="0" smtClean="0"/>
              <a:t> için de benzer iç yapılar geçerlidir.</a:t>
            </a:r>
            <a:endParaRPr lang="en-GB" sz="2800" dirty="0" smtClean="0"/>
          </a:p>
        </p:txBody>
      </p:sp>
      <p:pic>
        <p:nvPicPr>
          <p:cNvPr id="1026" name="Picture 2" descr="180px-SchemaPiezo"/>
          <p:cNvPicPr>
            <a:picLocks noChangeAspect="1" noChangeArrowheads="1"/>
          </p:cNvPicPr>
          <p:nvPr/>
        </p:nvPicPr>
        <p:blipFill>
          <a:blip r:embed="rId2" cstate="print"/>
          <a:srcRect/>
          <a:stretch>
            <a:fillRect/>
          </a:stretch>
        </p:blipFill>
        <p:spPr bwMode="auto">
          <a:xfrm>
            <a:off x="6084168" y="2348880"/>
            <a:ext cx="2808312" cy="2808312"/>
          </a:xfrm>
          <a:prstGeom prst="rect">
            <a:avLst/>
          </a:prstGeom>
          <a:noFill/>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7 Metin kutusu"/>
          <p:cNvSpPr txBox="1"/>
          <p:nvPr/>
        </p:nvSpPr>
        <p:spPr>
          <a:xfrm>
            <a:off x="539552" y="476672"/>
            <a:ext cx="8064896" cy="523220"/>
          </a:xfrm>
          <a:prstGeom prst="rect">
            <a:avLst/>
          </a:prstGeom>
          <a:noFill/>
        </p:spPr>
        <p:txBody>
          <a:bodyPr wrap="square" rtlCol="0">
            <a:spAutoFit/>
          </a:bodyPr>
          <a:lstStyle/>
          <a:p>
            <a:endParaRPr lang="en-GB" sz="2800" dirty="0">
              <a:latin typeface="Calibri" pitchFamily="34" charset="0"/>
            </a:endParaRPr>
          </a:p>
        </p:txBody>
      </p:sp>
      <p:sp>
        <p:nvSpPr>
          <p:cNvPr id="3" name="2 Dikdörtgen"/>
          <p:cNvSpPr/>
          <p:nvPr/>
        </p:nvSpPr>
        <p:spPr>
          <a:xfrm>
            <a:off x="323528" y="188640"/>
            <a:ext cx="8568952" cy="4832092"/>
          </a:xfrm>
          <a:prstGeom prst="rect">
            <a:avLst/>
          </a:prstGeom>
        </p:spPr>
        <p:txBody>
          <a:bodyPr wrap="square">
            <a:spAutoFit/>
          </a:bodyPr>
          <a:lstStyle/>
          <a:p>
            <a:pPr fontAlgn="base"/>
            <a:r>
              <a:rPr lang="tr-TR" sz="2800" b="1" dirty="0" smtClean="0">
                <a:solidFill>
                  <a:srgbClr val="FFFF00"/>
                </a:solidFill>
                <a:effectLst>
                  <a:outerShdw blurRad="38100" dist="38100" dir="2700000" algn="tl">
                    <a:srgbClr val="000000">
                      <a:alpha val="43137"/>
                    </a:srgbClr>
                  </a:outerShdw>
                </a:effectLst>
              </a:rPr>
              <a:t>Pozisyon </a:t>
            </a:r>
            <a:r>
              <a:rPr lang="tr-TR" sz="2800" b="1" dirty="0" err="1" smtClean="0">
                <a:solidFill>
                  <a:srgbClr val="FFFF00"/>
                </a:solidFill>
                <a:effectLst>
                  <a:outerShdw blurRad="38100" dist="38100" dir="2700000" algn="tl">
                    <a:srgbClr val="000000">
                      <a:alpha val="43137"/>
                    </a:srgbClr>
                  </a:outerShdw>
                </a:effectLst>
              </a:rPr>
              <a:t>Sensörleri</a:t>
            </a:r>
            <a:r>
              <a:rPr lang="tr-TR" sz="2800" b="1" dirty="0" smtClean="0">
                <a:solidFill>
                  <a:srgbClr val="FFFF00"/>
                </a:solidFill>
                <a:effectLst>
                  <a:outerShdw blurRad="38100" dist="38100" dir="2700000" algn="tl">
                    <a:srgbClr val="000000">
                      <a:alpha val="43137"/>
                    </a:srgbClr>
                  </a:outerShdw>
                </a:effectLst>
              </a:rPr>
              <a:t> (Optik, Manyetik </a:t>
            </a:r>
            <a:r>
              <a:rPr lang="tr-TR" sz="2800" b="1" dirty="0" err="1" smtClean="0">
                <a:solidFill>
                  <a:srgbClr val="FFFF00"/>
                </a:solidFill>
                <a:effectLst>
                  <a:outerShdw blurRad="38100" dist="38100" dir="2700000" algn="tl">
                    <a:srgbClr val="000000">
                      <a:alpha val="43137"/>
                    </a:srgbClr>
                  </a:outerShdw>
                </a:effectLst>
              </a:rPr>
              <a:t>Encoder</a:t>
            </a:r>
            <a:r>
              <a:rPr lang="tr-TR" sz="2800" b="1" dirty="0" smtClean="0">
                <a:solidFill>
                  <a:srgbClr val="FFFF00"/>
                </a:solidFill>
                <a:effectLst>
                  <a:outerShdw blurRad="38100" dist="38100" dir="2700000" algn="tl">
                    <a:srgbClr val="000000">
                      <a:alpha val="43137"/>
                    </a:srgbClr>
                  </a:outerShdw>
                </a:effectLst>
              </a:rPr>
              <a:t> – </a:t>
            </a:r>
            <a:r>
              <a:rPr lang="tr-TR" sz="2800" b="1" dirty="0" err="1" smtClean="0">
                <a:solidFill>
                  <a:srgbClr val="FFFF00"/>
                </a:solidFill>
                <a:effectLst>
                  <a:outerShdw blurRad="38100" dist="38100" dir="2700000" algn="tl">
                    <a:srgbClr val="000000">
                      <a:alpha val="43137"/>
                    </a:srgbClr>
                  </a:outerShdw>
                </a:effectLst>
              </a:rPr>
              <a:t>Resolver</a:t>
            </a:r>
            <a:r>
              <a:rPr lang="tr-TR" sz="2800" b="1" dirty="0" smtClean="0">
                <a:solidFill>
                  <a:srgbClr val="FFFF00"/>
                </a:solidFill>
                <a:effectLst>
                  <a:outerShdw blurRad="38100" dist="38100" dir="2700000" algn="tl">
                    <a:srgbClr val="000000">
                      <a:alpha val="43137"/>
                    </a:srgbClr>
                  </a:outerShdw>
                </a:effectLst>
              </a:rPr>
              <a:t> – </a:t>
            </a:r>
            <a:r>
              <a:rPr lang="tr-TR" sz="2800" b="1" dirty="0" err="1" smtClean="0">
                <a:solidFill>
                  <a:srgbClr val="FFFF00"/>
                </a:solidFill>
                <a:effectLst>
                  <a:outerShdw blurRad="38100" dist="38100" dir="2700000" algn="tl">
                    <a:srgbClr val="000000">
                      <a:alpha val="43137"/>
                    </a:srgbClr>
                  </a:outerShdw>
                </a:effectLst>
              </a:rPr>
              <a:t>Potansiyometreler</a:t>
            </a:r>
            <a:r>
              <a:rPr lang="tr-TR" sz="2800" b="1" dirty="0" smtClean="0">
                <a:solidFill>
                  <a:srgbClr val="FFFF00"/>
                </a:solidFill>
                <a:effectLst>
                  <a:outerShdw blurRad="38100" dist="38100" dir="2700000" algn="tl">
                    <a:srgbClr val="000000">
                      <a:alpha val="43137"/>
                    </a:srgbClr>
                  </a:outerShdw>
                </a:effectLst>
              </a:rPr>
              <a:t>)</a:t>
            </a:r>
          </a:p>
          <a:p>
            <a:pPr fontAlgn="base"/>
            <a:endParaRPr lang="tr-TR" sz="2800" b="1" dirty="0" smtClean="0">
              <a:solidFill>
                <a:srgbClr val="FFFF00"/>
              </a:solidFill>
              <a:effectLst>
                <a:outerShdw blurRad="38100" dist="38100" dir="2700000" algn="tl">
                  <a:srgbClr val="000000">
                    <a:alpha val="43137"/>
                  </a:srgbClr>
                </a:outerShdw>
              </a:effectLst>
            </a:endParaRPr>
          </a:p>
          <a:p>
            <a:pPr fontAlgn="base"/>
            <a:r>
              <a:rPr lang="tr-TR" sz="2800" dirty="0" smtClean="0"/>
              <a:t>Pozisyon </a:t>
            </a:r>
            <a:r>
              <a:rPr lang="tr-TR" sz="2800" dirty="0" err="1" smtClean="0"/>
              <a:t>sensörleri</a:t>
            </a:r>
            <a:r>
              <a:rPr lang="tr-TR" sz="2800" dirty="0" smtClean="0"/>
              <a:t> hareketli bir sistemin pozisyon (konum) bilgisini almamızı sağlarlar. En basitiyle başlayalım. </a:t>
            </a:r>
            <a:r>
              <a:rPr lang="tr-TR" sz="2800" dirty="0" err="1" smtClean="0"/>
              <a:t>Potansiyometreler</a:t>
            </a:r>
            <a:r>
              <a:rPr lang="tr-TR" sz="2800" dirty="0" smtClean="0"/>
              <a:t> belli bir aralıkta ayarlanabilen dirençlerdir. Bu direnci üstünde yer alan çubukla değiştirebiliriz. Eklem kısmında çubuğu ekleme bağlayarak açıyla değişen bir direnç elde ederiz</a:t>
            </a:r>
            <a:br>
              <a:rPr lang="tr-TR" sz="2800" dirty="0" smtClean="0"/>
            </a:br>
            <a:endParaRPr lang="en-GB" sz="2800" dirty="0" smtClean="0"/>
          </a:p>
        </p:txBody>
      </p:sp>
      <p:pic>
        <p:nvPicPr>
          <p:cNvPr id="45058" name="Picture 2" descr="Enkoderlı (encoderlı) dc motor"/>
          <p:cNvPicPr>
            <a:picLocks noChangeAspect="1" noChangeArrowheads="1"/>
          </p:cNvPicPr>
          <p:nvPr/>
        </p:nvPicPr>
        <p:blipFill>
          <a:blip r:embed="rId2" cstate="print"/>
          <a:srcRect/>
          <a:stretch>
            <a:fillRect/>
          </a:stretch>
        </p:blipFill>
        <p:spPr bwMode="auto">
          <a:xfrm>
            <a:off x="2771800" y="4581128"/>
            <a:ext cx="3888432" cy="2060869"/>
          </a:xfrm>
          <a:prstGeom prst="rect">
            <a:avLst/>
          </a:prstGeom>
          <a:noFill/>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7 Metin kutusu"/>
          <p:cNvSpPr txBox="1"/>
          <p:nvPr/>
        </p:nvSpPr>
        <p:spPr>
          <a:xfrm>
            <a:off x="539552" y="476672"/>
            <a:ext cx="8064896" cy="523220"/>
          </a:xfrm>
          <a:prstGeom prst="rect">
            <a:avLst/>
          </a:prstGeom>
          <a:noFill/>
        </p:spPr>
        <p:txBody>
          <a:bodyPr wrap="square" rtlCol="0">
            <a:spAutoFit/>
          </a:bodyPr>
          <a:lstStyle/>
          <a:p>
            <a:endParaRPr lang="en-GB" sz="2800" dirty="0">
              <a:latin typeface="Calibri" pitchFamily="34" charset="0"/>
            </a:endParaRPr>
          </a:p>
        </p:txBody>
      </p:sp>
      <p:sp>
        <p:nvSpPr>
          <p:cNvPr id="3" name="2 Dikdörtgen"/>
          <p:cNvSpPr/>
          <p:nvPr/>
        </p:nvSpPr>
        <p:spPr>
          <a:xfrm>
            <a:off x="395536" y="260649"/>
            <a:ext cx="8424936" cy="2246769"/>
          </a:xfrm>
          <a:prstGeom prst="rect">
            <a:avLst/>
          </a:prstGeom>
        </p:spPr>
        <p:txBody>
          <a:bodyPr wrap="square">
            <a:spAutoFit/>
          </a:bodyPr>
          <a:lstStyle/>
          <a:p>
            <a:pPr fontAlgn="base"/>
            <a:r>
              <a:rPr lang="tr-TR" sz="2800" dirty="0" err="1" smtClean="0"/>
              <a:t>Encoderlar</a:t>
            </a:r>
            <a:r>
              <a:rPr lang="tr-TR" sz="2800" dirty="0" smtClean="0"/>
              <a:t> da genel olarak üç tiptir. Basit tek kanal </a:t>
            </a:r>
            <a:r>
              <a:rPr lang="tr-TR" sz="2800" dirty="0" err="1" smtClean="0"/>
              <a:t>encoderlar</a:t>
            </a:r>
            <a:r>
              <a:rPr lang="tr-TR" sz="2800" dirty="0" smtClean="0"/>
              <a:t>, İki yada üç kanallı artımsal (</a:t>
            </a:r>
            <a:r>
              <a:rPr lang="tr-TR" sz="2800" dirty="0" err="1" smtClean="0"/>
              <a:t>incremental</a:t>
            </a:r>
            <a:r>
              <a:rPr lang="tr-TR" sz="2800" dirty="0" smtClean="0"/>
              <a:t>) </a:t>
            </a:r>
            <a:r>
              <a:rPr lang="tr-TR" sz="2800" dirty="0" err="1" smtClean="0"/>
              <a:t>encoderlar</a:t>
            </a:r>
            <a:r>
              <a:rPr lang="tr-TR" sz="2800" dirty="0" smtClean="0"/>
              <a:t> ve çok kanallı mutlak (</a:t>
            </a:r>
            <a:r>
              <a:rPr lang="tr-TR" sz="2800" dirty="0" err="1" smtClean="0"/>
              <a:t>absolute</a:t>
            </a:r>
            <a:r>
              <a:rPr lang="tr-TR" sz="2800" dirty="0" smtClean="0"/>
              <a:t>) </a:t>
            </a:r>
            <a:r>
              <a:rPr lang="tr-TR" sz="2800" dirty="0" err="1" smtClean="0"/>
              <a:t>encoderlar</a:t>
            </a:r>
            <a:r>
              <a:rPr lang="tr-TR" sz="2800" dirty="0" smtClean="0"/>
              <a:t>. </a:t>
            </a:r>
            <a:r>
              <a:rPr lang="tr-TR" sz="2800" dirty="0" err="1" smtClean="0"/>
              <a:t>Encoderların</a:t>
            </a:r>
            <a:r>
              <a:rPr lang="tr-TR" sz="2800" dirty="0" smtClean="0"/>
              <a:t> çıkışı dijital kare sinyaldir. Kullanmak oldukça basittir.</a:t>
            </a:r>
          </a:p>
        </p:txBody>
      </p:sp>
      <p:pic>
        <p:nvPicPr>
          <p:cNvPr id="4098" name="Picture 2" descr="optik encoder"/>
          <p:cNvPicPr>
            <a:picLocks noChangeAspect="1" noChangeArrowheads="1"/>
          </p:cNvPicPr>
          <p:nvPr/>
        </p:nvPicPr>
        <p:blipFill>
          <a:blip r:embed="rId2" cstate="print"/>
          <a:srcRect/>
          <a:stretch>
            <a:fillRect/>
          </a:stretch>
        </p:blipFill>
        <p:spPr bwMode="auto">
          <a:xfrm>
            <a:off x="323528" y="3501008"/>
            <a:ext cx="2304256" cy="2304256"/>
          </a:xfrm>
          <a:prstGeom prst="rect">
            <a:avLst/>
          </a:prstGeom>
          <a:noFill/>
        </p:spPr>
      </p:pic>
      <p:sp>
        <p:nvSpPr>
          <p:cNvPr id="7" name="6 Metin kutusu"/>
          <p:cNvSpPr txBox="1"/>
          <p:nvPr/>
        </p:nvSpPr>
        <p:spPr>
          <a:xfrm>
            <a:off x="2843808" y="2708920"/>
            <a:ext cx="5904656" cy="3785652"/>
          </a:xfrm>
          <a:prstGeom prst="rect">
            <a:avLst/>
          </a:prstGeom>
          <a:noFill/>
        </p:spPr>
        <p:txBody>
          <a:bodyPr wrap="square" rtlCol="0">
            <a:spAutoFit/>
          </a:bodyPr>
          <a:lstStyle/>
          <a:p>
            <a:pPr lvl="0"/>
            <a:r>
              <a:rPr lang="tr-TR" sz="2000" dirty="0" smtClean="0">
                <a:solidFill>
                  <a:srgbClr val="FFFF00"/>
                </a:solidFill>
                <a:effectLst>
                  <a:outerShdw blurRad="38100" dist="38100" dir="2700000" algn="tl">
                    <a:srgbClr val="000000">
                      <a:alpha val="43137"/>
                    </a:srgbClr>
                  </a:outerShdw>
                </a:effectLst>
              </a:rPr>
              <a:t>Soldaki fotoğrafta tek kanallı optik </a:t>
            </a:r>
            <a:r>
              <a:rPr lang="tr-TR" sz="2000" dirty="0" err="1" smtClean="0">
                <a:solidFill>
                  <a:srgbClr val="FFFF00"/>
                </a:solidFill>
                <a:effectLst>
                  <a:outerShdw blurRad="38100" dist="38100" dir="2700000" algn="tl">
                    <a:srgbClr val="000000">
                      <a:alpha val="43137"/>
                    </a:srgbClr>
                  </a:outerShdw>
                </a:effectLst>
              </a:rPr>
              <a:t>encoder’a</a:t>
            </a:r>
            <a:r>
              <a:rPr lang="tr-TR" sz="2000" dirty="0" smtClean="0">
                <a:solidFill>
                  <a:srgbClr val="FFFF00"/>
                </a:solidFill>
                <a:effectLst>
                  <a:outerShdw blurRad="38100" dist="38100" dir="2700000" algn="tl">
                    <a:srgbClr val="000000">
                      <a:alpha val="43137"/>
                    </a:srgbClr>
                  </a:outerShdw>
                </a:effectLst>
              </a:rPr>
              <a:t> sahip bir DC motor modeli görebilirsiniz. </a:t>
            </a:r>
            <a:r>
              <a:rPr lang="tr-TR" sz="2000" dirty="0" err="1" smtClean="0">
                <a:solidFill>
                  <a:srgbClr val="FFFF00"/>
                </a:solidFill>
                <a:effectLst>
                  <a:outerShdw blurRad="38100" dist="38100" dir="2700000" algn="tl">
                    <a:srgbClr val="000000">
                      <a:alpha val="43137"/>
                    </a:srgbClr>
                  </a:outerShdw>
                </a:effectLst>
              </a:rPr>
              <a:t>Encoder</a:t>
            </a:r>
            <a:r>
              <a:rPr lang="tr-TR" sz="2000" dirty="0" smtClean="0">
                <a:solidFill>
                  <a:srgbClr val="FFFF00"/>
                </a:solidFill>
                <a:effectLst>
                  <a:outerShdw blurRad="38100" dist="38100" dir="2700000" algn="tl">
                    <a:srgbClr val="000000">
                      <a:alpha val="43137"/>
                    </a:srgbClr>
                  </a:outerShdw>
                </a:effectLst>
              </a:rPr>
              <a:t> motorun arkasına bağlanır ve motorun her bir turunda belirli adette sinyal çıkartır.   Sayıcı devreleri ya da </a:t>
            </a:r>
            <a:r>
              <a:rPr lang="tr-TR" sz="2000" dirty="0" err="1" smtClean="0">
                <a:solidFill>
                  <a:srgbClr val="FFFF00"/>
                </a:solidFill>
                <a:effectLst>
                  <a:outerShdw blurRad="38100" dist="38100" dir="2700000" algn="tl">
                    <a:srgbClr val="000000">
                      <a:alpha val="43137"/>
                    </a:srgbClr>
                  </a:outerShdw>
                </a:effectLst>
              </a:rPr>
              <a:t>mikrodenetleyiciler</a:t>
            </a:r>
            <a:r>
              <a:rPr lang="tr-TR" sz="2000" dirty="0" smtClean="0">
                <a:solidFill>
                  <a:srgbClr val="FFFF00"/>
                </a:solidFill>
                <a:effectLst>
                  <a:outerShdw blurRad="38100" dist="38100" dir="2700000" algn="tl">
                    <a:srgbClr val="000000">
                      <a:alpha val="43137"/>
                    </a:srgbClr>
                  </a:outerShdw>
                </a:effectLst>
              </a:rPr>
              <a:t> bu </a:t>
            </a:r>
            <a:r>
              <a:rPr lang="tr-TR" sz="2000" dirty="0" err="1" smtClean="0">
                <a:solidFill>
                  <a:srgbClr val="FFFF00"/>
                </a:solidFill>
                <a:effectLst>
                  <a:outerShdw blurRad="38100" dist="38100" dir="2700000" algn="tl">
                    <a:srgbClr val="000000">
                      <a:alpha val="43137"/>
                    </a:srgbClr>
                  </a:outerShdw>
                </a:effectLst>
              </a:rPr>
              <a:t>encoder</a:t>
            </a:r>
            <a:r>
              <a:rPr lang="tr-TR" sz="2000" dirty="0" smtClean="0">
                <a:solidFill>
                  <a:srgbClr val="FFFF00"/>
                </a:solidFill>
                <a:effectLst>
                  <a:outerShdw blurRad="38100" dist="38100" dir="2700000" algn="tl">
                    <a:srgbClr val="000000">
                      <a:alpha val="43137"/>
                    </a:srgbClr>
                  </a:outerShdw>
                </a:effectLst>
              </a:rPr>
              <a:t> sinyallerini sayarak motorun kaç tur attığını çok hassas bir şekilde bulabilir. Gelişmiş </a:t>
            </a:r>
            <a:r>
              <a:rPr lang="tr-TR" sz="2000" dirty="0" err="1" smtClean="0">
                <a:solidFill>
                  <a:srgbClr val="FFFF00"/>
                </a:solidFill>
                <a:effectLst>
                  <a:outerShdw blurRad="38100" dist="38100" dir="2700000" algn="tl">
                    <a:srgbClr val="000000">
                      <a:alpha val="43137"/>
                    </a:srgbClr>
                  </a:outerShdw>
                </a:effectLst>
              </a:rPr>
              <a:t>enkoderlarda</a:t>
            </a:r>
            <a:r>
              <a:rPr lang="tr-TR" sz="2000" dirty="0" smtClean="0">
                <a:solidFill>
                  <a:srgbClr val="FFFF00"/>
                </a:solidFill>
                <a:effectLst>
                  <a:outerShdw blurRad="38100" dist="38100" dir="2700000" algn="tl">
                    <a:srgbClr val="000000">
                      <a:alpha val="43137"/>
                    </a:srgbClr>
                  </a:outerShdw>
                </a:effectLst>
              </a:rPr>
              <a:t> 2000- 3000 yarık dahi bulunabilmektedir. </a:t>
            </a:r>
          </a:p>
          <a:p>
            <a:pPr lvl="0"/>
            <a:r>
              <a:rPr lang="tr-TR" sz="2000" dirty="0" smtClean="0">
                <a:solidFill>
                  <a:srgbClr val="FFFF00"/>
                </a:solidFill>
                <a:effectLst>
                  <a:outerShdw blurRad="38100" dist="38100" dir="2700000" algn="tl">
                    <a:srgbClr val="000000">
                      <a:alpha val="43137"/>
                    </a:srgbClr>
                  </a:outerShdw>
                </a:effectLst>
              </a:rPr>
              <a:t>Bu da çok daha hassas verilere ulaşmamızı sağlar (2000 yarıklı bir </a:t>
            </a:r>
            <a:r>
              <a:rPr lang="tr-TR" sz="2000" dirty="0" err="1" smtClean="0">
                <a:solidFill>
                  <a:srgbClr val="FFFF00"/>
                </a:solidFill>
                <a:effectLst>
                  <a:outerShdw blurRad="38100" dist="38100" dir="2700000" algn="tl">
                    <a:srgbClr val="000000">
                      <a:alpha val="43137"/>
                    </a:srgbClr>
                  </a:outerShdw>
                </a:effectLst>
              </a:rPr>
              <a:t>encoderın</a:t>
            </a:r>
            <a:r>
              <a:rPr lang="tr-TR" sz="2000" dirty="0" smtClean="0">
                <a:solidFill>
                  <a:srgbClr val="FFFF00"/>
                </a:solidFill>
                <a:effectLst>
                  <a:outerShdw blurRad="38100" dist="38100" dir="2700000" algn="tl">
                    <a:srgbClr val="000000">
                      <a:alpha val="43137"/>
                    </a:srgbClr>
                  </a:outerShdw>
                </a:effectLst>
              </a:rPr>
              <a:t> hassasiyeti 360/2000 = 0,18 derece’dir). </a:t>
            </a:r>
            <a:endParaRPr lang="tr-TR" sz="2000" dirty="0">
              <a:solidFill>
                <a:srgbClr val="FFFF00"/>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7 Metin kutusu"/>
          <p:cNvSpPr txBox="1"/>
          <p:nvPr/>
        </p:nvSpPr>
        <p:spPr>
          <a:xfrm>
            <a:off x="539552" y="476672"/>
            <a:ext cx="8064896" cy="523220"/>
          </a:xfrm>
          <a:prstGeom prst="rect">
            <a:avLst/>
          </a:prstGeom>
          <a:noFill/>
        </p:spPr>
        <p:txBody>
          <a:bodyPr wrap="square" rtlCol="0">
            <a:spAutoFit/>
          </a:bodyPr>
          <a:lstStyle/>
          <a:p>
            <a:endParaRPr lang="en-GB" sz="2800" dirty="0">
              <a:latin typeface="Calibri" pitchFamily="34" charset="0"/>
            </a:endParaRPr>
          </a:p>
        </p:txBody>
      </p:sp>
      <p:sp>
        <p:nvSpPr>
          <p:cNvPr id="3" name="2 Dikdörtgen"/>
          <p:cNvSpPr/>
          <p:nvPr/>
        </p:nvSpPr>
        <p:spPr>
          <a:xfrm>
            <a:off x="2771800" y="332656"/>
            <a:ext cx="3538148" cy="461665"/>
          </a:xfrm>
          <a:prstGeom prst="rect">
            <a:avLst/>
          </a:prstGeom>
        </p:spPr>
        <p:txBody>
          <a:bodyPr wrap="none">
            <a:spAutoFit/>
          </a:bodyPr>
          <a:lstStyle/>
          <a:p>
            <a:pPr fontAlgn="base"/>
            <a:r>
              <a:rPr lang="tr-TR" sz="2400" b="1" dirty="0" err="1" smtClean="0">
                <a:solidFill>
                  <a:srgbClr val="FFFF00"/>
                </a:solidFill>
                <a:effectLst>
                  <a:outerShdw blurRad="38100" dist="38100" dir="2700000" algn="tl">
                    <a:srgbClr val="000000">
                      <a:alpha val="43137"/>
                    </a:srgbClr>
                  </a:outerShdw>
                </a:effectLst>
              </a:rPr>
              <a:t>Resolverlar</a:t>
            </a:r>
            <a:r>
              <a:rPr lang="tr-TR" sz="2400" b="1" dirty="0" smtClean="0">
                <a:solidFill>
                  <a:srgbClr val="FFFF00"/>
                </a:solidFill>
                <a:effectLst>
                  <a:outerShdw blurRad="38100" dist="38100" dir="2700000" algn="tl">
                    <a:srgbClr val="000000">
                      <a:alpha val="43137"/>
                    </a:srgbClr>
                  </a:outerShdw>
                </a:effectLst>
              </a:rPr>
              <a:t> (</a:t>
            </a:r>
            <a:r>
              <a:rPr lang="tr-TR" sz="2400" b="1" dirty="0" err="1" smtClean="0">
                <a:solidFill>
                  <a:srgbClr val="FFFF00"/>
                </a:solidFill>
                <a:effectLst>
                  <a:outerShdw blurRad="38100" dist="38100" dir="2700000" algn="tl">
                    <a:srgbClr val="000000">
                      <a:alpha val="43137"/>
                    </a:srgbClr>
                  </a:outerShdw>
                </a:effectLst>
              </a:rPr>
              <a:t>Sincos’lar</a:t>
            </a:r>
            <a:r>
              <a:rPr lang="tr-TR" sz="2400" b="1" dirty="0" smtClean="0">
                <a:solidFill>
                  <a:srgbClr val="FFFF00"/>
                </a:solidFill>
                <a:effectLst>
                  <a:outerShdw blurRad="38100" dist="38100" dir="2700000" algn="tl">
                    <a:srgbClr val="000000">
                      <a:alpha val="43137"/>
                    </a:srgbClr>
                  </a:outerShdw>
                </a:effectLst>
              </a:rPr>
              <a:t>)</a:t>
            </a:r>
            <a:endParaRPr lang="tr-TR" sz="2400" b="1" dirty="0">
              <a:solidFill>
                <a:srgbClr val="FFFF00"/>
              </a:solidFill>
              <a:effectLst>
                <a:outerShdw blurRad="38100" dist="38100" dir="2700000" algn="tl">
                  <a:srgbClr val="000000">
                    <a:alpha val="43137"/>
                  </a:srgbClr>
                </a:outerShdw>
              </a:effectLst>
            </a:endParaRPr>
          </a:p>
        </p:txBody>
      </p:sp>
      <p:sp>
        <p:nvSpPr>
          <p:cNvPr id="4" name="3 Dikdörtgen"/>
          <p:cNvSpPr/>
          <p:nvPr/>
        </p:nvSpPr>
        <p:spPr>
          <a:xfrm>
            <a:off x="395536" y="1052736"/>
            <a:ext cx="8478688" cy="5262979"/>
          </a:xfrm>
          <a:prstGeom prst="rect">
            <a:avLst/>
          </a:prstGeom>
        </p:spPr>
        <p:txBody>
          <a:bodyPr wrap="square">
            <a:spAutoFit/>
          </a:bodyPr>
          <a:lstStyle/>
          <a:p>
            <a:pPr fontAlgn="base"/>
            <a:r>
              <a:rPr lang="tr-TR" sz="2800" dirty="0" err="1" smtClean="0"/>
              <a:t>Encoder’ların</a:t>
            </a:r>
            <a:r>
              <a:rPr lang="tr-TR" sz="2800" dirty="0" smtClean="0"/>
              <a:t> bir üst basamağı olarak düşünebiliriz. En sık olarak endüstriyel motorlarda kullanılırlar. </a:t>
            </a:r>
            <a:r>
              <a:rPr lang="tr-TR" sz="2800" dirty="0" err="1" smtClean="0"/>
              <a:t>Encoderlara</a:t>
            </a:r>
            <a:r>
              <a:rPr lang="tr-TR" sz="2800" dirty="0" smtClean="0"/>
              <a:t> benzemekle beraber iç sistemleri </a:t>
            </a:r>
            <a:r>
              <a:rPr lang="tr-TR" sz="2800" dirty="0" err="1" smtClean="0"/>
              <a:t>tamamiyle</a:t>
            </a:r>
            <a:r>
              <a:rPr lang="tr-TR" sz="2800" dirty="0" smtClean="0"/>
              <a:t> farklıdır ve tabi çıkışları da. </a:t>
            </a:r>
            <a:r>
              <a:rPr lang="tr-TR" sz="2800" dirty="0" err="1" smtClean="0"/>
              <a:t>Resolverlara</a:t>
            </a:r>
            <a:r>
              <a:rPr lang="tr-TR" sz="2800" dirty="0" smtClean="0"/>
              <a:t> dışarıdan bakıldığında görünüş olarak DC motora çok benzerler. Rotor (Dönen kısım) ve statordan oluşurlar. </a:t>
            </a:r>
          </a:p>
          <a:p>
            <a:pPr fontAlgn="base"/>
            <a:endParaRPr lang="tr-TR" sz="2800" dirty="0" smtClean="0"/>
          </a:p>
          <a:p>
            <a:pPr fontAlgn="base"/>
            <a:r>
              <a:rPr lang="tr-TR" sz="2800" dirty="0" smtClean="0"/>
              <a:t>Motordan farkıysa, </a:t>
            </a:r>
            <a:r>
              <a:rPr lang="tr-TR" sz="2800" dirty="0" err="1" smtClean="0"/>
              <a:t>Resolverların</a:t>
            </a:r>
            <a:r>
              <a:rPr lang="tr-TR" sz="2800" dirty="0" smtClean="0"/>
              <a:t> rotoru da, statoru da bobinlerden oluşur. Robot bobinine belirli frekans ve voltajda (genellikle AC akım 400hz – 26V gibi) akım uygulanır.</a:t>
            </a:r>
            <a:endParaRPr lang="tr-TR" sz="280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7 Metin kutusu"/>
          <p:cNvSpPr txBox="1"/>
          <p:nvPr/>
        </p:nvSpPr>
        <p:spPr>
          <a:xfrm>
            <a:off x="539552" y="836712"/>
            <a:ext cx="8064896" cy="5955476"/>
          </a:xfrm>
          <a:prstGeom prst="rect">
            <a:avLst/>
          </a:prstGeom>
          <a:noFill/>
        </p:spPr>
        <p:txBody>
          <a:bodyPr wrap="square" rtlCol="0">
            <a:spAutoFit/>
          </a:bodyPr>
          <a:lstStyle/>
          <a:p>
            <a:pPr algn="ctr">
              <a:spcAft>
                <a:spcPts val="1800"/>
              </a:spcAft>
            </a:pPr>
            <a:r>
              <a:rPr lang="tr-TR" sz="2800" dirty="0" err="1" smtClean="0">
                <a:solidFill>
                  <a:srgbClr val="FFFF00"/>
                </a:solidFill>
                <a:effectLst>
                  <a:outerShdw blurRad="38100" dist="38100" dir="2700000" algn="tl">
                    <a:srgbClr val="000000">
                      <a:alpha val="43137"/>
                    </a:srgbClr>
                  </a:outerShdw>
                </a:effectLst>
              </a:rPr>
              <a:t>Sensör</a:t>
            </a:r>
            <a:r>
              <a:rPr lang="tr-TR" sz="2800" dirty="0" smtClean="0">
                <a:effectLst>
                  <a:outerShdw blurRad="38100" dist="38100" dir="2700000" algn="tl">
                    <a:srgbClr val="000000">
                      <a:alpha val="43137"/>
                    </a:srgbClr>
                  </a:outerShdw>
                </a:effectLst>
              </a:rPr>
              <a:t> </a:t>
            </a:r>
            <a:r>
              <a:rPr lang="tr-TR" sz="2800" dirty="0" smtClean="0"/>
              <a:t>kelimesi </a:t>
            </a:r>
            <a:r>
              <a:rPr lang="tr-TR" sz="2800" dirty="0" err="1" smtClean="0"/>
              <a:t>İngilizce’deki</a:t>
            </a:r>
            <a:r>
              <a:rPr lang="tr-TR" sz="2800" dirty="0" smtClean="0"/>
              <a:t> His anlamına gelen </a:t>
            </a:r>
            <a:r>
              <a:rPr lang="tr-TR" sz="2800" dirty="0" smtClean="0">
                <a:solidFill>
                  <a:srgbClr val="FFFF00"/>
                </a:solidFill>
                <a:effectLst>
                  <a:outerShdw blurRad="38100" dist="38100" dir="2700000" algn="tl">
                    <a:srgbClr val="000000">
                      <a:alpha val="43137"/>
                    </a:srgbClr>
                  </a:outerShdw>
                </a:effectLst>
              </a:rPr>
              <a:t>Sense</a:t>
            </a:r>
            <a:r>
              <a:rPr lang="tr-TR" sz="2800" dirty="0" smtClean="0">
                <a:effectLst>
                  <a:outerShdw blurRad="38100" dist="38100" dir="2700000" algn="tl">
                    <a:srgbClr val="000000">
                      <a:alpha val="43137"/>
                    </a:srgbClr>
                  </a:outerShdw>
                </a:effectLst>
              </a:rPr>
              <a:t> </a:t>
            </a:r>
            <a:r>
              <a:rPr lang="tr-TR" sz="2800" dirty="0" smtClean="0"/>
              <a:t>kelimesinden türemiştir.</a:t>
            </a:r>
          </a:p>
          <a:p>
            <a:pPr algn="ctr">
              <a:spcAft>
                <a:spcPts val="1800"/>
              </a:spcAft>
            </a:pPr>
            <a:r>
              <a:rPr lang="en-GB" sz="2800" dirty="0" err="1" smtClean="0">
                <a:solidFill>
                  <a:srgbClr val="FFFF00"/>
                </a:solidFill>
                <a:effectLst>
                  <a:outerShdw blurRad="38100" dist="38100" dir="2700000" algn="tl">
                    <a:srgbClr val="000000">
                      <a:alpha val="43137"/>
                    </a:srgbClr>
                  </a:outerShdw>
                </a:effectLst>
              </a:rPr>
              <a:t>Transdüserler</a:t>
            </a:r>
            <a:r>
              <a:rPr lang="en-GB" sz="2800" dirty="0" smtClean="0"/>
              <a:t>, </a:t>
            </a:r>
            <a:r>
              <a:rPr lang="en-GB" sz="2800" dirty="0" err="1" smtClean="0"/>
              <a:t>teknolojinin</a:t>
            </a:r>
            <a:r>
              <a:rPr lang="en-GB" sz="2800" dirty="0" smtClean="0"/>
              <a:t> </a:t>
            </a:r>
            <a:r>
              <a:rPr lang="en-GB" sz="2800" dirty="0" err="1" smtClean="0"/>
              <a:t>gelişmesiyle</a:t>
            </a:r>
            <a:r>
              <a:rPr lang="en-GB" sz="2800" dirty="0" smtClean="0"/>
              <a:t> </a:t>
            </a:r>
            <a:r>
              <a:rPr lang="en-GB" sz="2800" dirty="0" err="1" smtClean="0"/>
              <a:t>birlikte</a:t>
            </a:r>
            <a:r>
              <a:rPr lang="en-GB" sz="2800" dirty="0" smtClean="0"/>
              <a:t> </a:t>
            </a:r>
            <a:r>
              <a:rPr lang="en-GB" sz="2800" dirty="0" err="1" smtClean="0"/>
              <a:t>birçok</a:t>
            </a:r>
            <a:r>
              <a:rPr lang="en-GB" sz="2800" dirty="0" smtClean="0"/>
              <a:t> </a:t>
            </a:r>
            <a:r>
              <a:rPr lang="en-GB" sz="2800" dirty="0" err="1" smtClean="0"/>
              <a:t>iş</a:t>
            </a:r>
            <a:r>
              <a:rPr lang="en-GB" sz="2800" dirty="0" smtClean="0"/>
              <a:t> </a:t>
            </a:r>
            <a:r>
              <a:rPr lang="en-GB" sz="2800" dirty="0" err="1" smtClean="0"/>
              <a:t>makinasının</a:t>
            </a:r>
            <a:r>
              <a:rPr lang="en-GB" sz="2800" dirty="0" smtClean="0"/>
              <a:t> </a:t>
            </a:r>
            <a:r>
              <a:rPr lang="en-GB" sz="2800" dirty="0" err="1" smtClean="0"/>
              <a:t>kumandasında</a:t>
            </a:r>
            <a:r>
              <a:rPr lang="en-GB" sz="2800" dirty="0" smtClean="0"/>
              <a:t> ,</a:t>
            </a:r>
            <a:r>
              <a:rPr lang="en-GB" sz="2800" dirty="0" err="1" smtClean="0"/>
              <a:t>kapıların</a:t>
            </a:r>
            <a:r>
              <a:rPr lang="en-GB" sz="2800" dirty="0" smtClean="0"/>
              <a:t> </a:t>
            </a:r>
            <a:r>
              <a:rPr lang="en-GB" sz="2800" dirty="0" err="1" smtClean="0"/>
              <a:t>otomatik</a:t>
            </a:r>
            <a:r>
              <a:rPr lang="en-GB" sz="2800" dirty="0" smtClean="0"/>
              <a:t> </a:t>
            </a:r>
            <a:r>
              <a:rPr lang="en-GB" sz="2800" dirty="0" err="1" smtClean="0"/>
              <a:t>açılıp</a:t>
            </a:r>
            <a:r>
              <a:rPr lang="en-GB" sz="2800" dirty="0" smtClean="0"/>
              <a:t> </a:t>
            </a:r>
            <a:r>
              <a:rPr lang="en-GB" sz="2800" dirty="0" err="1" smtClean="0"/>
              <a:t>kapatılmasında</a:t>
            </a:r>
            <a:r>
              <a:rPr lang="en-GB" sz="2800" dirty="0" smtClean="0"/>
              <a:t> ,</a:t>
            </a:r>
            <a:r>
              <a:rPr lang="en-GB" sz="2800" dirty="0" err="1" smtClean="0"/>
              <a:t>bir</a:t>
            </a:r>
            <a:r>
              <a:rPr lang="en-GB" sz="2800" dirty="0" smtClean="0"/>
              <a:t> </a:t>
            </a:r>
            <a:r>
              <a:rPr lang="en-GB" sz="2800" dirty="0" err="1" smtClean="0"/>
              <a:t>çok</a:t>
            </a:r>
            <a:r>
              <a:rPr lang="en-GB" sz="2800" dirty="0" smtClean="0"/>
              <a:t> </a:t>
            </a:r>
            <a:r>
              <a:rPr lang="en-GB" sz="2800" dirty="0" err="1" smtClean="0"/>
              <a:t>aygıtın</a:t>
            </a:r>
            <a:r>
              <a:rPr lang="en-GB" sz="2800" dirty="0" smtClean="0"/>
              <a:t> </a:t>
            </a:r>
            <a:r>
              <a:rPr lang="en-GB" sz="2800" dirty="0" err="1" smtClean="0"/>
              <a:t>istenildiği</a:t>
            </a:r>
            <a:r>
              <a:rPr lang="en-GB" sz="2800" dirty="0" smtClean="0"/>
              <a:t> </a:t>
            </a:r>
            <a:r>
              <a:rPr lang="en-GB" sz="2800" dirty="0" err="1" smtClean="0"/>
              <a:t>zaman</a:t>
            </a:r>
            <a:r>
              <a:rPr lang="en-GB" sz="2800" dirty="0" smtClean="0"/>
              <a:t> </a:t>
            </a:r>
            <a:r>
              <a:rPr lang="en-GB" sz="2800" dirty="0" err="1" smtClean="0"/>
              <a:t>devreye</a:t>
            </a:r>
            <a:r>
              <a:rPr lang="en-GB" sz="2800" dirty="0" smtClean="0"/>
              <a:t> </a:t>
            </a:r>
            <a:r>
              <a:rPr lang="en-GB" sz="2800" dirty="0" err="1" smtClean="0"/>
              <a:t>sokulup</a:t>
            </a:r>
            <a:r>
              <a:rPr lang="en-GB" sz="2800" dirty="0" smtClean="0"/>
              <a:t> </a:t>
            </a:r>
            <a:r>
              <a:rPr lang="en-GB" sz="2800" dirty="0" err="1" smtClean="0"/>
              <a:t>çıkartılmasında</a:t>
            </a:r>
            <a:r>
              <a:rPr lang="en-GB" sz="2800" dirty="0" smtClean="0"/>
              <a:t> </a:t>
            </a:r>
            <a:r>
              <a:rPr lang="en-GB" sz="2800" dirty="0" err="1" smtClean="0"/>
              <a:t>gibi</a:t>
            </a:r>
            <a:r>
              <a:rPr lang="en-GB" sz="2800" dirty="0" smtClean="0"/>
              <a:t> </a:t>
            </a:r>
            <a:r>
              <a:rPr lang="en-GB" sz="2800" dirty="0" err="1" smtClean="0"/>
              <a:t>bir</a:t>
            </a:r>
            <a:r>
              <a:rPr lang="en-GB" sz="2800" dirty="0" smtClean="0"/>
              <a:t> </a:t>
            </a:r>
            <a:r>
              <a:rPr lang="en-GB" sz="2800" dirty="0" err="1" smtClean="0"/>
              <a:t>çok</a:t>
            </a:r>
            <a:r>
              <a:rPr lang="en-GB" sz="2800" dirty="0" smtClean="0"/>
              <a:t> </a:t>
            </a:r>
            <a:r>
              <a:rPr lang="en-GB" sz="2800" dirty="0" err="1" smtClean="0"/>
              <a:t>yerde</a:t>
            </a:r>
            <a:r>
              <a:rPr lang="en-GB" sz="2800" dirty="0" smtClean="0"/>
              <a:t> </a:t>
            </a:r>
            <a:r>
              <a:rPr lang="en-GB" sz="2800" dirty="0" err="1" smtClean="0"/>
              <a:t>transdüserler</a:t>
            </a:r>
            <a:r>
              <a:rPr lang="en-GB" sz="2800" dirty="0" smtClean="0"/>
              <a:t> </a:t>
            </a:r>
            <a:r>
              <a:rPr lang="en-GB" sz="2800" dirty="0" err="1" smtClean="0"/>
              <a:t>kullanılırlar</a:t>
            </a:r>
            <a:r>
              <a:rPr lang="en-GB" sz="2800" dirty="0" smtClean="0"/>
              <a:t>.</a:t>
            </a:r>
            <a:endParaRPr lang="tr-TR" sz="2800" dirty="0" smtClean="0"/>
          </a:p>
          <a:p>
            <a:pPr algn="ctr">
              <a:spcAft>
                <a:spcPts val="1800"/>
              </a:spcAft>
            </a:pPr>
            <a:r>
              <a:rPr lang="en-GB" sz="2800" dirty="0" smtClean="0"/>
              <a:t>Bu </a:t>
            </a:r>
            <a:r>
              <a:rPr lang="en-GB" sz="2800" dirty="0" err="1" smtClean="0"/>
              <a:t>sayede</a:t>
            </a:r>
            <a:r>
              <a:rPr lang="en-GB" sz="2800" dirty="0" smtClean="0"/>
              <a:t> hem </a:t>
            </a:r>
            <a:r>
              <a:rPr lang="en-GB" sz="2800" dirty="0" err="1" smtClean="0"/>
              <a:t>günlük</a:t>
            </a:r>
            <a:r>
              <a:rPr lang="en-GB" sz="2800" dirty="0" smtClean="0"/>
              <a:t> </a:t>
            </a:r>
            <a:r>
              <a:rPr lang="en-GB" sz="2800" dirty="0" err="1" smtClean="0"/>
              <a:t>hayatımızı</a:t>
            </a:r>
            <a:r>
              <a:rPr lang="en-GB" sz="2800" dirty="0" smtClean="0"/>
              <a:t> hem de </a:t>
            </a:r>
            <a:r>
              <a:rPr lang="en-GB" sz="2800" dirty="0" err="1" smtClean="0"/>
              <a:t>endüstriyel</a:t>
            </a:r>
            <a:r>
              <a:rPr lang="en-GB" sz="2800" dirty="0" smtClean="0"/>
              <a:t> </a:t>
            </a:r>
            <a:r>
              <a:rPr lang="en-GB" sz="2800" dirty="0" err="1" smtClean="0"/>
              <a:t>üretim</a:t>
            </a:r>
            <a:r>
              <a:rPr lang="en-GB" sz="2800" dirty="0" smtClean="0"/>
              <a:t> </a:t>
            </a:r>
            <a:r>
              <a:rPr lang="en-GB" sz="2800" dirty="0" err="1" smtClean="0"/>
              <a:t>süreçlerini</a:t>
            </a:r>
            <a:r>
              <a:rPr lang="en-GB" sz="2800" dirty="0" smtClean="0"/>
              <a:t> </a:t>
            </a:r>
            <a:r>
              <a:rPr lang="en-GB" sz="2800" dirty="0" err="1" smtClean="0"/>
              <a:t>çok</a:t>
            </a:r>
            <a:r>
              <a:rPr lang="en-GB" sz="2800" dirty="0" smtClean="0"/>
              <a:t> </a:t>
            </a:r>
            <a:r>
              <a:rPr lang="en-GB" sz="2800" dirty="0" err="1" smtClean="0"/>
              <a:t>daha</a:t>
            </a:r>
            <a:r>
              <a:rPr lang="en-GB" sz="2800" dirty="0" smtClean="0"/>
              <a:t> </a:t>
            </a:r>
            <a:r>
              <a:rPr lang="en-GB" sz="2800" dirty="0" err="1" smtClean="0"/>
              <a:t>kolaylaştırmış</a:t>
            </a:r>
            <a:r>
              <a:rPr lang="en-GB" sz="2800" dirty="0" smtClean="0"/>
              <a:t> </a:t>
            </a:r>
            <a:r>
              <a:rPr lang="en-GB" sz="2800" dirty="0" err="1" smtClean="0"/>
              <a:t>oluruz</a:t>
            </a:r>
            <a:r>
              <a:rPr lang="en-GB" sz="2800" dirty="0" smtClean="0"/>
              <a:t>. </a:t>
            </a:r>
            <a:endParaRPr lang="tr-TR" sz="2800" dirty="0" smtClean="0"/>
          </a:p>
          <a:p>
            <a:pPr algn="ctr">
              <a:spcAft>
                <a:spcPts val="1800"/>
              </a:spcAft>
            </a:pPr>
            <a:endParaRPr lang="en-GB" sz="2800" dirty="0">
              <a:latin typeface="Calibri" pitchFamily="34"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7 Metin kutusu"/>
          <p:cNvSpPr txBox="1"/>
          <p:nvPr/>
        </p:nvSpPr>
        <p:spPr>
          <a:xfrm>
            <a:off x="539552" y="476672"/>
            <a:ext cx="8064896" cy="523220"/>
          </a:xfrm>
          <a:prstGeom prst="rect">
            <a:avLst/>
          </a:prstGeom>
          <a:noFill/>
        </p:spPr>
        <p:txBody>
          <a:bodyPr wrap="square" rtlCol="0">
            <a:spAutoFit/>
          </a:bodyPr>
          <a:lstStyle/>
          <a:p>
            <a:endParaRPr lang="en-GB" sz="2800" dirty="0">
              <a:latin typeface="Calibri" pitchFamily="34" charset="0"/>
            </a:endParaRPr>
          </a:p>
        </p:txBody>
      </p:sp>
      <p:sp>
        <p:nvSpPr>
          <p:cNvPr id="4" name="3 Dikdörtgen"/>
          <p:cNvSpPr/>
          <p:nvPr/>
        </p:nvSpPr>
        <p:spPr>
          <a:xfrm>
            <a:off x="3059832" y="260648"/>
            <a:ext cx="2836033" cy="523220"/>
          </a:xfrm>
          <a:prstGeom prst="rect">
            <a:avLst/>
          </a:prstGeom>
        </p:spPr>
        <p:txBody>
          <a:bodyPr wrap="none">
            <a:spAutoFit/>
          </a:bodyPr>
          <a:lstStyle/>
          <a:p>
            <a:pPr fontAlgn="base"/>
            <a:r>
              <a:rPr lang="tr-TR" sz="2800" b="1" dirty="0" smtClean="0">
                <a:solidFill>
                  <a:srgbClr val="FFFF00"/>
                </a:solidFill>
                <a:effectLst>
                  <a:outerShdw blurRad="38100" dist="38100" dir="2700000" algn="tl">
                    <a:srgbClr val="000000">
                      <a:alpha val="43137"/>
                    </a:srgbClr>
                  </a:outerShdw>
                </a:effectLst>
              </a:rPr>
              <a:t>Akım </a:t>
            </a:r>
            <a:r>
              <a:rPr lang="tr-TR" sz="2800" b="1" dirty="0" err="1" smtClean="0">
                <a:solidFill>
                  <a:srgbClr val="FFFF00"/>
                </a:solidFill>
                <a:effectLst>
                  <a:outerShdw blurRad="38100" dist="38100" dir="2700000" algn="tl">
                    <a:srgbClr val="000000">
                      <a:alpha val="43137"/>
                    </a:srgbClr>
                  </a:outerShdw>
                </a:effectLst>
              </a:rPr>
              <a:t>Sensörleri</a:t>
            </a:r>
            <a:endParaRPr lang="tr-TR" sz="2800" b="1" dirty="0">
              <a:solidFill>
                <a:srgbClr val="FFFF00"/>
              </a:solidFill>
              <a:effectLst>
                <a:outerShdw blurRad="38100" dist="38100" dir="2700000" algn="tl">
                  <a:srgbClr val="000000">
                    <a:alpha val="43137"/>
                  </a:srgbClr>
                </a:outerShdw>
              </a:effectLst>
            </a:endParaRPr>
          </a:p>
        </p:txBody>
      </p:sp>
      <p:sp>
        <p:nvSpPr>
          <p:cNvPr id="43014" name="Rectangle 6"/>
          <p:cNvSpPr>
            <a:spLocks noChangeArrowheads="1"/>
          </p:cNvSpPr>
          <p:nvPr/>
        </p:nvSpPr>
        <p:spPr bwMode="auto">
          <a:xfrm>
            <a:off x="323528" y="980728"/>
            <a:ext cx="5400600" cy="569386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tr-TR" sz="2800" dirty="0" smtClean="0"/>
              <a:t>Bu tür </a:t>
            </a:r>
            <a:r>
              <a:rPr lang="tr-TR" sz="2800" dirty="0" err="1" smtClean="0"/>
              <a:t>sensörlerin</a:t>
            </a:r>
            <a:r>
              <a:rPr lang="tr-TR" sz="2800" dirty="0" smtClean="0"/>
              <a:t> amacı üzerlerinden geçen akımı ölçmektir. Bazı devreler için hayati önem taşıyan bir </a:t>
            </a:r>
            <a:r>
              <a:rPr lang="tr-TR" sz="2800" dirty="0" err="1" smtClean="0"/>
              <a:t>sensör</a:t>
            </a:r>
            <a:r>
              <a:rPr lang="tr-TR" sz="2800" dirty="0" smtClean="0"/>
              <a:t> türüdür. Genellikle bu </a:t>
            </a:r>
            <a:r>
              <a:rPr lang="tr-TR" sz="2800" dirty="0" err="1" smtClean="0"/>
              <a:t>sensörlerin</a:t>
            </a:r>
            <a:r>
              <a:rPr lang="tr-TR" sz="2800" dirty="0" smtClean="0"/>
              <a:t> çıkışları akımla orantılı voltaj çıkartır.   Başka bir tür akım </a:t>
            </a:r>
            <a:r>
              <a:rPr lang="tr-TR" sz="2800" dirty="0" err="1" smtClean="0"/>
              <a:t>sensörü</a:t>
            </a:r>
            <a:r>
              <a:rPr lang="tr-TR" sz="2800" dirty="0" smtClean="0"/>
              <a:t> de </a:t>
            </a:r>
            <a:r>
              <a:rPr lang="tr-TR" sz="2800" dirty="0" err="1" smtClean="0"/>
              <a:t>toroid</a:t>
            </a:r>
            <a:r>
              <a:rPr lang="tr-TR" sz="2800" dirty="0" smtClean="0"/>
              <a:t> bobin tipi akım </a:t>
            </a:r>
            <a:r>
              <a:rPr lang="tr-TR" sz="2800" dirty="0" err="1" smtClean="0"/>
              <a:t>sensörleridir</a:t>
            </a:r>
            <a:r>
              <a:rPr lang="tr-TR" sz="2800" dirty="0" smtClean="0"/>
              <a:t>, bu </a:t>
            </a:r>
            <a:r>
              <a:rPr lang="tr-TR" sz="2800" dirty="0" err="1" smtClean="0"/>
              <a:t>sensörler</a:t>
            </a:r>
            <a:r>
              <a:rPr lang="tr-TR" sz="2800" dirty="0" smtClean="0"/>
              <a:t> yalnızca frekanslı akımı (alternatif akım ya da </a:t>
            </a:r>
            <a:r>
              <a:rPr lang="tr-TR" sz="2800" dirty="0" err="1" smtClean="0"/>
              <a:t>pwm</a:t>
            </a:r>
            <a:r>
              <a:rPr lang="tr-TR" sz="2800" dirty="0" smtClean="0"/>
              <a:t> sinyali) gibi algılayabilirler. </a:t>
            </a:r>
          </a:p>
        </p:txBody>
      </p:sp>
      <p:pic>
        <p:nvPicPr>
          <p:cNvPr id="43018" name="Picture 10" descr="Akım Sensörleri"/>
          <p:cNvPicPr>
            <a:picLocks noChangeAspect="1" noChangeArrowheads="1"/>
          </p:cNvPicPr>
          <p:nvPr/>
        </p:nvPicPr>
        <p:blipFill>
          <a:blip r:embed="rId2" cstate="print"/>
          <a:srcRect/>
          <a:stretch>
            <a:fillRect/>
          </a:stretch>
        </p:blipFill>
        <p:spPr bwMode="auto">
          <a:xfrm>
            <a:off x="5796136" y="1988840"/>
            <a:ext cx="2880320" cy="2880320"/>
          </a:xfrm>
          <a:prstGeom prst="rect">
            <a:avLst/>
          </a:prstGeom>
          <a:noFill/>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7 Metin kutusu"/>
          <p:cNvSpPr txBox="1"/>
          <p:nvPr/>
        </p:nvSpPr>
        <p:spPr>
          <a:xfrm>
            <a:off x="539552" y="476672"/>
            <a:ext cx="8064896" cy="523220"/>
          </a:xfrm>
          <a:prstGeom prst="rect">
            <a:avLst/>
          </a:prstGeom>
          <a:noFill/>
        </p:spPr>
        <p:txBody>
          <a:bodyPr wrap="square" rtlCol="0">
            <a:spAutoFit/>
          </a:bodyPr>
          <a:lstStyle/>
          <a:p>
            <a:endParaRPr lang="en-GB" sz="2800" dirty="0">
              <a:latin typeface="Calibri" pitchFamily="34" charset="0"/>
            </a:endParaRPr>
          </a:p>
        </p:txBody>
      </p:sp>
      <p:sp>
        <p:nvSpPr>
          <p:cNvPr id="3" name="2 Dikdörtgen"/>
          <p:cNvSpPr/>
          <p:nvPr/>
        </p:nvSpPr>
        <p:spPr>
          <a:xfrm>
            <a:off x="467544" y="404664"/>
            <a:ext cx="5472608" cy="6336704"/>
          </a:xfrm>
          <a:prstGeom prst="rect">
            <a:avLst/>
          </a:prstGeom>
        </p:spPr>
        <p:txBody>
          <a:bodyPr wrap="square">
            <a:spAutoFit/>
          </a:bodyPr>
          <a:lstStyle/>
          <a:p>
            <a:pPr lvl="0" fontAlgn="base">
              <a:spcBef>
                <a:spcPct val="0"/>
              </a:spcBef>
              <a:spcAft>
                <a:spcPct val="0"/>
              </a:spcAft>
            </a:pPr>
            <a:r>
              <a:rPr lang="tr-TR" sz="2800" dirty="0" smtClean="0"/>
              <a:t>Akım geçen kablo bu tür </a:t>
            </a:r>
            <a:r>
              <a:rPr lang="tr-TR" sz="2800" dirty="0" err="1" smtClean="0"/>
              <a:t>sensörlerin</a:t>
            </a:r>
            <a:r>
              <a:rPr lang="tr-TR" sz="2800" dirty="0" smtClean="0"/>
              <a:t> merkezindeki delikten geçer, frekanslı akım manyetik alan yaratır ve </a:t>
            </a:r>
            <a:r>
              <a:rPr lang="tr-TR" sz="2800" dirty="0" err="1" smtClean="0"/>
              <a:t>sensör</a:t>
            </a:r>
            <a:r>
              <a:rPr lang="tr-TR" sz="2800" dirty="0" smtClean="0"/>
              <a:t> çıkışlarından AC voltaj çıkar. Akım şiddeti arttıkça AC voltaj da artar.Basit bir akım </a:t>
            </a:r>
            <a:r>
              <a:rPr lang="tr-TR" sz="2800" dirty="0" err="1" smtClean="0"/>
              <a:t>sensörü</a:t>
            </a:r>
            <a:r>
              <a:rPr lang="tr-TR" sz="2800" dirty="0" smtClean="0"/>
              <a:t> olarak da çok küçük </a:t>
            </a:r>
            <a:r>
              <a:rPr lang="tr-TR" sz="2800" dirty="0" err="1" smtClean="0"/>
              <a:t>ohm</a:t>
            </a:r>
            <a:r>
              <a:rPr lang="tr-TR" sz="2800" dirty="0" smtClean="0"/>
              <a:t> değerine sahip yüksek </a:t>
            </a:r>
            <a:r>
              <a:rPr lang="tr-TR" sz="2800" dirty="0" err="1" smtClean="0"/>
              <a:t>watt’lı</a:t>
            </a:r>
            <a:r>
              <a:rPr lang="tr-TR" sz="2800" dirty="0" smtClean="0"/>
              <a:t> taş dirençler kullanılabilir. Bu dirençlerde üzerlerinden geçen akımla orantılı olarak direnç üzerinde voltaj düşümü yaratacaklardır. </a:t>
            </a:r>
          </a:p>
        </p:txBody>
      </p:sp>
      <p:pic>
        <p:nvPicPr>
          <p:cNvPr id="47106" name="Picture 2" descr="Akım Sensörleri"/>
          <p:cNvPicPr>
            <a:picLocks noChangeAspect="1" noChangeArrowheads="1"/>
          </p:cNvPicPr>
          <p:nvPr/>
        </p:nvPicPr>
        <p:blipFill>
          <a:blip r:embed="rId2" cstate="print"/>
          <a:srcRect r="34719"/>
          <a:stretch>
            <a:fillRect/>
          </a:stretch>
        </p:blipFill>
        <p:spPr bwMode="auto">
          <a:xfrm>
            <a:off x="6012160" y="2276872"/>
            <a:ext cx="2910036" cy="2486026"/>
          </a:xfrm>
          <a:prstGeom prst="rect">
            <a:avLst/>
          </a:prstGeom>
          <a:noFill/>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7 Metin kutusu"/>
          <p:cNvSpPr txBox="1"/>
          <p:nvPr/>
        </p:nvSpPr>
        <p:spPr>
          <a:xfrm>
            <a:off x="539552" y="476672"/>
            <a:ext cx="8064896" cy="523220"/>
          </a:xfrm>
          <a:prstGeom prst="rect">
            <a:avLst/>
          </a:prstGeom>
          <a:noFill/>
        </p:spPr>
        <p:txBody>
          <a:bodyPr wrap="square" rtlCol="0">
            <a:spAutoFit/>
          </a:bodyPr>
          <a:lstStyle/>
          <a:p>
            <a:endParaRPr lang="en-GB" sz="2800" dirty="0">
              <a:latin typeface="Calibri" pitchFamily="34" charset="0"/>
            </a:endParaRPr>
          </a:p>
        </p:txBody>
      </p:sp>
      <p:sp>
        <p:nvSpPr>
          <p:cNvPr id="3" name="2 Dikdörtgen"/>
          <p:cNvSpPr/>
          <p:nvPr/>
        </p:nvSpPr>
        <p:spPr>
          <a:xfrm>
            <a:off x="2987824" y="332656"/>
            <a:ext cx="2491388" cy="523220"/>
          </a:xfrm>
          <a:prstGeom prst="rect">
            <a:avLst/>
          </a:prstGeom>
        </p:spPr>
        <p:txBody>
          <a:bodyPr wrap="none">
            <a:spAutoFit/>
          </a:bodyPr>
          <a:lstStyle/>
          <a:p>
            <a:pPr fontAlgn="base"/>
            <a:r>
              <a:rPr lang="tr-TR" sz="2800" b="1" dirty="0" smtClean="0">
                <a:solidFill>
                  <a:srgbClr val="FFFF00"/>
                </a:solidFill>
              </a:rPr>
              <a:t>Işık </a:t>
            </a:r>
            <a:r>
              <a:rPr lang="tr-TR" sz="2800" b="1" dirty="0" err="1" smtClean="0">
                <a:solidFill>
                  <a:srgbClr val="FFFF00"/>
                </a:solidFill>
              </a:rPr>
              <a:t>Sensörleri</a:t>
            </a:r>
            <a:endParaRPr lang="tr-TR" sz="2800" b="1" dirty="0">
              <a:solidFill>
                <a:srgbClr val="FFFF00"/>
              </a:solidFill>
            </a:endParaRPr>
          </a:p>
        </p:txBody>
      </p:sp>
      <p:sp>
        <p:nvSpPr>
          <p:cNvPr id="4" name="3 Dikdörtgen"/>
          <p:cNvSpPr/>
          <p:nvPr/>
        </p:nvSpPr>
        <p:spPr>
          <a:xfrm>
            <a:off x="683568" y="1110223"/>
            <a:ext cx="8208912" cy="2246769"/>
          </a:xfrm>
          <a:prstGeom prst="rect">
            <a:avLst/>
          </a:prstGeom>
        </p:spPr>
        <p:txBody>
          <a:bodyPr wrap="square">
            <a:spAutoFit/>
          </a:bodyPr>
          <a:lstStyle/>
          <a:p>
            <a:pPr algn="ctr"/>
            <a:r>
              <a:rPr lang="tr-TR" sz="2800" dirty="0" smtClean="0"/>
              <a:t>Robot kontrolünde en yaygın kullanılan </a:t>
            </a:r>
            <a:r>
              <a:rPr lang="tr-TR" sz="2800" dirty="0" err="1" smtClean="0"/>
              <a:t>sensör</a:t>
            </a:r>
            <a:r>
              <a:rPr lang="tr-TR" sz="2800" dirty="0" smtClean="0"/>
              <a:t> ailesidir. LDR, </a:t>
            </a:r>
            <a:r>
              <a:rPr lang="tr-TR" sz="2800" dirty="0" err="1" smtClean="0"/>
              <a:t>fototransistör</a:t>
            </a:r>
            <a:r>
              <a:rPr lang="tr-TR" sz="2800" dirty="0" smtClean="0"/>
              <a:t>, </a:t>
            </a:r>
            <a:r>
              <a:rPr lang="tr-TR" sz="2800" dirty="0" err="1" smtClean="0"/>
              <a:t>fotodiyot</a:t>
            </a:r>
            <a:r>
              <a:rPr lang="tr-TR" sz="2800" dirty="0" smtClean="0"/>
              <a:t>, </a:t>
            </a:r>
            <a:r>
              <a:rPr lang="tr-TR" sz="2800" dirty="0" err="1" smtClean="0"/>
              <a:t>infrared</a:t>
            </a:r>
            <a:r>
              <a:rPr lang="tr-TR" sz="2800" dirty="0" smtClean="0"/>
              <a:t> </a:t>
            </a:r>
            <a:r>
              <a:rPr lang="tr-TR" sz="2800" dirty="0" err="1" smtClean="0"/>
              <a:t>dedektörler</a:t>
            </a:r>
            <a:r>
              <a:rPr lang="tr-TR" sz="2800" dirty="0" smtClean="0"/>
              <a:t> gibi. Görünen veya görünmeyen ışık bilgilerini kullanan tüm </a:t>
            </a:r>
            <a:r>
              <a:rPr lang="tr-TR" sz="2800" dirty="0" err="1" smtClean="0"/>
              <a:t>sensörler</a:t>
            </a:r>
            <a:r>
              <a:rPr lang="tr-TR" sz="2800" dirty="0" smtClean="0"/>
              <a:t> bu kategoride yer alır.</a:t>
            </a:r>
            <a:endParaRPr lang="tr-TR" sz="2800" dirty="0"/>
          </a:p>
        </p:txBody>
      </p:sp>
      <p:pic>
        <p:nvPicPr>
          <p:cNvPr id="46082" name="Picture 2" descr="ldr ışık sensörleri"/>
          <p:cNvPicPr>
            <a:picLocks noChangeAspect="1" noChangeArrowheads="1"/>
          </p:cNvPicPr>
          <p:nvPr/>
        </p:nvPicPr>
        <p:blipFill>
          <a:blip r:embed="rId2" cstate="print"/>
          <a:srcRect/>
          <a:stretch>
            <a:fillRect/>
          </a:stretch>
        </p:blipFill>
        <p:spPr bwMode="auto">
          <a:xfrm>
            <a:off x="2627784" y="3356992"/>
            <a:ext cx="4176464" cy="2974816"/>
          </a:xfrm>
          <a:prstGeom prst="rect">
            <a:avLst/>
          </a:prstGeom>
          <a:noFill/>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2771800" y="260648"/>
            <a:ext cx="3211135" cy="523220"/>
          </a:xfrm>
          <a:prstGeom prst="rect">
            <a:avLst/>
          </a:prstGeom>
        </p:spPr>
        <p:txBody>
          <a:bodyPr wrap="none">
            <a:spAutoFit/>
          </a:bodyPr>
          <a:lstStyle/>
          <a:p>
            <a:pPr fontAlgn="base"/>
            <a:r>
              <a:rPr lang="tr-TR" sz="2800" b="1" dirty="0" smtClean="0">
                <a:solidFill>
                  <a:srgbClr val="FFFF00"/>
                </a:solidFill>
                <a:effectLst>
                  <a:outerShdw blurRad="38100" dist="38100" dir="2700000" algn="tl">
                    <a:srgbClr val="000000">
                      <a:alpha val="43137"/>
                    </a:srgbClr>
                  </a:outerShdw>
                </a:effectLst>
              </a:rPr>
              <a:t>LDR Işık </a:t>
            </a:r>
            <a:r>
              <a:rPr lang="tr-TR" sz="2800" b="1" dirty="0" err="1" smtClean="0">
                <a:solidFill>
                  <a:srgbClr val="FFFF00"/>
                </a:solidFill>
                <a:effectLst>
                  <a:outerShdw blurRad="38100" dist="38100" dir="2700000" algn="tl">
                    <a:srgbClr val="000000">
                      <a:alpha val="43137"/>
                    </a:srgbClr>
                  </a:outerShdw>
                </a:effectLst>
              </a:rPr>
              <a:t>Sensörleri</a:t>
            </a:r>
            <a:endParaRPr lang="tr-TR" sz="2800" b="1" dirty="0">
              <a:solidFill>
                <a:srgbClr val="FFFF00"/>
              </a:solidFill>
              <a:effectLst>
                <a:outerShdw blurRad="38100" dist="38100" dir="2700000" algn="tl">
                  <a:srgbClr val="000000">
                    <a:alpha val="43137"/>
                  </a:srgbClr>
                </a:outerShdw>
              </a:effectLst>
            </a:endParaRPr>
          </a:p>
        </p:txBody>
      </p:sp>
      <p:sp>
        <p:nvSpPr>
          <p:cNvPr id="5" name="4 Dikdörtgen"/>
          <p:cNvSpPr/>
          <p:nvPr/>
        </p:nvSpPr>
        <p:spPr>
          <a:xfrm>
            <a:off x="467544" y="1261204"/>
            <a:ext cx="8280920" cy="4832092"/>
          </a:xfrm>
          <a:prstGeom prst="rect">
            <a:avLst/>
          </a:prstGeom>
        </p:spPr>
        <p:txBody>
          <a:bodyPr wrap="square">
            <a:spAutoFit/>
          </a:bodyPr>
          <a:lstStyle/>
          <a:p>
            <a:pPr algn="ctr" fontAlgn="base"/>
            <a:r>
              <a:rPr lang="tr-TR" sz="2800" dirty="0" err="1" smtClean="0"/>
              <a:t>LDR’ler</a:t>
            </a:r>
            <a:r>
              <a:rPr lang="tr-TR" sz="2800" dirty="0" smtClean="0"/>
              <a:t> (</a:t>
            </a:r>
            <a:r>
              <a:rPr lang="tr-TR" sz="2800" dirty="0" err="1" smtClean="0"/>
              <a:t>Light</a:t>
            </a:r>
            <a:r>
              <a:rPr lang="tr-TR" sz="2800" dirty="0" smtClean="0"/>
              <a:t> </a:t>
            </a:r>
            <a:r>
              <a:rPr lang="tr-TR" sz="2800" dirty="0" err="1" smtClean="0"/>
              <a:t>Dependent</a:t>
            </a:r>
            <a:r>
              <a:rPr lang="tr-TR" sz="2800" dirty="0" smtClean="0"/>
              <a:t> </a:t>
            </a:r>
            <a:r>
              <a:rPr lang="tr-TR" sz="2800" dirty="0" err="1" smtClean="0"/>
              <a:t>Resistor</a:t>
            </a:r>
            <a:r>
              <a:rPr lang="tr-TR" sz="2800" dirty="0" smtClean="0"/>
              <a:t>) ışık yoğunluğuna göre direnci değişen devre elemanlarıdır. </a:t>
            </a:r>
          </a:p>
          <a:p>
            <a:pPr algn="ctr" fontAlgn="base"/>
            <a:r>
              <a:rPr lang="tr-TR" sz="2800" dirty="0" smtClean="0"/>
              <a:t>Kolay kullanımlı </a:t>
            </a:r>
            <a:r>
              <a:rPr lang="tr-TR" sz="2800" dirty="0" err="1" smtClean="0"/>
              <a:t>analog</a:t>
            </a:r>
            <a:r>
              <a:rPr lang="tr-TR" sz="2800" dirty="0" smtClean="0"/>
              <a:t> </a:t>
            </a:r>
            <a:r>
              <a:rPr lang="tr-TR" sz="2800" dirty="0" err="1" smtClean="0"/>
              <a:t>sensörlerdir</a:t>
            </a:r>
            <a:r>
              <a:rPr lang="tr-TR" sz="2800" dirty="0" smtClean="0"/>
              <a:t>. </a:t>
            </a:r>
            <a:r>
              <a:rPr lang="tr-TR" sz="2800" dirty="0" err="1" smtClean="0"/>
              <a:t>LDR’ler</a:t>
            </a:r>
            <a:r>
              <a:rPr lang="tr-TR" sz="2800" dirty="0" smtClean="0"/>
              <a:t> (Yaygın halk deyimi ile “fotoseller”) genellikle kadmiyum </a:t>
            </a:r>
            <a:r>
              <a:rPr lang="tr-TR" sz="2800" dirty="0" err="1" smtClean="0"/>
              <a:t>sülfidden</a:t>
            </a:r>
            <a:r>
              <a:rPr lang="tr-TR" sz="2800" dirty="0" smtClean="0"/>
              <a:t> (</a:t>
            </a:r>
            <a:r>
              <a:rPr lang="tr-TR" sz="2800" dirty="0" err="1" smtClean="0"/>
              <a:t>CdS</a:t>
            </a:r>
            <a:r>
              <a:rPr lang="tr-TR" sz="2800" dirty="0" smtClean="0"/>
              <a:t>) yapılmıştır.</a:t>
            </a:r>
          </a:p>
          <a:p>
            <a:pPr algn="ctr" fontAlgn="base"/>
            <a:r>
              <a:rPr lang="tr-TR" sz="2800" dirty="0" smtClean="0"/>
              <a:t>Soldaki fotoğraftaki gibi birçok boyda olanlarını bulmak mümkündür. Genellikle yerli piyasamızda en ufaklarını bulabiliyoruz.</a:t>
            </a:r>
          </a:p>
          <a:p>
            <a:pPr algn="ctr"/>
            <a:r>
              <a:rPr lang="tr-TR" sz="2800" dirty="0" smtClean="0"/>
              <a:t/>
            </a:r>
            <a:br>
              <a:rPr lang="tr-TR" sz="2800" dirty="0" smtClean="0"/>
            </a:br>
            <a:endParaRPr lang="tr-TR" sz="2800"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Picture 2" descr="http://diyot.net/wp-content/uploads/2015/06/analo1a.gif"/>
          <p:cNvPicPr>
            <a:picLocks noChangeAspect="1" noChangeArrowheads="1" noCrop="1"/>
          </p:cNvPicPr>
          <p:nvPr/>
        </p:nvPicPr>
        <p:blipFill>
          <a:blip r:embed="rId2" cstate="print"/>
          <a:srcRect/>
          <a:stretch>
            <a:fillRect/>
          </a:stretch>
        </p:blipFill>
        <p:spPr bwMode="auto">
          <a:xfrm>
            <a:off x="395536" y="476672"/>
            <a:ext cx="8136904" cy="5917748"/>
          </a:xfrm>
          <a:prstGeom prst="rect">
            <a:avLst/>
          </a:prstGeom>
          <a:noFill/>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2051720" y="260648"/>
            <a:ext cx="5314275" cy="523220"/>
          </a:xfrm>
          <a:prstGeom prst="rect">
            <a:avLst/>
          </a:prstGeom>
        </p:spPr>
        <p:txBody>
          <a:bodyPr wrap="none">
            <a:spAutoFit/>
          </a:bodyPr>
          <a:lstStyle/>
          <a:p>
            <a:pPr fontAlgn="base"/>
            <a:r>
              <a:rPr lang="tr-TR" sz="2800" b="1" dirty="0" err="1" smtClean="0">
                <a:solidFill>
                  <a:srgbClr val="FFFF00"/>
                </a:solidFill>
              </a:rPr>
              <a:t>Fototransistorler</a:t>
            </a:r>
            <a:r>
              <a:rPr lang="tr-TR" sz="2800" b="1" dirty="0" smtClean="0">
                <a:solidFill>
                  <a:srgbClr val="FFFF00"/>
                </a:solidFill>
              </a:rPr>
              <a:t> – </a:t>
            </a:r>
            <a:r>
              <a:rPr lang="tr-TR" sz="2800" b="1" dirty="0" err="1" smtClean="0">
                <a:solidFill>
                  <a:srgbClr val="FFFF00"/>
                </a:solidFill>
              </a:rPr>
              <a:t>Fotodiyotlar</a:t>
            </a:r>
            <a:endParaRPr lang="tr-TR" sz="2800" b="1" dirty="0">
              <a:solidFill>
                <a:srgbClr val="FFFF00"/>
              </a:solidFill>
            </a:endParaRPr>
          </a:p>
        </p:txBody>
      </p:sp>
      <p:sp>
        <p:nvSpPr>
          <p:cNvPr id="5" name="4 Dikdörtgen"/>
          <p:cNvSpPr/>
          <p:nvPr/>
        </p:nvSpPr>
        <p:spPr>
          <a:xfrm>
            <a:off x="467544" y="908720"/>
            <a:ext cx="8478688" cy="4832092"/>
          </a:xfrm>
          <a:prstGeom prst="rect">
            <a:avLst/>
          </a:prstGeom>
        </p:spPr>
        <p:txBody>
          <a:bodyPr wrap="square">
            <a:spAutoFit/>
          </a:bodyPr>
          <a:lstStyle/>
          <a:p>
            <a:pPr fontAlgn="base"/>
            <a:r>
              <a:rPr lang="tr-TR" sz="2800" dirty="0" smtClean="0"/>
              <a:t>Bu ışık algılayan elektronik devre elemanlarını da ışık </a:t>
            </a:r>
            <a:r>
              <a:rPr lang="tr-TR" sz="2800" dirty="0" err="1" smtClean="0"/>
              <a:t>sensörü</a:t>
            </a:r>
            <a:r>
              <a:rPr lang="tr-TR" sz="2800" dirty="0" smtClean="0"/>
              <a:t> olarak kullanabilirsiniz. </a:t>
            </a:r>
            <a:r>
              <a:rPr lang="tr-TR" sz="2800" dirty="0" err="1" smtClean="0"/>
              <a:t>LDR’lere</a:t>
            </a:r>
            <a:r>
              <a:rPr lang="tr-TR" sz="2800" dirty="0" smtClean="0"/>
              <a:t> göre en büyük avantajları hızlı tepki süreleridir. </a:t>
            </a:r>
            <a:r>
              <a:rPr lang="tr-TR" sz="2800" dirty="0" err="1" smtClean="0"/>
              <a:t>Fototransistorler</a:t>
            </a:r>
            <a:r>
              <a:rPr lang="tr-TR" sz="2800" dirty="0" smtClean="0"/>
              <a:t> üzerlerine düşen ışık yoğunluğuna göre baz bacaklarına güç verirler; böylece ışıkla orantılı olarak </a:t>
            </a:r>
            <a:r>
              <a:rPr lang="tr-TR" sz="2800" dirty="0" err="1" smtClean="0"/>
              <a:t>emiter’den</a:t>
            </a:r>
            <a:r>
              <a:rPr lang="tr-TR" sz="2800" dirty="0" smtClean="0"/>
              <a:t> daha fazla akım çıkar. </a:t>
            </a:r>
            <a:r>
              <a:rPr lang="tr-TR" sz="2800" dirty="0" err="1" smtClean="0"/>
              <a:t>Fotodiyotlardaysa</a:t>
            </a:r>
            <a:r>
              <a:rPr lang="tr-TR" sz="2800" dirty="0" smtClean="0"/>
              <a:t> diyot üzerine düşen ışık belli bir değeri aştığında diyot iletime geçer. </a:t>
            </a:r>
            <a:r>
              <a:rPr lang="tr-TR" sz="2800" dirty="0" err="1" smtClean="0"/>
              <a:t>Fotodiyotlar</a:t>
            </a:r>
            <a:r>
              <a:rPr lang="tr-TR" sz="2800" dirty="0" smtClean="0"/>
              <a:t> da genellikle LED kılıfındadır.</a:t>
            </a:r>
          </a:p>
          <a:p>
            <a:r>
              <a:rPr lang="tr-TR" sz="2800" dirty="0" smtClean="0"/>
              <a:t/>
            </a:r>
            <a:br>
              <a:rPr lang="tr-TR" sz="2800" dirty="0" smtClean="0"/>
            </a:br>
            <a:endParaRPr lang="tr-TR" sz="2800" dirty="0"/>
          </a:p>
        </p:txBody>
      </p:sp>
      <p:pic>
        <p:nvPicPr>
          <p:cNvPr id="50178" name="Picture 2" descr="fototransistor"/>
          <p:cNvPicPr>
            <a:picLocks noChangeAspect="1" noChangeArrowheads="1"/>
          </p:cNvPicPr>
          <p:nvPr/>
        </p:nvPicPr>
        <p:blipFill>
          <a:blip r:embed="rId2" cstate="print"/>
          <a:srcRect/>
          <a:stretch>
            <a:fillRect/>
          </a:stretch>
        </p:blipFill>
        <p:spPr bwMode="auto">
          <a:xfrm>
            <a:off x="3419872" y="4869160"/>
            <a:ext cx="2304256" cy="1728192"/>
          </a:xfrm>
          <a:prstGeom prst="rect">
            <a:avLst/>
          </a:prstGeom>
          <a:noFill/>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2915816" y="404664"/>
            <a:ext cx="2797561" cy="523220"/>
          </a:xfrm>
          <a:prstGeom prst="rect">
            <a:avLst/>
          </a:prstGeom>
        </p:spPr>
        <p:txBody>
          <a:bodyPr wrap="none">
            <a:spAutoFit/>
          </a:bodyPr>
          <a:lstStyle/>
          <a:p>
            <a:pPr fontAlgn="base"/>
            <a:r>
              <a:rPr lang="tr-TR" sz="2800" b="1" dirty="0" smtClean="0">
                <a:solidFill>
                  <a:srgbClr val="FFFF00"/>
                </a:solidFill>
              </a:rPr>
              <a:t>Renk </a:t>
            </a:r>
            <a:r>
              <a:rPr lang="tr-TR" sz="2800" b="1" dirty="0" err="1" smtClean="0">
                <a:solidFill>
                  <a:srgbClr val="FFFF00"/>
                </a:solidFill>
              </a:rPr>
              <a:t>Sensörleri</a:t>
            </a:r>
            <a:endParaRPr lang="tr-TR" sz="2800" b="1" dirty="0">
              <a:solidFill>
                <a:srgbClr val="FFFF00"/>
              </a:solidFill>
            </a:endParaRPr>
          </a:p>
        </p:txBody>
      </p:sp>
      <p:sp>
        <p:nvSpPr>
          <p:cNvPr id="5" name="4 Dikdörtgen"/>
          <p:cNvSpPr/>
          <p:nvPr/>
        </p:nvSpPr>
        <p:spPr>
          <a:xfrm>
            <a:off x="467544" y="908721"/>
            <a:ext cx="8208912" cy="2092881"/>
          </a:xfrm>
          <a:prstGeom prst="rect">
            <a:avLst/>
          </a:prstGeom>
        </p:spPr>
        <p:txBody>
          <a:bodyPr wrap="square">
            <a:spAutoFit/>
          </a:bodyPr>
          <a:lstStyle/>
          <a:p>
            <a:pPr algn="ctr" fontAlgn="base"/>
            <a:r>
              <a:rPr lang="tr-TR" sz="2800" dirty="0" smtClean="0"/>
              <a:t>Renklerin belirli ışıkları belli oranlarda yansıtmaları temel alınarak yapılmış </a:t>
            </a:r>
            <a:r>
              <a:rPr lang="tr-TR" sz="2800" dirty="0" err="1" smtClean="0"/>
              <a:t>sensörlerdir</a:t>
            </a:r>
            <a:r>
              <a:rPr lang="tr-TR" sz="2800" dirty="0" smtClean="0"/>
              <a:t>. Algılama rengine göre belirli bir voltaj çıktısı verilebilir. </a:t>
            </a:r>
            <a:r>
              <a:rPr lang="tr-TR" dirty="0" smtClean="0"/>
              <a:t/>
            </a:r>
            <a:br>
              <a:rPr lang="tr-TR" dirty="0" smtClean="0"/>
            </a:br>
            <a:endParaRPr lang="tr-TR" dirty="0"/>
          </a:p>
        </p:txBody>
      </p:sp>
      <p:pic>
        <p:nvPicPr>
          <p:cNvPr id="52226" name="Picture 2" descr="renk sensörü"/>
          <p:cNvPicPr>
            <a:picLocks noChangeAspect="1" noChangeArrowheads="1"/>
          </p:cNvPicPr>
          <p:nvPr/>
        </p:nvPicPr>
        <p:blipFill>
          <a:blip r:embed="rId2" cstate="print"/>
          <a:srcRect/>
          <a:stretch>
            <a:fillRect/>
          </a:stretch>
        </p:blipFill>
        <p:spPr bwMode="auto">
          <a:xfrm>
            <a:off x="3203848" y="3284984"/>
            <a:ext cx="3456384" cy="2451336"/>
          </a:xfrm>
          <a:prstGeom prst="rect">
            <a:avLst/>
          </a:prstGeom>
          <a:noFill/>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2555776" y="404664"/>
            <a:ext cx="3308919" cy="523220"/>
          </a:xfrm>
          <a:prstGeom prst="rect">
            <a:avLst/>
          </a:prstGeom>
        </p:spPr>
        <p:txBody>
          <a:bodyPr wrap="none">
            <a:spAutoFit/>
          </a:bodyPr>
          <a:lstStyle/>
          <a:p>
            <a:pPr fontAlgn="base"/>
            <a:r>
              <a:rPr lang="tr-TR" sz="2800" b="1" dirty="0" smtClean="0">
                <a:solidFill>
                  <a:srgbClr val="FFFF00"/>
                </a:solidFill>
              </a:rPr>
              <a:t>Kızılötesi </a:t>
            </a:r>
            <a:r>
              <a:rPr lang="tr-TR" sz="2800" b="1" dirty="0" err="1" smtClean="0">
                <a:solidFill>
                  <a:srgbClr val="FFFF00"/>
                </a:solidFill>
              </a:rPr>
              <a:t>Sensörler</a:t>
            </a:r>
            <a:endParaRPr lang="tr-TR" sz="2800" b="1" dirty="0">
              <a:solidFill>
                <a:srgbClr val="FFFF00"/>
              </a:solidFill>
            </a:endParaRPr>
          </a:p>
        </p:txBody>
      </p:sp>
      <p:sp>
        <p:nvSpPr>
          <p:cNvPr id="4" name="3 Dikdörtgen"/>
          <p:cNvSpPr/>
          <p:nvPr/>
        </p:nvSpPr>
        <p:spPr>
          <a:xfrm>
            <a:off x="611560" y="1052736"/>
            <a:ext cx="8280920" cy="3539430"/>
          </a:xfrm>
          <a:prstGeom prst="rect">
            <a:avLst/>
          </a:prstGeom>
        </p:spPr>
        <p:txBody>
          <a:bodyPr wrap="square">
            <a:spAutoFit/>
          </a:bodyPr>
          <a:lstStyle/>
          <a:p>
            <a:pPr fontAlgn="base"/>
            <a:r>
              <a:rPr lang="tr-TR" sz="2800" dirty="0" err="1" smtClean="0"/>
              <a:t>İnfrared</a:t>
            </a:r>
            <a:r>
              <a:rPr lang="tr-TR" sz="2800" dirty="0" smtClean="0"/>
              <a:t> </a:t>
            </a:r>
            <a:r>
              <a:rPr lang="tr-TR" sz="2800" dirty="0" err="1" smtClean="0"/>
              <a:t>sensör</a:t>
            </a:r>
            <a:r>
              <a:rPr lang="tr-TR" sz="2800" dirty="0" smtClean="0"/>
              <a:t> grubu da çok geniştir. Bu tür </a:t>
            </a:r>
            <a:r>
              <a:rPr lang="tr-TR" sz="2800" dirty="0" err="1" smtClean="0"/>
              <a:t>sensörler</a:t>
            </a:r>
            <a:r>
              <a:rPr lang="tr-TR" sz="2800" dirty="0" smtClean="0"/>
              <a:t> cisim algılama ya da iletişim için kızılötesi (</a:t>
            </a:r>
            <a:r>
              <a:rPr lang="tr-TR" sz="2800" dirty="0" err="1" smtClean="0"/>
              <a:t>infrared</a:t>
            </a:r>
            <a:r>
              <a:rPr lang="tr-TR" sz="2800" dirty="0" smtClean="0"/>
              <a:t>) </a:t>
            </a:r>
            <a:r>
              <a:rPr lang="tr-TR" sz="2800" dirty="0" err="1" smtClean="0"/>
              <a:t>sensörleri</a:t>
            </a:r>
            <a:r>
              <a:rPr lang="tr-TR" sz="2800" dirty="0" smtClean="0"/>
              <a:t> kullanırlar. Kızılötesi kullanılmasının en önemli sebebi, görünür ışık tayfından kaçınmaktır. Bu şekilde </a:t>
            </a:r>
            <a:r>
              <a:rPr lang="tr-TR" sz="2800" dirty="0" err="1" smtClean="0"/>
              <a:t>dedektörler</a:t>
            </a:r>
            <a:r>
              <a:rPr lang="tr-TR" sz="2800" dirty="0" smtClean="0"/>
              <a:t> (ışın algılayıcılar) daha kararlı çalışırlar.</a:t>
            </a:r>
          </a:p>
          <a:p>
            <a:r>
              <a:rPr lang="tr-TR" sz="2800" dirty="0" smtClean="0"/>
              <a:t/>
            </a:r>
            <a:br>
              <a:rPr lang="tr-TR" sz="2800" dirty="0" smtClean="0"/>
            </a:br>
            <a:endParaRPr lang="tr-TR" sz="2800" dirty="0"/>
          </a:p>
        </p:txBody>
      </p:sp>
      <p:pic>
        <p:nvPicPr>
          <p:cNvPr id="54274" name="Picture 2" descr="http://www.elektrodukkan.com/images/urunler/Kizilotesi-Sensor-Modulu-resim-275.jpg"/>
          <p:cNvPicPr>
            <a:picLocks noChangeAspect="1" noChangeArrowheads="1"/>
          </p:cNvPicPr>
          <p:nvPr/>
        </p:nvPicPr>
        <p:blipFill>
          <a:blip r:embed="rId2" cstate="print"/>
          <a:srcRect t="27511" b="29257"/>
          <a:stretch>
            <a:fillRect/>
          </a:stretch>
        </p:blipFill>
        <p:spPr bwMode="auto">
          <a:xfrm>
            <a:off x="1907704" y="3933056"/>
            <a:ext cx="5496545" cy="2376264"/>
          </a:xfrm>
          <a:prstGeom prst="rect">
            <a:avLst/>
          </a:prstGeom>
          <a:noFill/>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4450" name="Picture 2"/>
          <p:cNvPicPr>
            <a:picLocks noChangeAspect="1" noChangeArrowheads="1"/>
          </p:cNvPicPr>
          <p:nvPr/>
        </p:nvPicPr>
        <p:blipFill>
          <a:blip r:embed="rId2" cstate="print"/>
          <a:srcRect/>
          <a:stretch>
            <a:fillRect/>
          </a:stretch>
        </p:blipFill>
        <p:spPr bwMode="auto">
          <a:xfrm>
            <a:off x="2276474" y="145614"/>
            <a:ext cx="5247854" cy="6467273"/>
          </a:xfrm>
          <a:prstGeom prst="rect">
            <a:avLst/>
          </a:prstGeom>
          <a:noFill/>
          <a:ln w="9525">
            <a:noFill/>
            <a:miter lim="800000"/>
            <a:headEnd/>
            <a:tailEnd/>
          </a:ln>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331640" y="332656"/>
            <a:ext cx="6624736" cy="954107"/>
          </a:xfrm>
          <a:prstGeom prst="rect">
            <a:avLst/>
          </a:prstGeom>
        </p:spPr>
        <p:txBody>
          <a:bodyPr wrap="square">
            <a:spAutoFit/>
          </a:bodyPr>
          <a:lstStyle/>
          <a:p>
            <a:pPr algn="ctr" fontAlgn="base"/>
            <a:r>
              <a:rPr lang="tr-TR" sz="2800" b="1" dirty="0" smtClean="0">
                <a:solidFill>
                  <a:srgbClr val="FFFF00"/>
                </a:solidFill>
              </a:rPr>
              <a:t>Yansımalı ve Yarıklı </a:t>
            </a:r>
            <a:r>
              <a:rPr lang="tr-TR" sz="2800" b="1" dirty="0" err="1" smtClean="0">
                <a:solidFill>
                  <a:srgbClr val="FFFF00"/>
                </a:solidFill>
              </a:rPr>
              <a:t>Optoküplörler</a:t>
            </a:r>
            <a:r>
              <a:rPr lang="tr-TR" sz="2800" b="1" dirty="0" smtClean="0">
                <a:solidFill>
                  <a:srgbClr val="FFFF00"/>
                </a:solidFill>
              </a:rPr>
              <a:t> (Kontrast algılayıcı </a:t>
            </a:r>
            <a:r>
              <a:rPr lang="tr-TR" sz="2800" b="1" dirty="0" err="1" smtClean="0">
                <a:solidFill>
                  <a:srgbClr val="FFFF00"/>
                </a:solidFill>
              </a:rPr>
              <a:t>Sensörler</a:t>
            </a:r>
            <a:r>
              <a:rPr lang="tr-TR" sz="2800" b="1" dirty="0" smtClean="0">
                <a:solidFill>
                  <a:srgbClr val="FFFF00"/>
                </a:solidFill>
              </a:rPr>
              <a:t>)</a:t>
            </a:r>
            <a:endParaRPr lang="tr-TR" sz="2800" b="1" dirty="0">
              <a:solidFill>
                <a:srgbClr val="FFFF00"/>
              </a:solidFill>
            </a:endParaRPr>
          </a:p>
        </p:txBody>
      </p:sp>
      <p:sp>
        <p:nvSpPr>
          <p:cNvPr id="51201" name="Rectangle 1"/>
          <p:cNvSpPr>
            <a:spLocks noChangeArrowheads="1"/>
          </p:cNvSpPr>
          <p:nvPr/>
        </p:nvSpPr>
        <p:spPr bwMode="auto">
          <a:xfrm>
            <a:off x="251520" y="1824353"/>
            <a:ext cx="8352928" cy="483209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tr-TR" sz="2800" dirty="0" smtClean="0"/>
              <a:t> Bu </a:t>
            </a:r>
            <a:r>
              <a:rPr lang="tr-TR" sz="2800" dirty="0" err="1" smtClean="0"/>
              <a:t>sensörlerin</a:t>
            </a:r>
            <a:r>
              <a:rPr lang="tr-TR" sz="2800" dirty="0" smtClean="0"/>
              <a:t> asıl kullanım amacı iki ayrı devreyi birbirleriyle ışık yoluyla haberleştirmektir. Biz de robotikte bu </a:t>
            </a:r>
            <a:r>
              <a:rPr lang="tr-TR" sz="2800" dirty="0" err="1" smtClean="0"/>
              <a:t>sensörleri</a:t>
            </a:r>
            <a:r>
              <a:rPr lang="tr-TR" sz="2800" dirty="0" smtClean="0"/>
              <a:t> kontrast algılaması için kullanıyoruz.</a:t>
            </a:r>
          </a:p>
          <a:p>
            <a:pPr marL="0" marR="0" lvl="0" indent="0" algn="l" defTabSz="914400" rtl="0" eaLnBrk="0" fontAlgn="base" latinLnBrk="0" hangingPunct="0">
              <a:lnSpc>
                <a:spcPct val="100000"/>
              </a:lnSpc>
              <a:spcBef>
                <a:spcPct val="0"/>
              </a:spcBef>
              <a:spcAft>
                <a:spcPct val="0"/>
              </a:spcAft>
              <a:buClrTx/>
              <a:buSzTx/>
              <a:buFontTx/>
              <a:buNone/>
              <a:tabLst/>
            </a:pPr>
            <a:r>
              <a:rPr lang="tr-TR" sz="2800" dirty="0" smtClean="0"/>
              <a:t>  </a:t>
            </a:r>
          </a:p>
          <a:p>
            <a:pPr marL="0" marR="0" lvl="0" indent="0" algn="ctr" defTabSz="914400" rtl="0" eaLnBrk="0" fontAlgn="base" latinLnBrk="0" hangingPunct="0">
              <a:lnSpc>
                <a:spcPct val="100000"/>
              </a:lnSpc>
              <a:spcBef>
                <a:spcPct val="0"/>
              </a:spcBef>
              <a:spcAft>
                <a:spcPct val="0"/>
              </a:spcAft>
              <a:buClrTx/>
              <a:buSzTx/>
              <a:buFontTx/>
              <a:buNone/>
              <a:tabLst/>
            </a:pPr>
            <a:r>
              <a:rPr lang="tr-TR" sz="2800" dirty="0" smtClean="0"/>
              <a:t>Siyahla beyaz rengin ışığı yansıtıp yansıtmaması kuralına göre fototransistor iletime geçer ya da geçmez. Bu </a:t>
            </a:r>
            <a:r>
              <a:rPr lang="tr-TR" sz="2800" dirty="0" err="1" smtClean="0"/>
              <a:t>sensörde</a:t>
            </a:r>
            <a:r>
              <a:rPr lang="tr-TR" sz="2800" dirty="0" smtClean="0"/>
              <a:t> </a:t>
            </a:r>
            <a:r>
              <a:rPr lang="tr-TR" sz="2800" dirty="0" err="1" smtClean="0"/>
              <a:t>ledin</a:t>
            </a:r>
            <a:r>
              <a:rPr lang="tr-TR" sz="2800" dirty="0" smtClean="0"/>
              <a:t> üzerinden geçen akımı sınırlamak için bir direnç ve </a:t>
            </a:r>
            <a:r>
              <a:rPr lang="tr-TR" sz="2800" dirty="0" err="1" smtClean="0"/>
              <a:t>transistorün</a:t>
            </a:r>
            <a:r>
              <a:rPr lang="tr-TR" sz="2800" dirty="0" smtClean="0"/>
              <a:t> doyum sınırını belirlemek içinde başka bir direnç kullanırız.</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7 Metin kutusu"/>
          <p:cNvSpPr txBox="1"/>
          <p:nvPr/>
        </p:nvSpPr>
        <p:spPr>
          <a:xfrm>
            <a:off x="251520" y="260649"/>
            <a:ext cx="8568952" cy="6336704"/>
          </a:xfrm>
          <a:prstGeom prst="rect">
            <a:avLst/>
          </a:prstGeom>
          <a:noFill/>
        </p:spPr>
        <p:txBody>
          <a:bodyPr wrap="square" rtlCol="0">
            <a:spAutoFit/>
          </a:bodyPr>
          <a:lstStyle/>
          <a:p>
            <a:pPr algn="ctr">
              <a:spcAft>
                <a:spcPts val="1800"/>
              </a:spcAft>
            </a:pPr>
            <a:r>
              <a:rPr lang="en-GB" sz="2800" dirty="0" err="1" smtClean="0"/>
              <a:t>Günümüzde</a:t>
            </a:r>
            <a:r>
              <a:rPr lang="en-GB" sz="2800" dirty="0" smtClean="0"/>
              <a:t> </a:t>
            </a:r>
            <a:r>
              <a:rPr lang="en-GB" sz="2800" dirty="0" err="1" smtClean="0"/>
              <a:t>üretilmiş</a:t>
            </a:r>
            <a:r>
              <a:rPr lang="en-GB" sz="2800" dirty="0" smtClean="0"/>
              <a:t> </a:t>
            </a:r>
            <a:r>
              <a:rPr lang="en-GB" sz="2800" dirty="0" err="1" smtClean="0"/>
              <a:t>yüzlerce</a:t>
            </a:r>
            <a:r>
              <a:rPr lang="en-GB" sz="2800" dirty="0" smtClean="0"/>
              <a:t> tip </a:t>
            </a:r>
            <a:r>
              <a:rPr lang="en-GB" sz="2800" dirty="0" err="1" smtClean="0"/>
              <a:t>algılayıcıdan</a:t>
            </a:r>
            <a:r>
              <a:rPr lang="en-GB" sz="2800" dirty="0" smtClean="0"/>
              <a:t> </a:t>
            </a:r>
            <a:r>
              <a:rPr lang="en-GB" sz="2800" dirty="0" err="1" smtClean="0"/>
              <a:t>söz</a:t>
            </a:r>
            <a:r>
              <a:rPr lang="en-GB" sz="2800" dirty="0" smtClean="0"/>
              <a:t> </a:t>
            </a:r>
            <a:r>
              <a:rPr lang="en-GB" sz="2800" dirty="0" err="1" smtClean="0"/>
              <a:t>edilebilir</a:t>
            </a:r>
            <a:r>
              <a:rPr lang="en-GB" sz="2800" dirty="0" smtClean="0"/>
              <a:t>.</a:t>
            </a:r>
            <a:br>
              <a:rPr lang="en-GB" sz="2800" dirty="0" smtClean="0"/>
            </a:br>
            <a:r>
              <a:rPr lang="en-GB" sz="2800" dirty="0" err="1" smtClean="0"/>
              <a:t>Teknik</a:t>
            </a:r>
            <a:r>
              <a:rPr lang="en-GB" sz="2800" dirty="0" smtClean="0"/>
              <a:t> </a:t>
            </a:r>
            <a:r>
              <a:rPr lang="en-GB" sz="2800" dirty="0" err="1" smtClean="0"/>
              <a:t>terminolojide</a:t>
            </a:r>
            <a:r>
              <a:rPr lang="en-GB" sz="2800" dirty="0" smtClean="0"/>
              <a:t> </a:t>
            </a:r>
            <a:r>
              <a:rPr lang="en-GB" sz="2800" dirty="0" err="1" smtClean="0"/>
              <a:t>sensör</a:t>
            </a:r>
            <a:r>
              <a:rPr lang="en-GB" sz="2800" dirty="0" smtClean="0"/>
              <a:t> </a:t>
            </a:r>
            <a:r>
              <a:rPr lang="en-GB" sz="2800" dirty="0" err="1" smtClean="0"/>
              <a:t>ve</a:t>
            </a:r>
            <a:r>
              <a:rPr lang="en-GB" sz="2800" dirty="0" smtClean="0"/>
              <a:t> </a:t>
            </a:r>
            <a:r>
              <a:rPr lang="en-GB" sz="2800" dirty="0" err="1" smtClean="0"/>
              <a:t>transdüser</a:t>
            </a:r>
            <a:r>
              <a:rPr lang="en-GB" sz="2800" dirty="0" smtClean="0"/>
              <a:t> </a:t>
            </a:r>
            <a:r>
              <a:rPr lang="en-GB" sz="2800" dirty="0" err="1" smtClean="0"/>
              <a:t>terimleri</a:t>
            </a:r>
            <a:r>
              <a:rPr lang="en-GB" sz="2800" dirty="0" smtClean="0"/>
              <a:t> </a:t>
            </a:r>
            <a:r>
              <a:rPr lang="en-GB" sz="2800" dirty="0" err="1" smtClean="0"/>
              <a:t>birbirlerinin</a:t>
            </a:r>
            <a:r>
              <a:rPr lang="en-GB" sz="2800" dirty="0" smtClean="0"/>
              <a:t> </a:t>
            </a:r>
            <a:r>
              <a:rPr lang="en-GB" sz="2800" dirty="0" err="1" smtClean="0"/>
              <a:t>yerine</a:t>
            </a:r>
            <a:r>
              <a:rPr lang="en-GB" sz="2800" dirty="0" smtClean="0"/>
              <a:t> </a:t>
            </a:r>
            <a:r>
              <a:rPr lang="en-GB" sz="2800" dirty="0" err="1" smtClean="0"/>
              <a:t>sık</a:t>
            </a:r>
            <a:r>
              <a:rPr lang="en-GB" sz="2800" dirty="0" smtClean="0"/>
              <a:t> </a:t>
            </a:r>
            <a:r>
              <a:rPr lang="en-GB" sz="2800" dirty="0" err="1" smtClean="0"/>
              <a:t>sık</a:t>
            </a:r>
            <a:r>
              <a:rPr lang="en-GB" sz="2800" dirty="0" smtClean="0"/>
              <a:t> </a:t>
            </a:r>
            <a:r>
              <a:rPr lang="en-GB" sz="2800" dirty="0" err="1" smtClean="0"/>
              <a:t>kullanılan</a:t>
            </a:r>
            <a:r>
              <a:rPr lang="en-GB" sz="2800" dirty="0" smtClean="0"/>
              <a:t> </a:t>
            </a:r>
            <a:r>
              <a:rPr lang="en-GB" sz="2800" dirty="0" err="1" smtClean="0"/>
              <a:t>terimlerdir</a:t>
            </a:r>
            <a:r>
              <a:rPr lang="en-GB" sz="2800" dirty="0" smtClean="0"/>
              <a:t>. </a:t>
            </a:r>
            <a:endParaRPr lang="tr-TR" sz="2800" dirty="0" smtClean="0"/>
          </a:p>
          <a:p>
            <a:pPr algn="ctr">
              <a:spcAft>
                <a:spcPts val="1800"/>
              </a:spcAft>
            </a:pPr>
            <a:r>
              <a:rPr lang="en-GB" sz="2800" dirty="0" err="1" smtClean="0">
                <a:solidFill>
                  <a:srgbClr val="FFFF00"/>
                </a:solidFill>
                <a:effectLst>
                  <a:outerShdw blurRad="38100" dist="38100" dir="2700000" algn="tl">
                    <a:srgbClr val="000000">
                      <a:alpha val="43137"/>
                    </a:srgbClr>
                  </a:outerShdw>
                </a:effectLst>
              </a:rPr>
              <a:t>Transdüser</a:t>
            </a:r>
            <a:r>
              <a:rPr lang="en-GB" sz="2800" dirty="0" smtClean="0">
                <a:effectLst>
                  <a:outerShdw blurRad="38100" dist="38100" dir="2700000" algn="tl">
                    <a:srgbClr val="000000">
                      <a:alpha val="43137"/>
                    </a:srgbClr>
                  </a:outerShdw>
                </a:effectLst>
              </a:rPr>
              <a:t> </a:t>
            </a:r>
            <a:r>
              <a:rPr lang="en-GB" sz="2800" dirty="0" err="1" smtClean="0"/>
              <a:t>genel</a:t>
            </a:r>
            <a:r>
              <a:rPr lang="en-GB" sz="2800" dirty="0" smtClean="0"/>
              <a:t> </a:t>
            </a:r>
            <a:r>
              <a:rPr lang="en-GB" sz="2800" dirty="0" err="1" smtClean="0"/>
              <a:t>olarak</a:t>
            </a:r>
            <a:r>
              <a:rPr lang="en-GB" sz="2800" dirty="0" smtClean="0"/>
              <a:t> </a:t>
            </a:r>
            <a:r>
              <a:rPr lang="en-GB" sz="2800" dirty="0" err="1" smtClean="0"/>
              <a:t>enerji</a:t>
            </a:r>
            <a:r>
              <a:rPr lang="en-GB" sz="2800" dirty="0" smtClean="0"/>
              <a:t> </a:t>
            </a:r>
            <a:r>
              <a:rPr lang="en-GB" sz="2800" dirty="0" err="1" smtClean="0"/>
              <a:t>dönüştürücü</a:t>
            </a:r>
            <a:r>
              <a:rPr lang="en-GB" sz="2800" dirty="0" smtClean="0"/>
              <a:t> </a:t>
            </a:r>
            <a:r>
              <a:rPr lang="en-GB" sz="2800" dirty="0" err="1" smtClean="0"/>
              <a:t>olarak</a:t>
            </a:r>
            <a:r>
              <a:rPr lang="en-GB" sz="2800" dirty="0" smtClean="0"/>
              <a:t> </a:t>
            </a:r>
            <a:r>
              <a:rPr lang="en-GB" sz="2800" dirty="0" err="1" smtClean="0"/>
              <a:t>tanımlanır</a:t>
            </a:r>
            <a:r>
              <a:rPr lang="en-GB" sz="2800" dirty="0" smtClean="0"/>
              <a:t>. </a:t>
            </a:r>
            <a:endParaRPr lang="tr-TR" sz="2800" dirty="0" smtClean="0"/>
          </a:p>
          <a:p>
            <a:pPr algn="ctr">
              <a:spcAft>
                <a:spcPts val="1800"/>
              </a:spcAft>
            </a:pPr>
            <a:r>
              <a:rPr lang="en-GB" sz="2800" dirty="0" err="1" smtClean="0">
                <a:solidFill>
                  <a:srgbClr val="FFFF00"/>
                </a:solidFill>
                <a:effectLst>
                  <a:outerShdw blurRad="38100" dist="38100" dir="2700000" algn="tl">
                    <a:srgbClr val="000000">
                      <a:alpha val="43137"/>
                    </a:srgbClr>
                  </a:outerShdw>
                </a:effectLst>
              </a:rPr>
              <a:t>Sensör</a:t>
            </a:r>
            <a:r>
              <a:rPr lang="en-GB" sz="2800" dirty="0" smtClean="0">
                <a:effectLst>
                  <a:outerShdw blurRad="38100" dist="38100" dir="2700000" algn="tl">
                    <a:srgbClr val="000000">
                      <a:alpha val="43137"/>
                    </a:srgbClr>
                  </a:outerShdw>
                </a:effectLst>
              </a:rPr>
              <a:t> </a:t>
            </a:r>
            <a:r>
              <a:rPr lang="en-GB" sz="2800" dirty="0" err="1" smtClean="0"/>
              <a:t>ise</a:t>
            </a:r>
            <a:r>
              <a:rPr lang="en-GB" sz="2800" dirty="0" smtClean="0"/>
              <a:t> </a:t>
            </a:r>
            <a:r>
              <a:rPr lang="en-GB" sz="2800" dirty="0" err="1" smtClean="0"/>
              <a:t>çeşitli</a:t>
            </a:r>
            <a:r>
              <a:rPr lang="en-GB" sz="2800" dirty="0" smtClean="0"/>
              <a:t> </a:t>
            </a:r>
            <a:r>
              <a:rPr lang="en-GB" sz="2800" dirty="0" err="1" smtClean="0"/>
              <a:t>enerji</a:t>
            </a:r>
            <a:r>
              <a:rPr lang="en-GB" sz="2800" dirty="0" smtClean="0"/>
              <a:t> </a:t>
            </a:r>
            <a:r>
              <a:rPr lang="en-GB" sz="2800" dirty="0" err="1" smtClean="0"/>
              <a:t>biçimlerini</a:t>
            </a:r>
            <a:r>
              <a:rPr lang="en-GB" sz="2800" dirty="0" smtClean="0"/>
              <a:t> </a:t>
            </a:r>
            <a:r>
              <a:rPr lang="en-GB" sz="2800" dirty="0" err="1" smtClean="0"/>
              <a:t>elektriksel</a:t>
            </a:r>
            <a:r>
              <a:rPr lang="en-GB" sz="2800" dirty="0" smtClean="0"/>
              <a:t> </a:t>
            </a:r>
            <a:r>
              <a:rPr lang="en-GB" sz="2800" dirty="0" err="1" smtClean="0"/>
              <a:t>enerjiye</a:t>
            </a:r>
            <a:r>
              <a:rPr lang="en-GB" sz="2800" dirty="0" smtClean="0"/>
              <a:t> </a:t>
            </a:r>
            <a:r>
              <a:rPr lang="en-GB" sz="2800" dirty="0" err="1" smtClean="0"/>
              <a:t>dönüştüren</a:t>
            </a:r>
            <a:r>
              <a:rPr lang="en-GB" sz="2800" dirty="0" smtClean="0"/>
              <a:t> </a:t>
            </a:r>
            <a:r>
              <a:rPr lang="en-GB" sz="2800" dirty="0" err="1" smtClean="0"/>
              <a:t>cihazlardır</a:t>
            </a:r>
            <a:r>
              <a:rPr lang="en-GB" sz="2800" dirty="0" smtClean="0"/>
              <a:t>. </a:t>
            </a:r>
            <a:endParaRPr lang="tr-TR" sz="2800" dirty="0" smtClean="0"/>
          </a:p>
          <a:p>
            <a:pPr algn="ctr">
              <a:spcAft>
                <a:spcPts val="1800"/>
              </a:spcAft>
            </a:pPr>
            <a:r>
              <a:rPr lang="en-GB" sz="2800" dirty="0" err="1" smtClean="0"/>
              <a:t>Ancak</a:t>
            </a:r>
            <a:r>
              <a:rPr lang="en-GB" sz="2800" dirty="0" smtClean="0"/>
              <a:t> 1969 </a:t>
            </a:r>
            <a:r>
              <a:rPr lang="en-GB" sz="2800" dirty="0" err="1" smtClean="0"/>
              <a:t>yılında</a:t>
            </a:r>
            <a:r>
              <a:rPr lang="en-GB" sz="2800" dirty="0" smtClean="0"/>
              <a:t> ISA (Instrument Society of America) </a:t>
            </a:r>
            <a:r>
              <a:rPr lang="en-GB" sz="2800" dirty="0" err="1" smtClean="0"/>
              <a:t>bu</a:t>
            </a:r>
            <a:r>
              <a:rPr lang="en-GB" sz="2800" dirty="0" smtClean="0"/>
              <a:t> </a:t>
            </a:r>
            <a:r>
              <a:rPr lang="en-GB" sz="2800" dirty="0" err="1" smtClean="0"/>
              <a:t>iki</a:t>
            </a:r>
            <a:r>
              <a:rPr lang="en-GB" sz="2800" dirty="0" smtClean="0"/>
              <a:t> </a:t>
            </a:r>
            <a:r>
              <a:rPr lang="en-GB" sz="2800" dirty="0" err="1" smtClean="0"/>
              <a:t>terimi</a:t>
            </a:r>
            <a:r>
              <a:rPr lang="en-GB" sz="2800" dirty="0" smtClean="0"/>
              <a:t> </a:t>
            </a:r>
            <a:r>
              <a:rPr lang="en-GB" sz="2800" dirty="0" err="1" smtClean="0"/>
              <a:t>eş</a:t>
            </a:r>
            <a:r>
              <a:rPr lang="en-GB" sz="2800" dirty="0" smtClean="0"/>
              <a:t> </a:t>
            </a:r>
            <a:r>
              <a:rPr lang="en-GB" sz="2800" dirty="0" err="1" smtClean="0"/>
              <a:t>anlamlı</a:t>
            </a:r>
            <a:r>
              <a:rPr lang="en-GB" sz="2800" dirty="0" smtClean="0"/>
              <a:t> </a:t>
            </a:r>
            <a:r>
              <a:rPr lang="en-GB" sz="2800" dirty="0" err="1" smtClean="0"/>
              <a:t>olarak</a:t>
            </a:r>
            <a:r>
              <a:rPr lang="en-GB" sz="2800" dirty="0" smtClean="0"/>
              <a:t> </a:t>
            </a:r>
            <a:r>
              <a:rPr lang="en-GB" sz="2800" dirty="0" err="1" smtClean="0"/>
              <a:t>kabul</a:t>
            </a:r>
            <a:r>
              <a:rPr lang="en-GB" sz="2800" dirty="0" smtClean="0"/>
              <a:t> </a:t>
            </a:r>
            <a:r>
              <a:rPr lang="en-GB" sz="2800" dirty="0" err="1" smtClean="0"/>
              <a:t>etmiş</a:t>
            </a:r>
            <a:r>
              <a:rPr lang="en-GB" sz="2800" dirty="0" smtClean="0"/>
              <a:t> </a:t>
            </a:r>
            <a:r>
              <a:rPr lang="en-GB" sz="2800" dirty="0" err="1" smtClean="0"/>
              <a:t>ve</a:t>
            </a:r>
            <a:r>
              <a:rPr lang="en-GB" sz="2800" dirty="0" smtClean="0"/>
              <a:t> "</a:t>
            </a:r>
            <a:r>
              <a:rPr lang="en-GB" sz="2800" dirty="0" err="1" smtClean="0"/>
              <a:t>ölçülen</a:t>
            </a:r>
            <a:r>
              <a:rPr lang="en-GB" sz="2800" dirty="0" smtClean="0"/>
              <a:t> </a:t>
            </a:r>
            <a:r>
              <a:rPr lang="en-GB" sz="2800" dirty="0" err="1" smtClean="0"/>
              <a:t>fiziksel</a:t>
            </a:r>
            <a:r>
              <a:rPr lang="en-GB" sz="2800" dirty="0" smtClean="0"/>
              <a:t> </a:t>
            </a:r>
            <a:r>
              <a:rPr lang="en-GB" sz="2800" dirty="0" err="1" smtClean="0"/>
              <a:t>özellik</a:t>
            </a:r>
            <a:r>
              <a:rPr lang="en-GB" sz="2800" dirty="0" smtClean="0"/>
              <a:t>, </a:t>
            </a:r>
            <a:r>
              <a:rPr lang="en-GB" sz="2800" dirty="0" err="1" smtClean="0"/>
              <a:t>miktar</a:t>
            </a:r>
            <a:r>
              <a:rPr lang="en-GB" sz="2800" dirty="0" smtClean="0"/>
              <a:t> </a:t>
            </a:r>
            <a:r>
              <a:rPr lang="en-GB" sz="2800" dirty="0" err="1" smtClean="0"/>
              <a:t>ve</a:t>
            </a:r>
            <a:r>
              <a:rPr lang="en-GB" sz="2800" dirty="0" smtClean="0"/>
              <a:t> </a:t>
            </a:r>
            <a:r>
              <a:rPr lang="en-GB" sz="2800" dirty="0" err="1" smtClean="0"/>
              <a:t>koşulların</a:t>
            </a:r>
            <a:r>
              <a:rPr lang="en-GB" sz="2800" dirty="0" smtClean="0"/>
              <a:t> </a:t>
            </a:r>
            <a:r>
              <a:rPr lang="en-GB" sz="2800" dirty="0" err="1" smtClean="0"/>
              <a:t>kullanılabilir</a:t>
            </a:r>
            <a:r>
              <a:rPr lang="en-GB" sz="2800" dirty="0" smtClean="0"/>
              <a:t> </a:t>
            </a:r>
            <a:r>
              <a:rPr lang="en-GB" sz="2800" dirty="0" err="1" smtClean="0"/>
              <a:t>elektriksel</a:t>
            </a:r>
            <a:r>
              <a:rPr lang="en-GB" sz="2800" dirty="0" smtClean="0"/>
              <a:t> </a:t>
            </a:r>
            <a:r>
              <a:rPr lang="en-GB" sz="2800" dirty="0" err="1" smtClean="0"/>
              <a:t>miktara</a:t>
            </a:r>
            <a:r>
              <a:rPr lang="en-GB" sz="2800" dirty="0" smtClean="0"/>
              <a:t> </a:t>
            </a:r>
            <a:r>
              <a:rPr lang="en-GB" sz="2800" dirty="0" err="1" smtClean="0"/>
              <a:t>dönüştüren</a:t>
            </a:r>
            <a:r>
              <a:rPr lang="en-GB" sz="2800" dirty="0" smtClean="0"/>
              <a:t> </a:t>
            </a:r>
            <a:r>
              <a:rPr lang="en-GB" sz="2800" dirty="0" err="1" smtClean="0"/>
              <a:t>bir</a:t>
            </a:r>
            <a:r>
              <a:rPr lang="en-GB" sz="2800" dirty="0" smtClean="0"/>
              <a:t> </a:t>
            </a:r>
            <a:r>
              <a:rPr lang="en-GB" sz="2800" dirty="0" err="1" smtClean="0"/>
              <a:t>araç</a:t>
            </a:r>
            <a:r>
              <a:rPr lang="en-GB" sz="2800" dirty="0" smtClean="0"/>
              <a:t>" </a:t>
            </a:r>
            <a:r>
              <a:rPr lang="en-GB" sz="2800" dirty="0" err="1" smtClean="0"/>
              <a:t>olarak</a:t>
            </a:r>
            <a:r>
              <a:rPr lang="en-GB" sz="2800" dirty="0" smtClean="0"/>
              <a:t> </a:t>
            </a:r>
            <a:r>
              <a:rPr lang="en-GB" sz="2800" dirty="0" err="1" smtClean="0"/>
              <a:t>tanımlamıştır</a:t>
            </a:r>
            <a:r>
              <a:rPr lang="en-GB" sz="2800" dirty="0" smtClean="0"/>
              <a:t>.</a:t>
            </a:r>
            <a:endParaRPr lang="en-GB" sz="2800" dirty="0">
              <a:latin typeface="Calibri" pitchFamily="34" charset="0"/>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0" name="Picture 2" descr="Kızılötesi Sensörler"/>
          <p:cNvPicPr>
            <a:picLocks noChangeAspect="1" noChangeArrowheads="1"/>
          </p:cNvPicPr>
          <p:nvPr/>
        </p:nvPicPr>
        <p:blipFill>
          <a:blip r:embed="rId2" cstate="print"/>
          <a:srcRect/>
          <a:stretch>
            <a:fillRect/>
          </a:stretch>
        </p:blipFill>
        <p:spPr bwMode="auto">
          <a:xfrm>
            <a:off x="1907704" y="1340768"/>
            <a:ext cx="5544616" cy="4324800"/>
          </a:xfrm>
          <a:prstGeom prst="rect">
            <a:avLst/>
          </a:prstGeom>
          <a:noFill/>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Dikdörtgen"/>
          <p:cNvSpPr/>
          <p:nvPr/>
        </p:nvSpPr>
        <p:spPr>
          <a:xfrm>
            <a:off x="2051720" y="404664"/>
            <a:ext cx="4572000" cy="523220"/>
          </a:xfrm>
          <a:prstGeom prst="rect">
            <a:avLst/>
          </a:prstGeom>
        </p:spPr>
        <p:txBody>
          <a:bodyPr>
            <a:spAutoFit/>
          </a:bodyPr>
          <a:lstStyle/>
          <a:p>
            <a:pPr algn="ctr" fontAlgn="base"/>
            <a:r>
              <a:rPr lang="tr-TR" sz="2800" b="1" dirty="0" smtClean="0">
                <a:solidFill>
                  <a:srgbClr val="FFFF00"/>
                </a:solidFill>
              </a:rPr>
              <a:t>Ses </a:t>
            </a:r>
            <a:r>
              <a:rPr lang="tr-TR" sz="2800" b="1" dirty="0" err="1" smtClean="0">
                <a:solidFill>
                  <a:srgbClr val="FFFF00"/>
                </a:solidFill>
              </a:rPr>
              <a:t>Sensörleri</a:t>
            </a:r>
            <a:endParaRPr lang="tr-TR" sz="2800" b="1" dirty="0" smtClean="0">
              <a:solidFill>
                <a:srgbClr val="FFFF00"/>
              </a:solidFill>
            </a:endParaRPr>
          </a:p>
        </p:txBody>
      </p:sp>
      <p:sp>
        <p:nvSpPr>
          <p:cNvPr id="6" name="5 Dikdörtgen"/>
          <p:cNvSpPr/>
          <p:nvPr/>
        </p:nvSpPr>
        <p:spPr>
          <a:xfrm>
            <a:off x="611560" y="980729"/>
            <a:ext cx="8136904" cy="3108543"/>
          </a:xfrm>
          <a:prstGeom prst="rect">
            <a:avLst/>
          </a:prstGeom>
        </p:spPr>
        <p:txBody>
          <a:bodyPr wrap="square">
            <a:spAutoFit/>
          </a:bodyPr>
          <a:lstStyle/>
          <a:p>
            <a:pPr algn="ctr" fontAlgn="base"/>
            <a:r>
              <a:rPr lang="tr-TR" sz="2800" dirty="0" smtClean="0"/>
              <a:t>Temelinde bir mikrofon (ses algılayıcı) ve mikrofondan çıkan sesleri güçlendiren (ses amfisi) devreleri barındıran bir </a:t>
            </a:r>
            <a:r>
              <a:rPr lang="tr-TR" sz="2800" dirty="0" err="1" smtClean="0"/>
              <a:t>sensör</a:t>
            </a:r>
            <a:r>
              <a:rPr lang="tr-TR" sz="2800" dirty="0" smtClean="0"/>
              <a:t> çeşididir. Ortamdaki ses seviyesi belirli bir sınırın üzerine çıktığında çıkış verirler. Sınır seviyesi genellikle devrelerinde yer alan </a:t>
            </a:r>
            <a:r>
              <a:rPr lang="tr-TR" sz="2800" dirty="0" err="1" smtClean="0"/>
              <a:t>trimpotlarla</a:t>
            </a:r>
            <a:r>
              <a:rPr lang="tr-TR" sz="2800" dirty="0" smtClean="0"/>
              <a:t> ayarlanabilir.</a:t>
            </a:r>
          </a:p>
        </p:txBody>
      </p:sp>
      <p:pic>
        <p:nvPicPr>
          <p:cNvPr id="53250" name="Picture 2" descr="Ses Sensörü"/>
          <p:cNvPicPr>
            <a:picLocks noChangeAspect="1" noChangeArrowheads="1"/>
          </p:cNvPicPr>
          <p:nvPr/>
        </p:nvPicPr>
        <p:blipFill>
          <a:blip r:embed="rId2" cstate="print"/>
          <a:srcRect/>
          <a:stretch>
            <a:fillRect/>
          </a:stretch>
        </p:blipFill>
        <p:spPr bwMode="auto">
          <a:xfrm>
            <a:off x="2915816" y="4005064"/>
            <a:ext cx="3600400" cy="2688300"/>
          </a:xfrm>
          <a:prstGeom prst="rect">
            <a:avLst/>
          </a:prstGeom>
          <a:noFill/>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2843808" y="332656"/>
            <a:ext cx="3523722" cy="523220"/>
          </a:xfrm>
          <a:prstGeom prst="rect">
            <a:avLst/>
          </a:prstGeom>
        </p:spPr>
        <p:txBody>
          <a:bodyPr wrap="none">
            <a:spAutoFit/>
          </a:bodyPr>
          <a:lstStyle/>
          <a:p>
            <a:pPr fontAlgn="base"/>
            <a:r>
              <a:rPr lang="tr-TR" sz="2800" b="1" dirty="0" err="1" smtClean="0">
                <a:solidFill>
                  <a:srgbClr val="FFFF00"/>
                </a:solidFill>
              </a:rPr>
              <a:t>Ultrasonik</a:t>
            </a:r>
            <a:r>
              <a:rPr lang="tr-TR" sz="2800" b="1" dirty="0" smtClean="0">
                <a:solidFill>
                  <a:srgbClr val="FFFF00"/>
                </a:solidFill>
              </a:rPr>
              <a:t> </a:t>
            </a:r>
            <a:r>
              <a:rPr lang="tr-TR" sz="2800" b="1" dirty="0" err="1" smtClean="0">
                <a:solidFill>
                  <a:srgbClr val="FFFF00"/>
                </a:solidFill>
              </a:rPr>
              <a:t>Sensörler</a:t>
            </a:r>
            <a:endParaRPr lang="tr-TR" sz="2800" b="1" dirty="0">
              <a:solidFill>
                <a:srgbClr val="FFFF00"/>
              </a:solidFill>
            </a:endParaRPr>
          </a:p>
        </p:txBody>
      </p:sp>
      <p:sp>
        <p:nvSpPr>
          <p:cNvPr id="3" name="2 Dikdörtgen"/>
          <p:cNvSpPr/>
          <p:nvPr/>
        </p:nvSpPr>
        <p:spPr>
          <a:xfrm>
            <a:off x="611560" y="1052736"/>
            <a:ext cx="7848872" cy="4832092"/>
          </a:xfrm>
          <a:prstGeom prst="rect">
            <a:avLst/>
          </a:prstGeom>
        </p:spPr>
        <p:txBody>
          <a:bodyPr wrap="square">
            <a:spAutoFit/>
          </a:bodyPr>
          <a:lstStyle/>
          <a:p>
            <a:r>
              <a:rPr lang="tr-TR" sz="2800" dirty="0" smtClean="0"/>
              <a:t>Sesle engel tanıma veya uzaklık ölçümü </a:t>
            </a:r>
            <a:r>
              <a:rPr lang="tr-TR" sz="2800" dirty="0" err="1" smtClean="0"/>
              <a:t>ultrasonik</a:t>
            </a:r>
            <a:r>
              <a:rPr lang="tr-TR" sz="2800" dirty="0" smtClean="0"/>
              <a:t> (ses ötesi) ses dalgaları ile yapılabilir. </a:t>
            </a:r>
            <a:r>
              <a:rPr lang="tr-TR" sz="2800" dirty="0" err="1" smtClean="0"/>
              <a:t>Ultrasonik</a:t>
            </a:r>
            <a:r>
              <a:rPr lang="tr-TR" sz="2800" dirty="0" smtClean="0"/>
              <a:t> </a:t>
            </a:r>
            <a:r>
              <a:rPr lang="tr-TR" sz="2800" dirty="0" err="1" smtClean="0"/>
              <a:t>sensör</a:t>
            </a:r>
            <a:r>
              <a:rPr lang="tr-TR" sz="2800" dirty="0" smtClean="0"/>
              <a:t> çevresine ses dalgaları yayıp , engele çarpıp geri gelen yankı dalgalardan menzil ölçümü yapan bir algılayıcı türüdür. </a:t>
            </a:r>
          </a:p>
          <a:p>
            <a:r>
              <a:rPr lang="tr-TR" sz="2800" dirty="0" smtClean="0"/>
              <a:t>Menzilleri diğer </a:t>
            </a:r>
            <a:r>
              <a:rPr lang="tr-TR" sz="2800" dirty="0" err="1" smtClean="0"/>
              <a:t>sensörlere</a:t>
            </a:r>
            <a:r>
              <a:rPr lang="tr-TR" sz="2800" dirty="0" smtClean="0"/>
              <a:t> göre çok daha fazladır. Bir IR </a:t>
            </a:r>
            <a:r>
              <a:rPr lang="tr-TR" sz="2800" dirty="0" err="1" smtClean="0"/>
              <a:t>sensör</a:t>
            </a:r>
            <a:r>
              <a:rPr lang="tr-TR" sz="2800" dirty="0" smtClean="0"/>
              <a:t> en fazla 2m ölçebilirken, </a:t>
            </a:r>
            <a:r>
              <a:rPr lang="tr-TR" sz="2800" dirty="0" err="1" smtClean="0"/>
              <a:t>ultrasonik</a:t>
            </a:r>
            <a:r>
              <a:rPr lang="tr-TR" sz="2800" dirty="0" smtClean="0"/>
              <a:t> </a:t>
            </a:r>
            <a:r>
              <a:rPr lang="tr-TR" sz="2800" dirty="0" err="1" smtClean="0"/>
              <a:t>sensorler</a:t>
            </a:r>
            <a:r>
              <a:rPr lang="tr-TR" sz="2800" dirty="0" smtClean="0"/>
              <a:t> uygun koşullarda, 30 metreye kadar ölçebilir. Fiyatları da normal ışık </a:t>
            </a:r>
            <a:r>
              <a:rPr lang="tr-TR" sz="2800" dirty="0" err="1" smtClean="0"/>
              <a:t>sensörlerine</a:t>
            </a:r>
            <a:r>
              <a:rPr lang="tr-TR" sz="2800" dirty="0" smtClean="0"/>
              <a:t> göre biraz daha yüksektir</a:t>
            </a:r>
            <a:endParaRPr lang="tr-TR" sz="2800"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2" name="Picture 2" descr="Ultrasonik Sensörler"/>
          <p:cNvPicPr>
            <a:picLocks noChangeAspect="1" noChangeArrowheads="1"/>
          </p:cNvPicPr>
          <p:nvPr/>
        </p:nvPicPr>
        <p:blipFill>
          <a:blip r:embed="rId2" cstate="print"/>
          <a:srcRect/>
          <a:stretch>
            <a:fillRect/>
          </a:stretch>
        </p:blipFill>
        <p:spPr bwMode="auto">
          <a:xfrm>
            <a:off x="1138436" y="3861048"/>
            <a:ext cx="2857500" cy="2286001"/>
          </a:xfrm>
          <a:prstGeom prst="rect">
            <a:avLst/>
          </a:prstGeom>
          <a:noFill/>
        </p:spPr>
      </p:pic>
      <p:sp>
        <p:nvSpPr>
          <p:cNvPr id="56323" name="Rectangle 3"/>
          <p:cNvSpPr>
            <a:spLocks noChangeArrowheads="1"/>
          </p:cNvSpPr>
          <p:nvPr/>
        </p:nvSpPr>
        <p:spPr bwMode="auto">
          <a:xfrm>
            <a:off x="179512" y="332656"/>
            <a:ext cx="8604448" cy="3016210"/>
          </a:xfrm>
          <a:prstGeom prst="rect">
            <a:avLst/>
          </a:prstGeom>
          <a:noFill/>
          <a:ln w="9525">
            <a:noFill/>
            <a:miter lim="800000"/>
            <a:headEnd/>
            <a:tailEnd/>
          </a:ln>
          <a:effectLst/>
        </p:spPr>
        <p:txBody>
          <a:bodyPr vert="horz" wrap="square" lIns="0" tIns="0" rIns="0" bIns="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tr-TR" sz="2800" dirty="0" err="1" smtClean="0"/>
              <a:t>Ultrasonik</a:t>
            </a:r>
            <a:r>
              <a:rPr lang="tr-TR" sz="2800" dirty="0" smtClean="0"/>
              <a:t> </a:t>
            </a:r>
            <a:r>
              <a:rPr lang="tr-TR" sz="2800" dirty="0" err="1" smtClean="0"/>
              <a:t>sensörlerin</a:t>
            </a:r>
            <a:r>
              <a:rPr lang="tr-TR" sz="2800" dirty="0" smtClean="0"/>
              <a:t> en önemli kullanım alanları menzil ölçümü istenen mobil &amp; kaşif robot projeleridir.</a:t>
            </a:r>
          </a:p>
          <a:p>
            <a:pPr marL="0" marR="0" lvl="0" indent="0" algn="ctr" defTabSz="914400" rtl="0" eaLnBrk="1" fontAlgn="base" latinLnBrk="0" hangingPunct="1">
              <a:lnSpc>
                <a:spcPct val="100000"/>
              </a:lnSpc>
              <a:spcBef>
                <a:spcPct val="0"/>
              </a:spcBef>
              <a:spcAft>
                <a:spcPct val="0"/>
              </a:spcAft>
              <a:buClrTx/>
              <a:buSzTx/>
              <a:buFontTx/>
              <a:buNone/>
              <a:tabLst/>
            </a:pPr>
            <a:r>
              <a:rPr lang="tr-TR" sz="2800" dirty="0" err="1" smtClean="0"/>
              <a:t>Ultrasonik</a:t>
            </a:r>
            <a:r>
              <a:rPr lang="tr-TR" sz="2800" dirty="0" smtClean="0"/>
              <a:t> </a:t>
            </a:r>
            <a:r>
              <a:rPr lang="tr-TR" sz="2800" dirty="0" err="1" smtClean="0"/>
              <a:t>sensorlerin</a:t>
            </a:r>
            <a:r>
              <a:rPr lang="tr-TR" sz="2800" dirty="0" smtClean="0"/>
              <a:t> çalışma </a:t>
            </a:r>
            <a:r>
              <a:rPr lang="tr-TR" sz="2800" dirty="0" err="1" smtClean="0"/>
              <a:t>prensibiUltrasonik</a:t>
            </a:r>
            <a:r>
              <a:rPr lang="tr-TR" sz="2800" dirty="0" smtClean="0"/>
              <a:t> ses insan kulağının algılayamadığı yüksek frekanslı seslerdir. 20kHz ila 500kHz frekans arası ses dalgaları bu sınıftandır. </a:t>
            </a:r>
          </a:p>
        </p:txBody>
      </p:sp>
      <p:pic>
        <p:nvPicPr>
          <p:cNvPr id="56326" name="Picture 6" descr="Ultrasonik Sensörler"/>
          <p:cNvPicPr>
            <a:picLocks noChangeAspect="1" noChangeArrowheads="1"/>
          </p:cNvPicPr>
          <p:nvPr/>
        </p:nvPicPr>
        <p:blipFill>
          <a:blip r:embed="rId3" cstate="print"/>
          <a:srcRect/>
          <a:stretch>
            <a:fillRect/>
          </a:stretch>
        </p:blipFill>
        <p:spPr bwMode="auto">
          <a:xfrm>
            <a:off x="4499992" y="3789040"/>
            <a:ext cx="3096344" cy="2242867"/>
          </a:xfrm>
          <a:prstGeom prst="rect">
            <a:avLst/>
          </a:prstGeom>
          <a:noFill/>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323528" y="260648"/>
            <a:ext cx="8496944" cy="6186309"/>
          </a:xfrm>
          <a:prstGeom prst="rect">
            <a:avLst/>
          </a:prstGeom>
        </p:spPr>
        <p:txBody>
          <a:bodyPr wrap="square">
            <a:spAutoFit/>
          </a:bodyPr>
          <a:lstStyle/>
          <a:p>
            <a:pPr algn="ctr" fontAlgn="base"/>
            <a:r>
              <a:rPr lang="tr-TR" sz="2200" dirty="0" err="1" smtClean="0"/>
              <a:t>Ultrasonik</a:t>
            </a:r>
            <a:r>
              <a:rPr lang="tr-TR" sz="2200" dirty="0" smtClean="0"/>
              <a:t> sesler doğrusal yayılım özelliklidir. Sesin frekansı yükseldikçe, doğrusal yayılım özelliği artar. Bu özellik sayesinde,</a:t>
            </a:r>
            <a:r>
              <a:rPr lang="tr-TR" sz="2200" b="1" dirty="0" smtClean="0"/>
              <a:t> bir kaç </a:t>
            </a:r>
            <a:r>
              <a:rPr lang="tr-TR" sz="2200" b="1" dirty="0" err="1" smtClean="0"/>
              <a:t>cm’dem</a:t>
            </a:r>
            <a:r>
              <a:rPr lang="tr-TR" sz="2200" b="1" dirty="0" smtClean="0"/>
              <a:t> 30m’ye kadar olan mesafeler </a:t>
            </a:r>
            <a:r>
              <a:rPr lang="tr-TR" sz="2200" b="1" dirty="0" err="1" smtClean="0"/>
              <a:t>ultrasonic</a:t>
            </a:r>
            <a:r>
              <a:rPr lang="tr-TR" sz="2200" b="1" dirty="0" smtClean="0"/>
              <a:t> aygıtlarla ölçülebilir.</a:t>
            </a:r>
            <a:endParaRPr lang="tr-TR" sz="2200" dirty="0" smtClean="0"/>
          </a:p>
          <a:p>
            <a:pPr algn="ctr" fontAlgn="base"/>
            <a:r>
              <a:rPr lang="tr-TR" sz="2200" dirty="0" smtClean="0">
                <a:solidFill>
                  <a:srgbClr val="FFFF00"/>
                </a:solidFill>
              </a:rPr>
              <a:t>Sesin deniz seviyesindeki yayılma hızı 346m/</a:t>
            </a:r>
            <a:r>
              <a:rPr lang="tr-TR" sz="2200" dirty="0" err="1" smtClean="0">
                <a:solidFill>
                  <a:srgbClr val="FFFF00"/>
                </a:solidFill>
              </a:rPr>
              <a:t>s’dir</a:t>
            </a:r>
            <a:r>
              <a:rPr lang="tr-TR" sz="2200" dirty="0" smtClean="0">
                <a:solidFill>
                  <a:srgbClr val="FFFF00"/>
                </a:solidFill>
              </a:rPr>
              <a:t>. Bu yayılma hızı yükseklik, ısı, nem oranı ve atmosfer basıncına göre değişebilir. Örneğin ses hızları 0’de 330 m/s; 18 ‘C ‘de 341 m/s, 20 ‘C oda sıcaklığında ve kuru havada ise 343 m/</a:t>
            </a:r>
            <a:r>
              <a:rPr lang="tr-TR" sz="2200" dirty="0" err="1" smtClean="0">
                <a:solidFill>
                  <a:srgbClr val="FFFF00"/>
                </a:solidFill>
              </a:rPr>
              <a:t>s’dir</a:t>
            </a:r>
            <a:r>
              <a:rPr lang="tr-TR" sz="2200" dirty="0" smtClean="0">
                <a:solidFill>
                  <a:srgbClr val="FFFF00"/>
                </a:solidFill>
              </a:rPr>
              <a:t>. Robotlarda kullanılan </a:t>
            </a:r>
            <a:r>
              <a:rPr lang="tr-TR" sz="2200" dirty="0" err="1" smtClean="0">
                <a:solidFill>
                  <a:srgbClr val="FFFF00"/>
                </a:solidFill>
              </a:rPr>
              <a:t>ultrasonik</a:t>
            </a:r>
            <a:r>
              <a:rPr lang="tr-TR" sz="2200" dirty="0" smtClean="0">
                <a:solidFill>
                  <a:srgbClr val="FFFF00"/>
                </a:solidFill>
              </a:rPr>
              <a:t> </a:t>
            </a:r>
            <a:r>
              <a:rPr lang="tr-TR" sz="2200" dirty="0" err="1" smtClean="0">
                <a:solidFill>
                  <a:srgbClr val="FFFF00"/>
                </a:solidFill>
              </a:rPr>
              <a:t>sensörlerin</a:t>
            </a:r>
            <a:r>
              <a:rPr lang="tr-TR" sz="2200" dirty="0" smtClean="0">
                <a:solidFill>
                  <a:srgbClr val="FFFF00"/>
                </a:solidFill>
              </a:rPr>
              <a:t> çoğunda 40kHz frekanslı bir ses atım sinyali bir </a:t>
            </a:r>
            <a:r>
              <a:rPr lang="tr-TR" sz="2200" dirty="0" err="1" smtClean="0">
                <a:solidFill>
                  <a:srgbClr val="FFFF00"/>
                </a:solidFill>
              </a:rPr>
              <a:t>transducer</a:t>
            </a:r>
            <a:r>
              <a:rPr lang="tr-TR" sz="2200" dirty="0" smtClean="0">
                <a:solidFill>
                  <a:srgbClr val="FFFF00"/>
                </a:solidFill>
              </a:rPr>
              <a:t> (özel olarak imal edilmiş </a:t>
            </a:r>
            <a:r>
              <a:rPr lang="tr-TR" sz="2200" dirty="0" err="1" smtClean="0">
                <a:solidFill>
                  <a:srgbClr val="FFFF00"/>
                </a:solidFill>
              </a:rPr>
              <a:t>ultrasonik</a:t>
            </a:r>
            <a:r>
              <a:rPr lang="tr-TR" sz="2200" dirty="0" smtClean="0">
                <a:solidFill>
                  <a:srgbClr val="FFFF00"/>
                </a:solidFill>
              </a:rPr>
              <a:t> hoparlör) aracılığıyla gönderilir. </a:t>
            </a:r>
            <a:r>
              <a:rPr lang="tr-TR" sz="2200" dirty="0" err="1" smtClean="0">
                <a:solidFill>
                  <a:srgbClr val="FFFF00"/>
                </a:solidFill>
              </a:rPr>
              <a:t>Ultrasonik</a:t>
            </a:r>
            <a:r>
              <a:rPr lang="tr-TR" sz="2200" dirty="0" smtClean="0">
                <a:solidFill>
                  <a:srgbClr val="FFFF00"/>
                </a:solidFill>
              </a:rPr>
              <a:t> ses dalgası önündeki bir nesneye, bir engele çarpıp, geri yankılandığında diğer bir </a:t>
            </a:r>
            <a:r>
              <a:rPr lang="tr-TR" sz="2200" dirty="0" err="1" smtClean="0">
                <a:solidFill>
                  <a:srgbClr val="FFFF00"/>
                </a:solidFill>
              </a:rPr>
              <a:t>transducer</a:t>
            </a:r>
            <a:r>
              <a:rPr lang="tr-TR" sz="2200" dirty="0" smtClean="0">
                <a:solidFill>
                  <a:srgbClr val="FFFF00"/>
                </a:solidFill>
              </a:rPr>
              <a:t> (yine özel olarak imal edilmiş </a:t>
            </a:r>
            <a:r>
              <a:rPr lang="tr-TR" sz="2200" dirty="0" err="1" smtClean="0">
                <a:solidFill>
                  <a:srgbClr val="FFFF00"/>
                </a:solidFill>
              </a:rPr>
              <a:t>ultrasonik</a:t>
            </a:r>
            <a:r>
              <a:rPr lang="tr-TR" sz="2200" dirty="0" smtClean="0">
                <a:solidFill>
                  <a:srgbClr val="FFFF00"/>
                </a:solidFill>
              </a:rPr>
              <a:t> mikrofon) tarafından algılanır. Bir elektronik devre aracılığıyla, gönderilen ses atımının çıkışından, engele çarpıp, geri gelen eko sesin alınması arasındaki zaman süresini sayarak arada geçen zaman ölçülür. Bu zaman 2’ye bölünür, ses hızı ile çarpılarak uzaklık ölçümü yapılır.</a:t>
            </a:r>
            <a:endParaRPr lang="tr-TR" sz="2200" dirty="0">
              <a:solidFill>
                <a:srgbClr val="FFFF00"/>
              </a:solidFill>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2555776" y="260648"/>
            <a:ext cx="3265638" cy="523220"/>
          </a:xfrm>
          <a:prstGeom prst="rect">
            <a:avLst/>
          </a:prstGeom>
        </p:spPr>
        <p:txBody>
          <a:bodyPr wrap="none">
            <a:spAutoFit/>
          </a:bodyPr>
          <a:lstStyle/>
          <a:p>
            <a:pPr fontAlgn="base"/>
            <a:r>
              <a:rPr lang="tr-TR" sz="2800" b="1" dirty="0" smtClean="0">
                <a:solidFill>
                  <a:srgbClr val="FFFF00"/>
                </a:solidFill>
              </a:rPr>
              <a:t>Sıcaklık </a:t>
            </a:r>
            <a:r>
              <a:rPr lang="tr-TR" sz="2800" b="1" dirty="0" err="1" smtClean="0">
                <a:solidFill>
                  <a:srgbClr val="FFFF00"/>
                </a:solidFill>
              </a:rPr>
              <a:t>Sensörleri</a:t>
            </a:r>
            <a:endParaRPr lang="tr-TR" sz="2800" b="1" dirty="0">
              <a:solidFill>
                <a:srgbClr val="FFFF00"/>
              </a:solidFill>
            </a:endParaRPr>
          </a:p>
        </p:txBody>
      </p:sp>
      <p:sp>
        <p:nvSpPr>
          <p:cNvPr id="3" name="2 Dikdörtgen"/>
          <p:cNvSpPr/>
          <p:nvPr/>
        </p:nvSpPr>
        <p:spPr>
          <a:xfrm>
            <a:off x="467544" y="764704"/>
            <a:ext cx="8352928" cy="2677656"/>
          </a:xfrm>
          <a:prstGeom prst="rect">
            <a:avLst/>
          </a:prstGeom>
        </p:spPr>
        <p:txBody>
          <a:bodyPr wrap="square">
            <a:spAutoFit/>
          </a:bodyPr>
          <a:lstStyle/>
          <a:p>
            <a:pPr fontAlgn="base"/>
            <a:r>
              <a:rPr lang="tr-TR" sz="2800" dirty="0" smtClean="0"/>
              <a:t>Bu tür </a:t>
            </a:r>
            <a:r>
              <a:rPr lang="tr-TR" sz="2800" dirty="0" err="1" smtClean="0"/>
              <a:t>sensörler</a:t>
            </a:r>
            <a:r>
              <a:rPr lang="tr-TR" sz="2800" dirty="0" smtClean="0"/>
              <a:t> sistemin sıcaklığını ölçmek için kullanılırlar. Sıcaklık değişimi başına çıkışta voltaj farkı olur, bir </a:t>
            </a:r>
            <a:r>
              <a:rPr lang="tr-TR" sz="2800" dirty="0" err="1" smtClean="0"/>
              <a:t>analog</a:t>
            </a:r>
            <a:r>
              <a:rPr lang="tr-TR" sz="2800" dirty="0" smtClean="0"/>
              <a:t>, dijital çevrimi yapılarak sıcaklık tayin edilebilir.</a:t>
            </a:r>
          </a:p>
          <a:p>
            <a:r>
              <a:rPr lang="tr-TR" sz="2800" dirty="0" smtClean="0"/>
              <a:t/>
            </a:r>
            <a:br>
              <a:rPr lang="tr-TR" sz="2800" dirty="0" smtClean="0"/>
            </a:br>
            <a:endParaRPr lang="tr-TR" sz="2800" dirty="0"/>
          </a:p>
        </p:txBody>
      </p:sp>
      <p:sp>
        <p:nvSpPr>
          <p:cNvPr id="60418" name="AutoShape 2" descr="sicaklik-sensor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60420" name="AutoShape 4" descr="sicaklik-sensor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60421" name="Picture 5"/>
          <p:cNvPicPr>
            <a:picLocks noChangeAspect="1" noChangeArrowheads="1"/>
          </p:cNvPicPr>
          <p:nvPr/>
        </p:nvPicPr>
        <p:blipFill>
          <a:blip r:embed="rId2" cstate="print"/>
          <a:srcRect/>
          <a:stretch>
            <a:fillRect/>
          </a:stretch>
        </p:blipFill>
        <p:spPr bwMode="auto">
          <a:xfrm>
            <a:off x="467544" y="3429000"/>
            <a:ext cx="2283982" cy="2376264"/>
          </a:xfrm>
          <a:prstGeom prst="rect">
            <a:avLst/>
          </a:prstGeom>
          <a:noFill/>
          <a:ln w="9525">
            <a:noFill/>
            <a:miter lim="800000"/>
            <a:headEnd/>
            <a:tailEnd/>
          </a:ln>
        </p:spPr>
      </p:pic>
      <p:sp>
        <p:nvSpPr>
          <p:cNvPr id="60423" name="AutoShape 7" descr="http://diyot.net/wp-content/uploads/2015/06/dorgardanimation.gif"/>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60425" name="AutoShape 9" descr="http://diyot.net/wp-content/uploads/2015/06/dorgardanimation.gif"/>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60427" name="Picture 11" descr="http://diyot.net/wp-content/uploads/2015/06/dorgardanimation.gif"/>
          <p:cNvPicPr>
            <a:picLocks noChangeAspect="1" noChangeArrowheads="1" noCrop="1"/>
          </p:cNvPicPr>
          <p:nvPr/>
        </p:nvPicPr>
        <p:blipFill>
          <a:blip r:embed="rId3" cstate="print"/>
          <a:srcRect/>
          <a:stretch>
            <a:fillRect/>
          </a:stretch>
        </p:blipFill>
        <p:spPr bwMode="auto">
          <a:xfrm>
            <a:off x="3851920" y="2852936"/>
            <a:ext cx="4032448" cy="3632065"/>
          </a:xfrm>
          <a:prstGeom prst="rect">
            <a:avLst/>
          </a:prstGeom>
          <a:noFill/>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Dikdörtgen"/>
          <p:cNvSpPr/>
          <p:nvPr/>
        </p:nvSpPr>
        <p:spPr>
          <a:xfrm>
            <a:off x="467544" y="404664"/>
            <a:ext cx="8424936" cy="5693866"/>
          </a:xfrm>
          <a:prstGeom prst="rect">
            <a:avLst/>
          </a:prstGeom>
        </p:spPr>
        <p:txBody>
          <a:bodyPr wrap="square">
            <a:spAutoFit/>
          </a:bodyPr>
          <a:lstStyle/>
          <a:p>
            <a:pPr algn="ctr" fontAlgn="base"/>
            <a:r>
              <a:rPr lang="tr-TR" sz="2800" b="1" dirty="0" err="1" smtClean="0">
                <a:solidFill>
                  <a:srgbClr val="FFFF00"/>
                </a:solidFill>
              </a:rPr>
              <a:t>Termistör</a:t>
            </a:r>
            <a:r>
              <a:rPr lang="tr-TR" sz="2800" b="1" dirty="0" smtClean="0">
                <a:solidFill>
                  <a:srgbClr val="FFFF00"/>
                </a:solidFill>
              </a:rPr>
              <a:t> Nedir?</a:t>
            </a:r>
          </a:p>
          <a:p>
            <a:pPr algn="ctr" fontAlgn="base"/>
            <a:r>
              <a:rPr lang="tr-TR" sz="2800" b="1" dirty="0" smtClean="0"/>
              <a:t> </a:t>
            </a:r>
            <a:r>
              <a:rPr lang="tr-TR" sz="2800" dirty="0" smtClean="0"/>
              <a:t>Sıcaklıkla direnci değişen elektronik malzemelere; </a:t>
            </a:r>
            <a:r>
              <a:rPr lang="tr-TR" sz="2800" dirty="0" err="1" smtClean="0"/>
              <a:t>term</a:t>
            </a:r>
            <a:r>
              <a:rPr lang="tr-TR" sz="2800" dirty="0" smtClean="0"/>
              <a:t> (sıcaklık), </a:t>
            </a:r>
            <a:r>
              <a:rPr lang="tr-TR" sz="2800" dirty="0" err="1" smtClean="0"/>
              <a:t>rezistör</a:t>
            </a:r>
            <a:r>
              <a:rPr lang="tr-TR" sz="2800" dirty="0" smtClean="0"/>
              <a:t> (direnç), kelimelerinin birleşimi olan </a:t>
            </a:r>
            <a:r>
              <a:rPr lang="tr-TR" sz="2800" dirty="0" err="1" smtClean="0"/>
              <a:t>termistör</a:t>
            </a:r>
            <a:r>
              <a:rPr lang="tr-TR" sz="2800" dirty="0" smtClean="0"/>
              <a:t> (</a:t>
            </a:r>
            <a:r>
              <a:rPr lang="tr-TR" sz="2800" dirty="0" err="1" smtClean="0"/>
              <a:t>thermistör</a:t>
            </a:r>
            <a:r>
              <a:rPr lang="tr-TR" sz="2800" dirty="0" smtClean="0"/>
              <a:t>) denir. Genel olarak yarı iletken malzemelerden </a:t>
            </a:r>
            <a:r>
              <a:rPr lang="tr-TR" sz="2800" dirty="0" err="1" smtClean="0"/>
              <a:t>termistör</a:t>
            </a:r>
            <a:r>
              <a:rPr lang="tr-TR" sz="2800" dirty="0" smtClean="0"/>
              <a:t> imalatı yapılır. </a:t>
            </a:r>
            <a:r>
              <a:rPr lang="tr-TR" sz="2800" dirty="0" err="1" smtClean="0"/>
              <a:t>Termistör</a:t>
            </a:r>
            <a:r>
              <a:rPr lang="tr-TR" sz="2800" dirty="0" smtClean="0"/>
              <a:t> yapımında çoğunlukla oksitlenmiş manganez, nikel, bakır veya kobaltın karışımı kullanılır.</a:t>
            </a:r>
          </a:p>
          <a:p>
            <a:pPr algn="ctr" fontAlgn="base"/>
            <a:endParaRPr lang="tr-TR" sz="2800" dirty="0" smtClean="0"/>
          </a:p>
          <a:p>
            <a:pPr algn="ctr" fontAlgn="base"/>
            <a:r>
              <a:rPr lang="tr-TR" sz="2800" b="1" dirty="0" err="1" smtClean="0">
                <a:solidFill>
                  <a:srgbClr val="FFFF00"/>
                </a:solidFill>
              </a:rPr>
              <a:t>Termistör</a:t>
            </a:r>
            <a:r>
              <a:rPr lang="tr-TR" sz="2800" b="1" dirty="0" smtClean="0">
                <a:solidFill>
                  <a:srgbClr val="FFFF00"/>
                </a:solidFill>
              </a:rPr>
              <a:t> Çeşitleri</a:t>
            </a:r>
          </a:p>
          <a:p>
            <a:pPr algn="ctr" fontAlgn="base"/>
            <a:r>
              <a:rPr lang="tr-TR" sz="2800" dirty="0" err="1" smtClean="0"/>
              <a:t>Termistörler</a:t>
            </a:r>
            <a:r>
              <a:rPr lang="tr-TR" sz="2800" dirty="0" smtClean="0"/>
              <a:t> ikiye ayrılır sıcaklıkla direnci artan </a:t>
            </a:r>
            <a:r>
              <a:rPr lang="tr-TR" sz="2800" dirty="0" err="1" smtClean="0"/>
              <a:t>termistöre</a:t>
            </a:r>
            <a:r>
              <a:rPr lang="tr-TR" sz="2800" dirty="0" smtClean="0"/>
              <a:t> PTC, NTC sıcaklıkla direnci azalan eleman </a:t>
            </a:r>
            <a:r>
              <a:rPr lang="tr-TR" sz="2800" dirty="0" err="1" smtClean="0"/>
              <a:t>termistördür</a:t>
            </a:r>
            <a:r>
              <a:rPr lang="tr-TR" sz="2800" dirty="0" smtClean="0"/>
              <a:t>.</a:t>
            </a:r>
            <a:endParaRPr lang="tr-TR" sz="2800"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179512" y="188640"/>
            <a:ext cx="6480720" cy="6336704"/>
          </a:xfrm>
          <a:prstGeom prst="rect">
            <a:avLst/>
          </a:prstGeom>
        </p:spPr>
        <p:txBody>
          <a:bodyPr wrap="square">
            <a:spAutoFit/>
          </a:bodyPr>
          <a:lstStyle/>
          <a:p>
            <a:pPr algn="ctr" fontAlgn="base"/>
            <a:r>
              <a:rPr lang="tr-TR" sz="2800" b="1" dirty="0" smtClean="0">
                <a:solidFill>
                  <a:srgbClr val="FFFF00"/>
                </a:solidFill>
              </a:rPr>
              <a:t>PTC Nedir?</a:t>
            </a:r>
            <a:endParaRPr lang="tr-TR" sz="2800" dirty="0" smtClean="0">
              <a:solidFill>
                <a:srgbClr val="FFFF00"/>
              </a:solidFill>
            </a:endParaRPr>
          </a:p>
          <a:p>
            <a:pPr algn="ctr" fontAlgn="base"/>
            <a:r>
              <a:rPr lang="tr-TR" sz="2800" dirty="0" smtClean="0"/>
              <a:t>Bulunduğu ortamın yada temas ettiği yüzeyin sıcaklığı arttıkça elektriksel direnci artan devre elemanına PTC denir. </a:t>
            </a:r>
          </a:p>
          <a:p>
            <a:pPr algn="ctr" fontAlgn="base"/>
            <a:r>
              <a:rPr lang="tr-TR" sz="2800" dirty="0" smtClean="0"/>
              <a:t>PTC’ </a:t>
            </a:r>
            <a:r>
              <a:rPr lang="tr-TR" sz="2800" dirty="0" err="1" smtClean="0"/>
              <a:t>ler</a:t>
            </a:r>
            <a:r>
              <a:rPr lang="tr-TR" sz="2800" dirty="0" smtClean="0"/>
              <a:t>- 60 ºC ile +150 ºC arasındaki sıcaklıklar da kararlı bir şekilde çalışır. Hassas duyarlı 0.1 C çalışanları vardır. Daha çok elektrik motorlarını aşırı ısınmaya karşı korumak için tasarlanan devrelerde kullanılır. Ayrıca ısı seviyesini belirli bir değer aralığında tutulması gereken bütün işlemlerde kullanılabilir. </a:t>
            </a:r>
            <a:endParaRPr lang="tr-TR" sz="2800" dirty="0"/>
          </a:p>
        </p:txBody>
      </p:sp>
      <p:pic>
        <p:nvPicPr>
          <p:cNvPr id="63490" name="Picture 2" descr="https://encrypted-tbn2.gstatic.com/images?q=tbn:ANd9GcRQt5FyHO3wuked2vYJTbGy0KFi4rAi15eYEbIFn5XevL33DoS6TxEELmjAkw"/>
          <p:cNvPicPr>
            <a:picLocks noChangeAspect="1" noChangeArrowheads="1"/>
          </p:cNvPicPr>
          <p:nvPr/>
        </p:nvPicPr>
        <p:blipFill>
          <a:blip r:embed="rId2" cstate="print"/>
          <a:srcRect/>
          <a:stretch>
            <a:fillRect/>
          </a:stretch>
        </p:blipFill>
        <p:spPr bwMode="auto">
          <a:xfrm>
            <a:off x="6732240" y="2708920"/>
            <a:ext cx="2160238" cy="2160240"/>
          </a:xfrm>
          <a:prstGeom prst="rect">
            <a:avLst/>
          </a:prstGeom>
          <a:noFill/>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1043608" y="1772816"/>
            <a:ext cx="7344816" cy="3108543"/>
          </a:xfrm>
          <a:prstGeom prst="rect">
            <a:avLst/>
          </a:prstGeom>
        </p:spPr>
        <p:txBody>
          <a:bodyPr wrap="square">
            <a:spAutoFit/>
          </a:bodyPr>
          <a:lstStyle/>
          <a:p>
            <a:pPr algn="ctr" fontAlgn="base"/>
            <a:r>
              <a:rPr lang="tr-TR" sz="2800" dirty="0" err="1" smtClean="0"/>
              <a:t>Ohmmetreye</a:t>
            </a:r>
            <a:r>
              <a:rPr lang="tr-TR" sz="2800" dirty="0" smtClean="0"/>
              <a:t> bağlanan </a:t>
            </a:r>
            <a:r>
              <a:rPr lang="tr-TR" sz="2800" dirty="0" err="1" smtClean="0"/>
              <a:t>PTC’yi</a:t>
            </a:r>
            <a:r>
              <a:rPr lang="tr-TR" sz="2800" dirty="0" smtClean="0"/>
              <a:t> oda sıcaklığında üzerinde yazılı değer okunur. PTC’ </a:t>
            </a:r>
            <a:r>
              <a:rPr lang="tr-TR" sz="2800" dirty="0" err="1" smtClean="0"/>
              <a:t>yi</a:t>
            </a:r>
            <a:r>
              <a:rPr lang="tr-TR" sz="2800" dirty="0" smtClean="0"/>
              <a:t> herhangi bir şekilde ısıttığımızda iç direncinin periyodik olarak arttığını görürüz. Bu durumda PTC  </a:t>
            </a:r>
            <a:r>
              <a:rPr lang="tr-TR" sz="2800" dirty="0" err="1" smtClean="0"/>
              <a:t>termistör</a:t>
            </a:r>
            <a:r>
              <a:rPr lang="tr-TR" sz="2800" dirty="0" smtClean="0"/>
              <a:t> sağlamdır. Eğer bunu görmezsek ve çeşitli şekilde değişim gösteriyorsa PTC arızalıdır.</a:t>
            </a:r>
            <a:endParaRPr lang="tr-TR" sz="2800"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323528" y="398269"/>
            <a:ext cx="8352928" cy="5406995"/>
          </a:xfrm>
          <a:prstGeom prst="rect">
            <a:avLst/>
          </a:prstGeom>
        </p:spPr>
        <p:txBody>
          <a:bodyPr wrap="square">
            <a:spAutoFit/>
          </a:bodyPr>
          <a:lstStyle/>
          <a:p>
            <a:pPr algn="ctr" fontAlgn="base"/>
            <a:r>
              <a:rPr lang="tr-TR" sz="2800" b="1" dirty="0" smtClean="0">
                <a:solidFill>
                  <a:srgbClr val="FFFF00"/>
                </a:solidFill>
                <a:effectLst>
                  <a:outerShdw blurRad="38100" dist="38100" dir="2700000" algn="tl">
                    <a:srgbClr val="000000">
                      <a:alpha val="43137"/>
                    </a:srgbClr>
                  </a:outerShdw>
                </a:effectLst>
              </a:rPr>
              <a:t>NTC Nedir?</a:t>
            </a:r>
          </a:p>
          <a:p>
            <a:pPr algn="ctr" fontAlgn="base"/>
            <a:endParaRPr lang="tr-TR" sz="2800" dirty="0" smtClean="0">
              <a:solidFill>
                <a:srgbClr val="FFFF00"/>
              </a:solidFill>
              <a:effectLst>
                <a:outerShdw blurRad="38100" dist="38100" dir="2700000" algn="tl">
                  <a:srgbClr val="000000">
                    <a:alpha val="43137"/>
                  </a:srgbClr>
                </a:outerShdw>
              </a:effectLst>
            </a:endParaRPr>
          </a:p>
          <a:p>
            <a:pPr algn="ctr" fontAlgn="base"/>
            <a:r>
              <a:rPr lang="tr-TR" sz="2800" dirty="0" smtClean="0"/>
              <a:t>Bulunduğu ortamın veya temas ettiği yüzeyin sıcaklığı arttıkça elektriksel direnci azalan devre elemanına NTC denir. NTC’ </a:t>
            </a:r>
            <a:r>
              <a:rPr lang="tr-TR" sz="2800" dirty="0" err="1" smtClean="0"/>
              <a:t>ler</a:t>
            </a:r>
            <a:r>
              <a:rPr lang="tr-TR" sz="2800" dirty="0" smtClean="0"/>
              <a:t>- 300 Cº ile +50 Cº arasında olan sıcaklıklar da kararlı çalışırlar. Hassas duyarlı 0.1C- çalışanları vardır.</a:t>
            </a:r>
          </a:p>
          <a:p>
            <a:pPr algn="ctr" fontAlgn="base"/>
            <a:endParaRPr lang="tr-TR" sz="2800" dirty="0" smtClean="0"/>
          </a:p>
          <a:p>
            <a:pPr algn="ctr" fontAlgn="base"/>
            <a:r>
              <a:rPr lang="tr-TR" sz="2800" dirty="0" smtClean="0"/>
              <a:t> Isı denetimli havyalarda, amplifikatörlerin çıkış güç katlarında, araba radyatörlerinde, elektronik termometrelerde kullanılır. NTC’ </a:t>
            </a:r>
            <a:r>
              <a:rPr lang="tr-TR" sz="2800" dirty="0" err="1" smtClean="0"/>
              <a:t>nin</a:t>
            </a:r>
            <a:r>
              <a:rPr lang="tr-TR" sz="2800" dirty="0" smtClean="0"/>
              <a:t> kullanım alanları </a:t>
            </a:r>
            <a:r>
              <a:rPr lang="tr-TR" sz="2800" dirty="0" err="1" smtClean="0"/>
              <a:t>PTC’lere</a:t>
            </a:r>
            <a:r>
              <a:rPr lang="tr-TR" sz="2800" dirty="0" smtClean="0"/>
              <a:t> göre daha fazladır. </a:t>
            </a:r>
            <a:endParaRPr lang="tr-TR" sz="28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turkbiyofizik.com/bilgiler/algilayici_1.gif"/>
          <p:cNvPicPr>
            <a:picLocks noChangeAspect="1" noChangeArrowheads="1"/>
          </p:cNvPicPr>
          <p:nvPr/>
        </p:nvPicPr>
        <p:blipFill>
          <a:blip r:embed="rId2" cstate="print"/>
          <a:srcRect/>
          <a:stretch>
            <a:fillRect/>
          </a:stretch>
        </p:blipFill>
        <p:spPr bwMode="auto">
          <a:xfrm>
            <a:off x="347823" y="1412776"/>
            <a:ext cx="8328633" cy="5184576"/>
          </a:xfrm>
          <a:prstGeom prst="rect">
            <a:avLst/>
          </a:prstGeom>
          <a:noFill/>
        </p:spPr>
      </p:pic>
      <p:sp>
        <p:nvSpPr>
          <p:cNvPr id="5" name="4 Dikdörtgen"/>
          <p:cNvSpPr/>
          <p:nvPr/>
        </p:nvSpPr>
        <p:spPr>
          <a:xfrm>
            <a:off x="467544" y="404665"/>
            <a:ext cx="8064896" cy="830997"/>
          </a:xfrm>
          <a:prstGeom prst="rect">
            <a:avLst/>
          </a:prstGeom>
        </p:spPr>
        <p:txBody>
          <a:bodyPr wrap="square">
            <a:spAutoFit/>
          </a:bodyPr>
          <a:lstStyle/>
          <a:p>
            <a:pPr algn="ctr"/>
            <a:r>
              <a:rPr lang="en-GB" sz="2400" dirty="0" err="1" smtClean="0">
                <a:solidFill>
                  <a:srgbClr val="FFFF00"/>
                </a:solidFill>
                <a:effectLst>
                  <a:outerShdw blurRad="38100" dist="38100" dir="2700000" algn="tl">
                    <a:srgbClr val="000000">
                      <a:alpha val="43137"/>
                    </a:srgbClr>
                  </a:outerShdw>
                </a:effectLst>
              </a:rPr>
              <a:t>Endüstride</a:t>
            </a:r>
            <a:r>
              <a:rPr lang="en-GB" sz="2400" dirty="0" smtClean="0">
                <a:solidFill>
                  <a:srgbClr val="FFFF00"/>
                </a:solidFill>
                <a:effectLst>
                  <a:outerShdw blurRad="38100" dist="38100" dir="2700000" algn="tl">
                    <a:srgbClr val="000000">
                      <a:alpha val="43137"/>
                    </a:srgbClr>
                  </a:outerShdw>
                </a:effectLst>
              </a:rPr>
              <a:t> en </a:t>
            </a:r>
            <a:r>
              <a:rPr lang="en-GB" sz="2400" dirty="0" err="1" smtClean="0">
                <a:solidFill>
                  <a:srgbClr val="FFFF00"/>
                </a:solidFill>
                <a:effectLst>
                  <a:outerShdw blurRad="38100" dist="38100" dir="2700000" algn="tl">
                    <a:srgbClr val="000000">
                      <a:alpha val="43137"/>
                    </a:srgbClr>
                  </a:outerShdw>
                </a:effectLst>
              </a:rPr>
              <a:t>sık</a:t>
            </a:r>
            <a:r>
              <a:rPr lang="en-GB" sz="2400" dirty="0" smtClean="0">
                <a:solidFill>
                  <a:srgbClr val="FFFF00"/>
                </a:solidFill>
                <a:effectLst>
                  <a:outerShdw blurRad="38100" dist="38100" dir="2700000" algn="tl">
                    <a:srgbClr val="000000">
                      <a:alpha val="43137"/>
                    </a:srgbClr>
                  </a:outerShdw>
                </a:effectLst>
              </a:rPr>
              <a:t> </a:t>
            </a:r>
            <a:r>
              <a:rPr lang="en-GB" sz="2400" dirty="0" err="1" smtClean="0">
                <a:solidFill>
                  <a:srgbClr val="FFFF00"/>
                </a:solidFill>
                <a:effectLst>
                  <a:outerShdw blurRad="38100" dist="38100" dir="2700000" algn="tl">
                    <a:srgbClr val="000000">
                      <a:alpha val="43137"/>
                    </a:srgbClr>
                  </a:outerShdw>
                </a:effectLst>
              </a:rPr>
              <a:t>kullanılan</a:t>
            </a:r>
            <a:r>
              <a:rPr lang="en-GB" sz="2400" dirty="0" smtClean="0">
                <a:solidFill>
                  <a:srgbClr val="FFFF00"/>
                </a:solidFill>
                <a:effectLst>
                  <a:outerShdw blurRad="38100" dist="38100" dir="2700000" algn="tl">
                    <a:srgbClr val="000000">
                      <a:alpha val="43137"/>
                    </a:srgbClr>
                  </a:outerShdw>
                </a:effectLst>
              </a:rPr>
              <a:t> </a:t>
            </a:r>
            <a:r>
              <a:rPr lang="en-GB" sz="2400" dirty="0" err="1" smtClean="0">
                <a:solidFill>
                  <a:srgbClr val="FFFF00"/>
                </a:solidFill>
                <a:effectLst>
                  <a:outerShdw blurRad="38100" dist="38100" dir="2700000" algn="tl">
                    <a:srgbClr val="000000">
                      <a:alpha val="43137"/>
                    </a:srgbClr>
                  </a:outerShdw>
                </a:effectLst>
              </a:rPr>
              <a:t>algılayıcılar</a:t>
            </a:r>
            <a:r>
              <a:rPr lang="en-GB" sz="2400" dirty="0" smtClean="0">
                <a:solidFill>
                  <a:srgbClr val="FFFF00"/>
                </a:solidFill>
                <a:effectLst>
                  <a:outerShdw blurRad="38100" dist="38100" dir="2700000" algn="tl">
                    <a:srgbClr val="000000">
                      <a:alpha val="43137"/>
                    </a:srgbClr>
                  </a:outerShdw>
                </a:effectLst>
              </a:rPr>
              <a:t> </a:t>
            </a:r>
            <a:r>
              <a:rPr lang="en-GB" sz="2400" dirty="0" err="1" smtClean="0">
                <a:solidFill>
                  <a:srgbClr val="FFFF00"/>
                </a:solidFill>
                <a:effectLst>
                  <a:outerShdw blurRad="38100" dist="38100" dir="2700000" algn="tl">
                    <a:srgbClr val="000000">
                      <a:alpha val="43137"/>
                    </a:srgbClr>
                  </a:outerShdw>
                </a:effectLst>
              </a:rPr>
              <a:t>için</a:t>
            </a:r>
            <a:r>
              <a:rPr lang="en-GB" sz="2400" dirty="0" smtClean="0">
                <a:solidFill>
                  <a:srgbClr val="FFFF00"/>
                </a:solidFill>
                <a:effectLst>
                  <a:outerShdw blurRad="38100" dist="38100" dir="2700000" algn="tl">
                    <a:srgbClr val="000000">
                      <a:alpha val="43137"/>
                    </a:srgbClr>
                  </a:outerShdw>
                </a:effectLst>
              </a:rPr>
              <a:t> </a:t>
            </a:r>
            <a:r>
              <a:rPr lang="en-GB" sz="2400" dirty="0" err="1" smtClean="0">
                <a:solidFill>
                  <a:srgbClr val="FFFF00"/>
                </a:solidFill>
                <a:effectLst>
                  <a:outerShdw blurRad="38100" dist="38100" dir="2700000" algn="tl">
                    <a:srgbClr val="000000">
                      <a:alpha val="43137"/>
                    </a:srgbClr>
                  </a:outerShdw>
                </a:effectLst>
              </a:rPr>
              <a:t>ölçülen</a:t>
            </a:r>
            <a:r>
              <a:rPr lang="en-GB" sz="2400" dirty="0" smtClean="0">
                <a:solidFill>
                  <a:srgbClr val="FFFF00"/>
                </a:solidFill>
                <a:effectLst>
                  <a:outerShdw blurRad="38100" dist="38100" dir="2700000" algn="tl">
                    <a:srgbClr val="000000">
                      <a:alpha val="43137"/>
                    </a:srgbClr>
                  </a:outerShdw>
                </a:effectLst>
              </a:rPr>
              <a:t> </a:t>
            </a:r>
            <a:r>
              <a:rPr lang="en-GB" sz="2400" dirty="0" err="1" smtClean="0">
                <a:solidFill>
                  <a:srgbClr val="FFFF00"/>
                </a:solidFill>
                <a:effectLst>
                  <a:outerShdw blurRad="38100" dist="38100" dir="2700000" algn="tl">
                    <a:srgbClr val="000000">
                      <a:alpha val="43137"/>
                    </a:srgbClr>
                  </a:outerShdw>
                </a:effectLst>
              </a:rPr>
              <a:t>büyüklükler</a:t>
            </a:r>
            <a:r>
              <a:rPr lang="en-GB" sz="2400" dirty="0" smtClean="0">
                <a:solidFill>
                  <a:srgbClr val="FFFF00"/>
                </a:solidFill>
                <a:effectLst>
                  <a:outerShdw blurRad="38100" dist="38100" dir="2700000" algn="tl">
                    <a:srgbClr val="000000">
                      <a:alpha val="43137"/>
                    </a:srgbClr>
                  </a:outerShdw>
                </a:effectLst>
              </a:rPr>
              <a:t> </a:t>
            </a:r>
            <a:r>
              <a:rPr lang="en-GB" sz="2400" dirty="0" err="1" smtClean="0">
                <a:solidFill>
                  <a:srgbClr val="FFFF00"/>
                </a:solidFill>
                <a:effectLst>
                  <a:outerShdw blurRad="38100" dist="38100" dir="2700000" algn="tl">
                    <a:srgbClr val="000000">
                      <a:alpha val="43137"/>
                    </a:srgbClr>
                  </a:outerShdw>
                </a:effectLst>
              </a:rPr>
              <a:t>ve</a:t>
            </a:r>
            <a:r>
              <a:rPr lang="en-GB" sz="2400" dirty="0" smtClean="0">
                <a:solidFill>
                  <a:srgbClr val="FFFF00"/>
                </a:solidFill>
                <a:effectLst>
                  <a:outerShdw blurRad="38100" dist="38100" dir="2700000" algn="tl">
                    <a:srgbClr val="000000">
                      <a:alpha val="43137"/>
                    </a:srgbClr>
                  </a:outerShdw>
                </a:effectLst>
              </a:rPr>
              <a:t> </a:t>
            </a:r>
            <a:r>
              <a:rPr lang="en-GB" sz="2400" dirty="0" err="1" smtClean="0">
                <a:solidFill>
                  <a:srgbClr val="FFFF00"/>
                </a:solidFill>
                <a:effectLst>
                  <a:outerShdw blurRad="38100" dist="38100" dir="2700000" algn="tl">
                    <a:srgbClr val="000000">
                      <a:alpha val="43137"/>
                    </a:srgbClr>
                  </a:outerShdw>
                </a:effectLst>
              </a:rPr>
              <a:t>çıkış</a:t>
            </a:r>
            <a:r>
              <a:rPr lang="en-GB" sz="2400" dirty="0" smtClean="0">
                <a:solidFill>
                  <a:srgbClr val="FFFF00"/>
                </a:solidFill>
                <a:effectLst>
                  <a:outerShdw blurRad="38100" dist="38100" dir="2700000" algn="tl">
                    <a:srgbClr val="000000">
                      <a:alpha val="43137"/>
                    </a:srgbClr>
                  </a:outerShdw>
                </a:effectLst>
              </a:rPr>
              <a:t> </a:t>
            </a:r>
            <a:r>
              <a:rPr lang="en-GB" sz="2400" dirty="0" err="1" smtClean="0">
                <a:solidFill>
                  <a:srgbClr val="FFFF00"/>
                </a:solidFill>
                <a:effectLst>
                  <a:outerShdw blurRad="38100" dist="38100" dir="2700000" algn="tl">
                    <a:srgbClr val="000000">
                      <a:alpha val="43137"/>
                    </a:srgbClr>
                  </a:outerShdw>
                </a:effectLst>
              </a:rPr>
              <a:t>büyüklükleri</a:t>
            </a:r>
            <a:endParaRPr lang="en-GB" sz="2400" dirty="0">
              <a:solidFill>
                <a:srgbClr val="FFFF00"/>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9"/>
          <p:cNvSpPr/>
          <p:nvPr/>
        </p:nvSpPr>
        <p:spPr>
          <a:xfrm>
            <a:off x="395536" y="3501008"/>
            <a:ext cx="5472607" cy="2520280"/>
          </a:xfrm>
          <a:prstGeom prst="rect">
            <a:avLst/>
          </a:prstGeom>
          <a:blipFill>
            <a:blip r:embed="rId2" cstate="print"/>
            <a:stretch>
              <a:fillRect/>
            </a:stretch>
          </a:blipFill>
        </p:spPr>
        <p:txBody>
          <a:bodyPr wrap="square" lIns="0" tIns="0" rIns="0" bIns="0" rtlCol="0"/>
          <a:lstStyle/>
          <a:p>
            <a:endParaRPr/>
          </a:p>
        </p:txBody>
      </p:sp>
      <p:sp>
        <p:nvSpPr>
          <p:cNvPr id="5" name="object 9"/>
          <p:cNvSpPr/>
          <p:nvPr/>
        </p:nvSpPr>
        <p:spPr>
          <a:xfrm>
            <a:off x="467544" y="620689"/>
            <a:ext cx="5472608" cy="2304256"/>
          </a:xfrm>
          <a:prstGeom prst="rect">
            <a:avLst/>
          </a:prstGeom>
          <a:blipFill>
            <a:blip r:embed="rId3" cstate="print"/>
            <a:stretch>
              <a:fillRect/>
            </a:stretch>
          </a:blipFill>
        </p:spPr>
        <p:txBody>
          <a:bodyPr wrap="square" lIns="0" tIns="0" rIns="0" bIns="0" rtlCol="0"/>
          <a:lstStyle/>
          <a:p>
            <a:endParaRPr/>
          </a:p>
        </p:txBody>
      </p:sp>
      <p:sp>
        <p:nvSpPr>
          <p:cNvPr id="6" name="5 Dikdörtgen"/>
          <p:cNvSpPr/>
          <p:nvPr/>
        </p:nvSpPr>
        <p:spPr>
          <a:xfrm>
            <a:off x="6860735" y="1484784"/>
            <a:ext cx="881972" cy="523220"/>
          </a:xfrm>
          <a:prstGeom prst="rect">
            <a:avLst/>
          </a:prstGeom>
        </p:spPr>
        <p:txBody>
          <a:bodyPr wrap="none">
            <a:spAutoFit/>
          </a:bodyPr>
          <a:lstStyle/>
          <a:p>
            <a:pPr algn="ctr" fontAlgn="base"/>
            <a:r>
              <a:rPr lang="tr-TR" sz="2800" b="1" dirty="0" smtClean="0">
                <a:solidFill>
                  <a:srgbClr val="FFFF00"/>
                </a:solidFill>
                <a:effectLst>
                  <a:outerShdw blurRad="38100" dist="38100" dir="2700000" algn="tl">
                    <a:srgbClr val="000000">
                      <a:alpha val="43137"/>
                    </a:srgbClr>
                  </a:outerShdw>
                </a:effectLst>
              </a:rPr>
              <a:t>NTC</a:t>
            </a:r>
          </a:p>
        </p:txBody>
      </p:sp>
      <p:sp>
        <p:nvSpPr>
          <p:cNvPr id="7" name="6 Dikdörtgen"/>
          <p:cNvSpPr/>
          <p:nvPr/>
        </p:nvSpPr>
        <p:spPr>
          <a:xfrm>
            <a:off x="6981125" y="4149080"/>
            <a:ext cx="816249" cy="523220"/>
          </a:xfrm>
          <a:prstGeom prst="rect">
            <a:avLst/>
          </a:prstGeom>
        </p:spPr>
        <p:txBody>
          <a:bodyPr wrap="none">
            <a:spAutoFit/>
          </a:bodyPr>
          <a:lstStyle/>
          <a:p>
            <a:pPr algn="ctr" fontAlgn="base"/>
            <a:r>
              <a:rPr lang="tr-TR" sz="2800" b="1" dirty="0" smtClean="0">
                <a:solidFill>
                  <a:srgbClr val="FFFF00"/>
                </a:solidFill>
                <a:effectLst>
                  <a:outerShdw blurRad="38100" dist="38100" dir="2700000" algn="tl">
                    <a:srgbClr val="000000">
                      <a:alpha val="43137"/>
                    </a:srgbClr>
                  </a:outerShdw>
                </a:effectLst>
              </a:rPr>
              <a:t>PTC</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323528" y="260648"/>
            <a:ext cx="8568952" cy="2246769"/>
          </a:xfrm>
          <a:prstGeom prst="rect">
            <a:avLst/>
          </a:prstGeom>
        </p:spPr>
        <p:txBody>
          <a:bodyPr wrap="square">
            <a:spAutoFit/>
          </a:bodyPr>
          <a:lstStyle/>
          <a:p>
            <a:pPr algn="ctr"/>
            <a:r>
              <a:rPr lang="tr-TR" sz="2800" b="1" dirty="0" err="1" smtClean="0">
                <a:solidFill>
                  <a:srgbClr val="FFFF00"/>
                </a:solidFill>
                <a:effectLst>
                  <a:outerShdw blurRad="38100" dist="38100" dir="2700000" algn="tl">
                    <a:srgbClr val="000000">
                      <a:alpha val="43137"/>
                    </a:srgbClr>
                  </a:outerShdw>
                </a:effectLst>
              </a:rPr>
              <a:t>Termokupl</a:t>
            </a:r>
            <a:r>
              <a:rPr lang="tr-TR" sz="2800" b="1" dirty="0" smtClean="0">
                <a:solidFill>
                  <a:srgbClr val="FFFF00"/>
                </a:solidFill>
                <a:effectLst>
                  <a:outerShdw blurRad="38100" dist="38100" dir="2700000" algn="tl">
                    <a:srgbClr val="000000">
                      <a:alpha val="43137"/>
                    </a:srgbClr>
                  </a:outerShdw>
                </a:effectLst>
              </a:rPr>
              <a:t> ( </a:t>
            </a:r>
            <a:r>
              <a:rPr lang="tr-TR" sz="2800" b="1" dirty="0" err="1" smtClean="0">
                <a:solidFill>
                  <a:srgbClr val="FFFF00"/>
                </a:solidFill>
                <a:effectLst>
                  <a:outerShdw blurRad="38100" dist="38100" dir="2700000" algn="tl">
                    <a:srgbClr val="000000">
                      <a:alpha val="43137"/>
                    </a:srgbClr>
                  </a:outerShdw>
                </a:effectLst>
              </a:rPr>
              <a:t>Isılçift</a:t>
            </a:r>
            <a:r>
              <a:rPr lang="tr-TR" sz="2800" b="1" dirty="0" smtClean="0">
                <a:solidFill>
                  <a:srgbClr val="FFFF00"/>
                </a:solidFill>
                <a:effectLst>
                  <a:outerShdw blurRad="38100" dist="38100" dir="2700000" algn="tl">
                    <a:srgbClr val="000000">
                      <a:alpha val="43137"/>
                    </a:srgbClr>
                  </a:outerShdw>
                </a:effectLst>
              </a:rPr>
              <a:t> )</a:t>
            </a:r>
            <a:endParaRPr lang="tr-TR" sz="2800" dirty="0" smtClean="0">
              <a:solidFill>
                <a:srgbClr val="FFFF00"/>
              </a:solidFill>
              <a:effectLst>
                <a:outerShdw blurRad="38100" dist="38100" dir="2700000" algn="tl">
                  <a:srgbClr val="000000">
                    <a:alpha val="43137"/>
                  </a:srgbClr>
                </a:outerShdw>
              </a:effectLst>
            </a:endParaRPr>
          </a:p>
          <a:p>
            <a:pPr algn="ctr"/>
            <a:r>
              <a:rPr lang="tr-TR" sz="2800" dirty="0" smtClean="0"/>
              <a:t>,Sıcaklık ölçmeye yarayan </a:t>
            </a:r>
            <a:r>
              <a:rPr lang="tr-TR" sz="2800" dirty="0" err="1" smtClean="0"/>
              <a:t>sensörlere</a:t>
            </a:r>
            <a:r>
              <a:rPr lang="tr-TR" sz="2800" dirty="0" smtClean="0"/>
              <a:t> </a:t>
            </a:r>
            <a:r>
              <a:rPr lang="tr-TR" sz="2800" dirty="0" err="1" smtClean="0"/>
              <a:t>termokupl</a:t>
            </a:r>
            <a:r>
              <a:rPr lang="tr-TR" sz="2800" dirty="0" smtClean="0"/>
              <a:t> denir. </a:t>
            </a:r>
            <a:r>
              <a:rPr lang="tr-TR" sz="2800" dirty="0" err="1" smtClean="0"/>
              <a:t>Termokupl</a:t>
            </a:r>
            <a:r>
              <a:rPr lang="tr-TR" sz="2800" dirty="0" smtClean="0"/>
              <a:t>, iki farklı metal uçlarının yada alaşımın kaynatılması sonucu meydana gelen sıcaklık ölçü aletidir.</a:t>
            </a:r>
            <a:endParaRPr lang="tr-TR" sz="2800" dirty="0"/>
          </a:p>
        </p:txBody>
      </p:sp>
      <p:sp>
        <p:nvSpPr>
          <p:cNvPr id="70658" name="AutoShape 2" descr="termokupl.jpg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70660" name="AutoShape 4" descr="termokupl.jpg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70662" name="Picture 6" descr="termokupl.jpg ile ilgili görsel sonucu"/>
          <p:cNvPicPr>
            <a:picLocks noChangeAspect="1" noChangeArrowheads="1"/>
          </p:cNvPicPr>
          <p:nvPr/>
        </p:nvPicPr>
        <p:blipFill>
          <a:blip r:embed="rId2" cstate="print"/>
          <a:srcRect t="19917"/>
          <a:stretch>
            <a:fillRect/>
          </a:stretch>
        </p:blipFill>
        <p:spPr bwMode="auto">
          <a:xfrm>
            <a:off x="2483768" y="2648382"/>
            <a:ext cx="4968552" cy="3978954"/>
          </a:xfrm>
          <a:prstGeom prst="rect">
            <a:avLst/>
          </a:prstGeom>
          <a:noFill/>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467544" y="332656"/>
            <a:ext cx="8424936" cy="6555641"/>
          </a:xfrm>
          <a:prstGeom prst="rect">
            <a:avLst/>
          </a:prstGeom>
        </p:spPr>
        <p:txBody>
          <a:bodyPr wrap="square">
            <a:spAutoFit/>
          </a:bodyPr>
          <a:lstStyle/>
          <a:p>
            <a:pPr algn="ctr"/>
            <a:r>
              <a:rPr lang="tr-TR" sz="2800" b="1" dirty="0" err="1" smtClean="0">
                <a:solidFill>
                  <a:srgbClr val="FFFF00"/>
                </a:solidFill>
              </a:rPr>
              <a:t>Termokupl</a:t>
            </a:r>
            <a:r>
              <a:rPr lang="tr-TR" sz="2800" b="1" dirty="0" smtClean="0">
                <a:solidFill>
                  <a:srgbClr val="FFFF00"/>
                </a:solidFill>
              </a:rPr>
              <a:t> Çalışma Prensibi: </a:t>
            </a:r>
          </a:p>
          <a:p>
            <a:pPr algn="ctr"/>
            <a:r>
              <a:rPr lang="tr-TR" sz="2800" dirty="0" smtClean="0"/>
              <a:t>Bütün iletkenler ısıtıldıkları zaman içlerinde bulunan elektronlar da bir hareketlenme oluşur. Ancak bu hareketlenme çeşitli iletkenler arasında farklılık gösterir. Bu maddenin ayırt edici özelliklerindendir. İletkenlerin bu farklarından faydalanarak sıcaklık ölçümü yapılır. İki farklı iletkenin birer uçları birbirine kaynak edilip ya da sıkıca birbirine bağlanıp boşta kalan uçlarına hassas bir voltmetre bağlandığı zaman, eğer birleştirilen </a:t>
            </a:r>
            <a:r>
              <a:rPr lang="tr-TR" sz="2800" dirty="0" err="1" smtClean="0"/>
              <a:t>uc</a:t>
            </a:r>
            <a:r>
              <a:rPr lang="tr-TR" sz="2800" dirty="0" smtClean="0"/>
              <a:t> </a:t>
            </a:r>
            <a:r>
              <a:rPr lang="tr-TR" sz="2800" dirty="0" err="1" smtClean="0"/>
              <a:t>ısıtırılırsa</a:t>
            </a:r>
            <a:r>
              <a:rPr lang="tr-TR" sz="2800" dirty="0" smtClean="0"/>
              <a:t>, sıcaklık ile orantılı olarak voltmetrede </a:t>
            </a:r>
            <a:r>
              <a:rPr lang="tr-TR" sz="2800" dirty="0" err="1" smtClean="0"/>
              <a:t>mV</a:t>
            </a:r>
            <a:r>
              <a:rPr lang="tr-TR" sz="2800" dirty="0" smtClean="0"/>
              <a:t>’ </a:t>
            </a:r>
            <a:r>
              <a:rPr lang="tr-TR" sz="2800" dirty="0" err="1" smtClean="0"/>
              <a:t>lar</a:t>
            </a:r>
            <a:r>
              <a:rPr lang="tr-TR" sz="2800" dirty="0" smtClean="0"/>
              <a:t> mertebesinde bir DA gerilim elde edilir. Elde edilen gerilimin değeri kullanılan metallerin sıcaklığa verdiği tepki ile orantılıdır. </a:t>
            </a:r>
            <a:endParaRPr lang="tr-TR" sz="2800" dirty="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467544" y="260648"/>
            <a:ext cx="8208912" cy="6555641"/>
          </a:xfrm>
          <a:prstGeom prst="rect">
            <a:avLst/>
          </a:prstGeom>
        </p:spPr>
        <p:txBody>
          <a:bodyPr wrap="square">
            <a:spAutoFit/>
          </a:bodyPr>
          <a:lstStyle/>
          <a:p>
            <a:pPr algn="ctr" fontAlgn="base"/>
            <a:r>
              <a:rPr lang="tr-TR" sz="2800" dirty="0" smtClean="0"/>
              <a:t>Yüksek sıcaklık ölçümleri yapılırken termometre kullanılmaz.</a:t>
            </a:r>
          </a:p>
          <a:p>
            <a:pPr algn="ctr" fontAlgn="base"/>
            <a:r>
              <a:rPr lang="tr-TR" sz="2800" dirty="0" err="1" smtClean="0"/>
              <a:t>Termokupllar</a:t>
            </a:r>
            <a:r>
              <a:rPr lang="tr-TR" sz="2800" dirty="0" smtClean="0"/>
              <a:t> -200°’den +2320°C’ ye arasında çalışabildikleri için endüstride en çok tercih edilen ısı kontrol elemanlarıdır. Genellikle endüstri tesislerindeki yüksek sıcaklıkta çalışan kazanların ısı kontrolünde kullanılır. Demir ve bakır </a:t>
            </a:r>
            <a:r>
              <a:rPr lang="tr-TR" sz="2800" dirty="0" err="1" smtClean="0"/>
              <a:t>konstantan</a:t>
            </a:r>
            <a:r>
              <a:rPr lang="tr-TR" sz="2800" dirty="0" smtClean="0"/>
              <a:t> gibi iki ayrı metalin birleşim noktaları ısıtıldığı zaman bu iki metal uçları arasında potansiyel bir fark oluşur. </a:t>
            </a:r>
            <a:r>
              <a:rPr lang="tr-TR" sz="2800" dirty="0" err="1" smtClean="0"/>
              <a:t>Termokupllar</a:t>
            </a:r>
            <a:r>
              <a:rPr lang="tr-TR" sz="2800" dirty="0" smtClean="0"/>
              <a:t> bu prensiple çalışır. İki ayrı metal ısınması ile sıcaklık ve soğukluk farkı meydana gelir. Bu da potansiyel farkı oluşturur. Meydana gelen potansiyel fark istenilen sıcaklık değerlerini ölçer.</a:t>
            </a:r>
            <a:endParaRPr lang="tr-TR" sz="2800" dirty="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0" y="6642100"/>
            <a:ext cx="9144000" cy="215900"/>
          </a:xfrm>
          <a:custGeom>
            <a:avLst/>
            <a:gdLst/>
            <a:ahLst/>
            <a:cxnLst/>
            <a:rect l="l" t="t" r="r" b="b"/>
            <a:pathLst>
              <a:path w="9144000" h="215900">
                <a:moveTo>
                  <a:pt x="0" y="215900"/>
                </a:moveTo>
                <a:lnTo>
                  <a:pt x="9144000" y="215900"/>
                </a:lnTo>
                <a:lnTo>
                  <a:pt x="9144000" y="0"/>
                </a:lnTo>
                <a:lnTo>
                  <a:pt x="0" y="0"/>
                </a:lnTo>
                <a:lnTo>
                  <a:pt x="0" y="215900"/>
                </a:lnTo>
                <a:close/>
              </a:path>
            </a:pathLst>
          </a:custGeom>
          <a:solidFill>
            <a:srgbClr val="D9D9D9"/>
          </a:solidFill>
        </p:spPr>
        <p:txBody>
          <a:bodyPr wrap="square" lIns="0" tIns="0" rIns="0" bIns="0" rtlCol="0"/>
          <a:lstStyle/>
          <a:p>
            <a:endParaRPr/>
          </a:p>
        </p:txBody>
      </p:sp>
      <p:sp>
        <p:nvSpPr>
          <p:cNvPr id="3" name="object 3"/>
          <p:cNvSpPr/>
          <p:nvPr/>
        </p:nvSpPr>
        <p:spPr>
          <a:xfrm>
            <a:off x="45719" y="45719"/>
            <a:ext cx="9098280" cy="606551"/>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1709927" y="0"/>
            <a:ext cx="5974080" cy="829055"/>
          </a:xfrm>
          <a:prstGeom prst="rect">
            <a:avLst/>
          </a:prstGeom>
          <a:blipFill>
            <a:blip r:embed="rId3" cstate="print"/>
            <a:stretch>
              <a:fillRect/>
            </a:stretch>
          </a:blipFill>
        </p:spPr>
        <p:txBody>
          <a:bodyPr wrap="square" lIns="0" tIns="0" rIns="0" bIns="0" rtlCol="0"/>
          <a:lstStyle/>
          <a:p>
            <a:endParaRPr/>
          </a:p>
        </p:txBody>
      </p:sp>
      <p:sp>
        <p:nvSpPr>
          <p:cNvPr id="5" name="object 5"/>
          <p:cNvSpPr/>
          <p:nvPr/>
        </p:nvSpPr>
        <p:spPr>
          <a:xfrm>
            <a:off x="71437" y="71501"/>
            <a:ext cx="9001760" cy="500380"/>
          </a:xfrm>
          <a:custGeom>
            <a:avLst/>
            <a:gdLst/>
            <a:ahLst/>
            <a:cxnLst/>
            <a:rect l="l" t="t" r="r" b="b"/>
            <a:pathLst>
              <a:path w="9001760" h="500380">
                <a:moveTo>
                  <a:pt x="9001188" y="0"/>
                </a:moveTo>
                <a:lnTo>
                  <a:pt x="83350" y="0"/>
                </a:lnTo>
                <a:lnTo>
                  <a:pt x="50905" y="6534"/>
                </a:lnTo>
                <a:lnTo>
                  <a:pt x="24411" y="24368"/>
                </a:lnTo>
                <a:lnTo>
                  <a:pt x="6549" y="50845"/>
                </a:lnTo>
                <a:lnTo>
                  <a:pt x="0" y="83312"/>
                </a:lnTo>
                <a:lnTo>
                  <a:pt x="0" y="499999"/>
                </a:lnTo>
                <a:lnTo>
                  <a:pt x="8917749" y="499999"/>
                </a:lnTo>
                <a:lnTo>
                  <a:pt x="8950235" y="493446"/>
                </a:lnTo>
                <a:lnTo>
                  <a:pt x="8976756" y="475583"/>
                </a:lnTo>
                <a:lnTo>
                  <a:pt x="8994634" y="449099"/>
                </a:lnTo>
                <a:lnTo>
                  <a:pt x="9001188" y="416687"/>
                </a:lnTo>
                <a:lnTo>
                  <a:pt x="9001188" y="0"/>
                </a:lnTo>
                <a:close/>
              </a:path>
            </a:pathLst>
          </a:custGeom>
          <a:solidFill>
            <a:srgbClr val="A6A6A6"/>
          </a:solidFill>
        </p:spPr>
        <p:txBody>
          <a:bodyPr wrap="square" lIns="0" tIns="0" rIns="0" bIns="0" rtlCol="0"/>
          <a:lstStyle/>
          <a:p>
            <a:endParaRPr/>
          </a:p>
        </p:txBody>
      </p:sp>
      <p:sp>
        <p:nvSpPr>
          <p:cNvPr id="7" name="object 7"/>
          <p:cNvSpPr/>
          <p:nvPr/>
        </p:nvSpPr>
        <p:spPr>
          <a:xfrm>
            <a:off x="1340186" y="692696"/>
            <a:ext cx="6832214" cy="3024336"/>
          </a:xfrm>
          <a:prstGeom prst="rect">
            <a:avLst/>
          </a:prstGeom>
          <a:blipFill>
            <a:blip r:embed="rId4" cstate="print"/>
            <a:stretch>
              <a:fillRect/>
            </a:stretch>
          </a:blipFill>
        </p:spPr>
        <p:txBody>
          <a:bodyPr wrap="square" lIns="0" tIns="0" rIns="0" bIns="0" rtlCol="0"/>
          <a:lstStyle/>
          <a:p>
            <a:endParaRPr/>
          </a:p>
        </p:txBody>
      </p:sp>
      <p:sp>
        <p:nvSpPr>
          <p:cNvPr id="8" name="object 8"/>
          <p:cNvSpPr/>
          <p:nvPr/>
        </p:nvSpPr>
        <p:spPr>
          <a:xfrm>
            <a:off x="1835696" y="3933056"/>
            <a:ext cx="5904656" cy="2160240"/>
          </a:xfrm>
          <a:prstGeom prst="rect">
            <a:avLst/>
          </a:prstGeom>
          <a:blipFill>
            <a:blip r:embed="rId5" cstate="print"/>
            <a:stretch>
              <a:fillRect/>
            </a:stretch>
          </a:blipFill>
        </p:spPr>
        <p:txBody>
          <a:bodyPr wrap="square" lIns="0" tIns="0" rIns="0" bIns="0" rtlCol="0"/>
          <a:lstStyle/>
          <a:p>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0" y="6642100"/>
            <a:ext cx="9144000" cy="215900"/>
          </a:xfrm>
          <a:custGeom>
            <a:avLst/>
            <a:gdLst/>
            <a:ahLst/>
            <a:cxnLst/>
            <a:rect l="l" t="t" r="r" b="b"/>
            <a:pathLst>
              <a:path w="9144000" h="215900">
                <a:moveTo>
                  <a:pt x="0" y="215900"/>
                </a:moveTo>
                <a:lnTo>
                  <a:pt x="9144000" y="215900"/>
                </a:lnTo>
                <a:lnTo>
                  <a:pt x="9144000" y="0"/>
                </a:lnTo>
                <a:lnTo>
                  <a:pt x="0" y="0"/>
                </a:lnTo>
                <a:lnTo>
                  <a:pt x="0" y="215900"/>
                </a:lnTo>
                <a:close/>
              </a:path>
            </a:pathLst>
          </a:custGeom>
          <a:solidFill>
            <a:srgbClr val="D9D9D9"/>
          </a:solidFill>
        </p:spPr>
        <p:txBody>
          <a:bodyPr wrap="square" lIns="0" tIns="0" rIns="0" bIns="0" rtlCol="0"/>
          <a:lstStyle/>
          <a:p>
            <a:endParaRPr/>
          </a:p>
        </p:txBody>
      </p:sp>
      <p:sp>
        <p:nvSpPr>
          <p:cNvPr id="3" name="object 3"/>
          <p:cNvSpPr/>
          <p:nvPr/>
        </p:nvSpPr>
        <p:spPr>
          <a:xfrm>
            <a:off x="45719" y="45719"/>
            <a:ext cx="9098280" cy="606551"/>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1709927" y="0"/>
            <a:ext cx="5974080" cy="829055"/>
          </a:xfrm>
          <a:prstGeom prst="rect">
            <a:avLst/>
          </a:prstGeom>
          <a:blipFill>
            <a:blip r:embed="rId3" cstate="print"/>
            <a:stretch>
              <a:fillRect/>
            </a:stretch>
          </a:blipFill>
        </p:spPr>
        <p:txBody>
          <a:bodyPr wrap="square" lIns="0" tIns="0" rIns="0" bIns="0" rtlCol="0"/>
          <a:lstStyle/>
          <a:p>
            <a:endParaRPr/>
          </a:p>
        </p:txBody>
      </p:sp>
      <p:sp>
        <p:nvSpPr>
          <p:cNvPr id="5" name="object 5"/>
          <p:cNvSpPr/>
          <p:nvPr/>
        </p:nvSpPr>
        <p:spPr>
          <a:xfrm>
            <a:off x="71437" y="71501"/>
            <a:ext cx="9001760" cy="500380"/>
          </a:xfrm>
          <a:custGeom>
            <a:avLst/>
            <a:gdLst/>
            <a:ahLst/>
            <a:cxnLst/>
            <a:rect l="l" t="t" r="r" b="b"/>
            <a:pathLst>
              <a:path w="9001760" h="500380">
                <a:moveTo>
                  <a:pt x="9001188" y="0"/>
                </a:moveTo>
                <a:lnTo>
                  <a:pt x="83350" y="0"/>
                </a:lnTo>
                <a:lnTo>
                  <a:pt x="50905" y="6534"/>
                </a:lnTo>
                <a:lnTo>
                  <a:pt x="24411" y="24368"/>
                </a:lnTo>
                <a:lnTo>
                  <a:pt x="6549" y="50845"/>
                </a:lnTo>
                <a:lnTo>
                  <a:pt x="0" y="83312"/>
                </a:lnTo>
                <a:lnTo>
                  <a:pt x="0" y="499999"/>
                </a:lnTo>
                <a:lnTo>
                  <a:pt x="8917749" y="499999"/>
                </a:lnTo>
                <a:lnTo>
                  <a:pt x="8950235" y="493446"/>
                </a:lnTo>
                <a:lnTo>
                  <a:pt x="8976756" y="475583"/>
                </a:lnTo>
                <a:lnTo>
                  <a:pt x="8994634" y="449099"/>
                </a:lnTo>
                <a:lnTo>
                  <a:pt x="9001188" y="416687"/>
                </a:lnTo>
                <a:lnTo>
                  <a:pt x="9001188" y="0"/>
                </a:lnTo>
                <a:close/>
              </a:path>
            </a:pathLst>
          </a:custGeom>
          <a:solidFill>
            <a:srgbClr val="A6A6A6"/>
          </a:solidFill>
        </p:spPr>
        <p:txBody>
          <a:bodyPr wrap="square" lIns="0" tIns="0" rIns="0" bIns="0" rtlCol="0"/>
          <a:lstStyle/>
          <a:p>
            <a:endParaRPr/>
          </a:p>
        </p:txBody>
      </p:sp>
      <p:sp>
        <p:nvSpPr>
          <p:cNvPr id="7" name="object 7"/>
          <p:cNvSpPr/>
          <p:nvPr/>
        </p:nvSpPr>
        <p:spPr>
          <a:xfrm>
            <a:off x="214312" y="1940286"/>
            <a:ext cx="8786749" cy="2928874"/>
          </a:xfrm>
          <a:prstGeom prst="rect">
            <a:avLst/>
          </a:prstGeom>
          <a:blipFill>
            <a:blip r:embed="rId4" cstate="print"/>
            <a:stretch>
              <a:fillRect/>
            </a:stretch>
          </a:blipFill>
        </p:spPr>
        <p:txBody>
          <a:bodyPr wrap="square" lIns="0" tIns="0" rIns="0" bIns="0" rtlCol="0"/>
          <a:lstStyle/>
          <a:p>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object 13"/>
          <p:cNvSpPr/>
          <p:nvPr/>
        </p:nvSpPr>
        <p:spPr>
          <a:xfrm>
            <a:off x="288032" y="4797152"/>
            <a:ext cx="5436096" cy="1800200"/>
          </a:xfrm>
          <a:prstGeom prst="rect">
            <a:avLst/>
          </a:prstGeom>
          <a:blipFill>
            <a:blip r:embed="rId2" cstate="print"/>
            <a:stretch>
              <a:fillRect/>
            </a:stretch>
          </a:blipFill>
        </p:spPr>
        <p:txBody>
          <a:bodyPr wrap="square" lIns="0" tIns="0" rIns="0" bIns="0" rtlCol="0"/>
          <a:lstStyle/>
          <a:p>
            <a:endParaRPr/>
          </a:p>
        </p:txBody>
      </p:sp>
      <p:sp>
        <p:nvSpPr>
          <p:cNvPr id="14" name="object 14"/>
          <p:cNvSpPr/>
          <p:nvPr/>
        </p:nvSpPr>
        <p:spPr>
          <a:xfrm>
            <a:off x="3826628" y="5065481"/>
            <a:ext cx="1681476" cy="1315847"/>
          </a:xfrm>
          <a:prstGeom prst="rect">
            <a:avLst/>
          </a:prstGeom>
          <a:blipFill>
            <a:blip r:embed="rId3" cstate="print"/>
            <a:stretch>
              <a:fillRect/>
            </a:stretch>
          </a:blipFill>
        </p:spPr>
        <p:txBody>
          <a:bodyPr wrap="square" lIns="0" tIns="0" rIns="0" bIns="0" rtlCol="0"/>
          <a:lstStyle/>
          <a:p>
            <a:endParaRPr/>
          </a:p>
        </p:txBody>
      </p:sp>
      <p:sp>
        <p:nvSpPr>
          <p:cNvPr id="15" name="object 15"/>
          <p:cNvSpPr/>
          <p:nvPr/>
        </p:nvSpPr>
        <p:spPr>
          <a:xfrm>
            <a:off x="5892739" y="5070687"/>
            <a:ext cx="3071749" cy="1382649"/>
          </a:xfrm>
          <a:prstGeom prst="rect">
            <a:avLst/>
          </a:prstGeom>
          <a:blipFill>
            <a:blip r:embed="rId4" cstate="print"/>
            <a:stretch>
              <a:fillRect/>
            </a:stretch>
          </a:blipFill>
        </p:spPr>
        <p:txBody>
          <a:bodyPr wrap="square" lIns="0" tIns="0" rIns="0" bIns="0" rtlCol="0"/>
          <a:lstStyle/>
          <a:p>
            <a:endParaRPr/>
          </a:p>
        </p:txBody>
      </p:sp>
      <p:sp>
        <p:nvSpPr>
          <p:cNvPr id="17" name="16 Dikdörtgen"/>
          <p:cNvSpPr/>
          <p:nvPr/>
        </p:nvSpPr>
        <p:spPr>
          <a:xfrm>
            <a:off x="251520" y="385500"/>
            <a:ext cx="8640960" cy="523220"/>
          </a:xfrm>
          <a:prstGeom prst="rect">
            <a:avLst/>
          </a:prstGeom>
        </p:spPr>
        <p:txBody>
          <a:bodyPr wrap="square">
            <a:spAutoFit/>
          </a:bodyPr>
          <a:lstStyle/>
          <a:p>
            <a:pPr algn="ctr"/>
            <a:r>
              <a:rPr lang="tr-TR" sz="2800" dirty="0" smtClean="0">
                <a:solidFill>
                  <a:srgbClr val="FFFF00"/>
                </a:solidFill>
                <a:effectLst>
                  <a:outerShdw blurRad="38100" dist="38100" dir="2700000" algn="tl">
                    <a:srgbClr val="000000">
                      <a:alpha val="43137"/>
                    </a:srgbClr>
                  </a:outerShdw>
                </a:effectLst>
              </a:rPr>
              <a:t>MANYETİK SENSÖRLER VE TRANSDÜSERLER</a:t>
            </a:r>
            <a:endParaRPr lang="tr-TR" sz="2800" dirty="0">
              <a:solidFill>
                <a:srgbClr val="FFFF00"/>
              </a:solidFill>
              <a:effectLst>
                <a:outerShdw blurRad="38100" dist="38100" dir="2700000" algn="tl">
                  <a:srgbClr val="000000">
                    <a:alpha val="43137"/>
                  </a:srgbClr>
                </a:outerShdw>
              </a:effectLst>
            </a:endParaRPr>
          </a:p>
        </p:txBody>
      </p:sp>
      <p:sp>
        <p:nvSpPr>
          <p:cNvPr id="18" name="17 Dikdörtgen"/>
          <p:cNvSpPr/>
          <p:nvPr/>
        </p:nvSpPr>
        <p:spPr>
          <a:xfrm>
            <a:off x="395536" y="1124744"/>
            <a:ext cx="8496944" cy="3539430"/>
          </a:xfrm>
          <a:prstGeom prst="rect">
            <a:avLst/>
          </a:prstGeom>
        </p:spPr>
        <p:txBody>
          <a:bodyPr wrap="square">
            <a:spAutoFit/>
          </a:bodyPr>
          <a:lstStyle/>
          <a:p>
            <a:pPr algn="ctr"/>
            <a:r>
              <a:rPr lang="tr-TR" sz="2800" dirty="0" smtClean="0"/>
              <a:t>Bir tel bobin haline getirilip içinden akım geçirilirse, bu bobinin içinde ve çevresinde manyetik alan oluşur. Bu manyetik alan gözle görülmez. Ancak bu bobinin içerisindeki nüvenin hareketi ve bobinin çevresinden yaklaştırılan metaller bobinin </a:t>
            </a:r>
            <a:r>
              <a:rPr lang="tr-TR" sz="2800" dirty="0" err="1" smtClean="0"/>
              <a:t>indüktansını</a:t>
            </a:r>
            <a:r>
              <a:rPr lang="tr-TR" sz="2800" dirty="0" smtClean="0"/>
              <a:t> değiştirir. İşte bu prensipten hareketle manyetik </a:t>
            </a:r>
            <a:r>
              <a:rPr lang="tr-TR" sz="2800" dirty="0" err="1" smtClean="0"/>
              <a:t>sensörler</a:t>
            </a:r>
            <a:r>
              <a:rPr lang="tr-TR" sz="2800" dirty="0" smtClean="0"/>
              <a:t> geliştirilmiştir. </a:t>
            </a:r>
            <a:endParaRPr lang="tr-TR" sz="2800" dirty="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6737" name="Picture 1"/>
          <p:cNvPicPr>
            <a:picLocks noChangeAspect="1" noChangeArrowheads="1"/>
          </p:cNvPicPr>
          <p:nvPr/>
        </p:nvPicPr>
        <p:blipFill>
          <a:blip r:embed="rId2" cstate="print"/>
          <a:srcRect/>
          <a:stretch>
            <a:fillRect/>
          </a:stretch>
        </p:blipFill>
        <p:spPr bwMode="auto">
          <a:xfrm>
            <a:off x="2455453" y="4221088"/>
            <a:ext cx="4204779" cy="2376264"/>
          </a:xfrm>
          <a:prstGeom prst="rect">
            <a:avLst/>
          </a:prstGeom>
          <a:noFill/>
          <a:ln w="9525">
            <a:noFill/>
            <a:miter lim="800000"/>
            <a:headEnd/>
            <a:tailEnd/>
          </a:ln>
        </p:spPr>
      </p:pic>
      <p:sp>
        <p:nvSpPr>
          <p:cNvPr id="22" name="21 Dikdörtgen"/>
          <p:cNvSpPr/>
          <p:nvPr/>
        </p:nvSpPr>
        <p:spPr>
          <a:xfrm>
            <a:off x="251520" y="404665"/>
            <a:ext cx="8640960" cy="3539430"/>
          </a:xfrm>
          <a:prstGeom prst="rect">
            <a:avLst/>
          </a:prstGeom>
        </p:spPr>
        <p:txBody>
          <a:bodyPr wrap="square">
            <a:spAutoFit/>
          </a:bodyPr>
          <a:lstStyle/>
          <a:p>
            <a:pPr algn="ctr"/>
            <a:r>
              <a:rPr lang="tr-TR" sz="2800" dirty="0" smtClean="0"/>
              <a:t>Manyetik </a:t>
            </a:r>
            <a:r>
              <a:rPr lang="tr-TR" sz="2800" dirty="0" err="1" smtClean="0"/>
              <a:t>sensör</a:t>
            </a:r>
            <a:r>
              <a:rPr lang="tr-TR" sz="2800" dirty="0" smtClean="0"/>
              <a:t> ve </a:t>
            </a:r>
            <a:r>
              <a:rPr lang="tr-TR" sz="2800" dirty="0" err="1" smtClean="0"/>
              <a:t>transdüserler</a:t>
            </a:r>
            <a:r>
              <a:rPr lang="tr-TR" sz="2800" dirty="0" smtClean="0"/>
              <a:t>, günlük hayatta daha çok güvenlik gerektiren yerlerde metallerin (silah, bıçak gibi) aranmasında, hazine arama </a:t>
            </a:r>
            <a:r>
              <a:rPr lang="tr-TR" sz="2800" dirty="0" err="1" smtClean="0"/>
              <a:t>dedektörlerinde</a:t>
            </a:r>
            <a:r>
              <a:rPr lang="tr-TR" sz="2800" dirty="0" smtClean="0"/>
              <a:t> kullanılır. Sanayide ise kumanda ve kontrol sistemlerinde, tıp elektroniğinde, fabrikalarda, otomatik kumanda kontrol uygulamalarında, yer değişimlerinin hassas olarak ölçülmesinde kullanılır. </a:t>
            </a:r>
            <a:endParaRPr lang="tr-TR" sz="2800" dirty="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1858" name="Picture 2"/>
          <p:cNvPicPr>
            <a:picLocks noChangeAspect="1" noChangeArrowheads="1"/>
          </p:cNvPicPr>
          <p:nvPr/>
        </p:nvPicPr>
        <p:blipFill>
          <a:blip r:embed="rId2" cstate="print"/>
          <a:srcRect/>
          <a:stretch>
            <a:fillRect/>
          </a:stretch>
        </p:blipFill>
        <p:spPr bwMode="auto">
          <a:xfrm>
            <a:off x="1691680" y="4797152"/>
            <a:ext cx="6229350" cy="1741537"/>
          </a:xfrm>
          <a:prstGeom prst="rect">
            <a:avLst/>
          </a:prstGeom>
          <a:noFill/>
          <a:ln w="9525">
            <a:noFill/>
            <a:miter lim="800000"/>
            <a:headEnd/>
            <a:tailEnd/>
          </a:ln>
        </p:spPr>
      </p:pic>
      <p:sp>
        <p:nvSpPr>
          <p:cNvPr id="5" name="4 Dikdörtgen"/>
          <p:cNvSpPr/>
          <p:nvPr/>
        </p:nvSpPr>
        <p:spPr>
          <a:xfrm>
            <a:off x="395536" y="754826"/>
            <a:ext cx="8280920" cy="3970318"/>
          </a:xfrm>
          <a:prstGeom prst="rect">
            <a:avLst/>
          </a:prstGeom>
        </p:spPr>
        <p:txBody>
          <a:bodyPr wrap="square">
            <a:spAutoFit/>
          </a:bodyPr>
          <a:lstStyle/>
          <a:p>
            <a:pPr algn="ctr"/>
            <a:r>
              <a:rPr lang="tr-TR" sz="2800" dirty="0" smtClean="0"/>
              <a:t>Manyetik temassız algılayıcılar kalıcı mıknatısların ve elektromıknatısların oluşturdukları manyetik alanlara etkirler. </a:t>
            </a:r>
          </a:p>
          <a:p>
            <a:pPr algn="ctr"/>
            <a:endParaRPr lang="tr-TR" sz="2800" dirty="0" smtClean="0"/>
          </a:p>
          <a:p>
            <a:pPr algn="ctr"/>
            <a:r>
              <a:rPr lang="tr-TR" sz="2800" dirty="0" err="1" smtClean="0"/>
              <a:t>Reed</a:t>
            </a:r>
            <a:r>
              <a:rPr lang="tr-TR" sz="2800" dirty="0" smtClean="0"/>
              <a:t>-anahtarlarında </a:t>
            </a:r>
            <a:r>
              <a:rPr lang="tr-TR" sz="2800" dirty="0" err="1" smtClean="0"/>
              <a:t>ferromanyetik</a:t>
            </a:r>
            <a:r>
              <a:rPr lang="tr-TR" sz="2800" dirty="0" smtClean="0"/>
              <a:t> malzemeden yapılan (</a:t>
            </a:r>
            <a:r>
              <a:rPr lang="tr-TR" sz="2800" dirty="0" err="1" smtClean="0"/>
              <a:t>Fe</a:t>
            </a:r>
            <a:r>
              <a:rPr lang="tr-TR" sz="2800" dirty="0" smtClean="0"/>
              <a:t>-</a:t>
            </a:r>
            <a:r>
              <a:rPr lang="tr-TR" sz="2800" dirty="0" err="1" smtClean="0"/>
              <a:t>Ni</a:t>
            </a:r>
            <a:r>
              <a:rPr lang="tr-TR" sz="2800" dirty="0" smtClean="0"/>
              <a:t> karışımı, </a:t>
            </a:r>
            <a:r>
              <a:rPr lang="tr-TR" sz="2800" dirty="0" err="1" smtClean="0"/>
              <a:t>Fe</a:t>
            </a:r>
            <a:r>
              <a:rPr lang="tr-TR" sz="2800" dirty="0" smtClean="0"/>
              <a:t>=demir, </a:t>
            </a:r>
            <a:r>
              <a:rPr lang="tr-TR" sz="2800" dirty="0" err="1" smtClean="0"/>
              <a:t>Ni</a:t>
            </a:r>
            <a:r>
              <a:rPr lang="tr-TR" sz="2800" dirty="0" smtClean="0"/>
              <a:t>=nikel) kontak dilleri eritilerek cam bir pistona bağlanır. Pistonun içinde reaksiyona girmeyen ve yanmayan bir gaz (örneğin azot) bulunur. </a:t>
            </a:r>
          </a:p>
        </p:txBody>
      </p:sp>
      <p:sp>
        <p:nvSpPr>
          <p:cNvPr id="6" name="5 Dikdörtgen"/>
          <p:cNvSpPr/>
          <p:nvPr/>
        </p:nvSpPr>
        <p:spPr>
          <a:xfrm>
            <a:off x="1259632" y="188640"/>
            <a:ext cx="6192688" cy="523220"/>
          </a:xfrm>
          <a:prstGeom prst="rect">
            <a:avLst/>
          </a:prstGeom>
        </p:spPr>
        <p:txBody>
          <a:bodyPr wrap="square">
            <a:spAutoFit/>
          </a:bodyPr>
          <a:lstStyle/>
          <a:p>
            <a:pPr algn="ctr"/>
            <a:r>
              <a:rPr lang="tr-TR" sz="2800" b="1" dirty="0" err="1" smtClean="0">
                <a:solidFill>
                  <a:srgbClr val="FFFF00"/>
                </a:solidFill>
              </a:rPr>
              <a:t>Reed</a:t>
            </a:r>
            <a:r>
              <a:rPr lang="tr-TR" sz="2800" b="1" dirty="0" smtClean="0">
                <a:solidFill>
                  <a:srgbClr val="FFFF00"/>
                </a:solidFill>
              </a:rPr>
              <a:t> – Temassız Algılayıcılar </a:t>
            </a:r>
            <a:endParaRPr lang="tr-TR" sz="2800" dirty="0">
              <a:solidFill>
                <a:srgbClr val="FFFF00"/>
              </a:solidFill>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323528" y="332656"/>
            <a:ext cx="8352928" cy="1815882"/>
          </a:xfrm>
          <a:prstGeom prst="rect">
            <a:avLst/>
          </a:prstGeom>
        </p:spPr>
        <p:txBody>
          <a:bodyPr wrap="square">
            <a:spAutoFit/>
          </a:bodyPr>
          <a:lstStyle/>
          <a:p>
            <a:pPr algn="ctr"/>
            <a:r>
              <a:rPr lang="tr-TR" sz="2800" dirty="0" err="1" smtClean="0"/>
              <a:t>Reed</a:t>
            </a:r>
            <a:r>
              <a:rPr lang="tr-TR" sz="2800" dirty="0" smtClean="0"/>
              <a:t>-temassız algılayıcının yakınına bir manyetik alan yaklaştığı zaman, kontak dilleri </a:t>
            </a:r>
            <a:r>
              <a:rPr lang="tr-TR" sz="2800" dirty="0" err="1" smtClean="0"/>
              <a:t>manyetiklenir</a:t>
            </a:r>
            <a:r>
              <a:rPr lang="tr-TR" sz="2800" dirty="0" smtClean="0"/>
              <a:t>. </a:t>
            </a:r>
            <a:r>
              <a:rPr lang="tr-TR" sz="2800" dirty="0" err="1" smtClean="0"/>
              <a:t>Manyetiklenen</a:t>
            </a:r>
            <a:r>
              <a:rPr lang="tr-TR" sz="2800" dirty="0" smtClean="0"/>
              <a:t> kontak dilleri birbirlerini çeker ve kontak kapanır. </a:t>
            </a:r>
          </a:p>
        </p:txBody>
      </p:sp>
      <p:pic>
        <p:nvPicPr>
          <p:cNvPr id="122882" name="Picture 2"/>
          <p:cNvPicPr>
            <a:picLocks noChangeAspect="1" noChangeArrowheads="1"/>
          </p:cNvPicPr>
          <p:nvPr/>
        </p:nvPicPr>
        <p:blipFill>
          <a:blip r:embed="rId2" cstate="print"/>
          <a:srcRect/>
          <a:stretch>
            <a:fillRect/>
          </a:stretch>
        </p:blipFill>
        <p:spPr bwMode="auto">
          <a:xfrm>
            <a:off x="539552" y="3212976"/>
            <a:ext cx="8343784" cy="2880320"/>
          </a:xfrm>
          <a:prstGeom prst="rect">
            <a:avLst/>
          </a:prstGeom>
          <a:noFill/>
          <a:ln w="9525">
            <a:noFill/>
            <a:miter lim="800000"/>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7 Metin kutusu"/>
          <p:cNvSpPr txBox="1"/>
          <p:nvPr/>
        </p:nvSpPr>
        <p:spPr>
          <a:xfrm>
            <a:off x="251520" y="476672"/>
            <a:ext cx="8352928" cy="523220"/>
          </a:xfrm>
          <a:prstGeom prst="rect">
            <a:avLst/>
          </a:prstGeom>
          <a:noFill/>
        </p:spPr>
        <p:txBody>
          <a:bodyPr wrap="square" rtlCol="0">
            <a:spAutoFit/>
          </a:bodyPr>
          <a:lstStyle/>
          <a:p>
            <a:pPr fontAlgn="base"/>
            <a:r>
              <a:rPr lang="en-GB" sz="2800" b="1" dirty="0" smtClean="0">
                <a:solidFill>
                  <a:srgbClr val="FFFF00"/>
                </a:solidFill>
                <a:effectLst>
                  <a:outerShdw blurRad="38100" dist="38100" dir="2700000" algn="tl">
                    <a:srgbClr val="000000">
                      <a:alpha val="43137"/>
                    </a:srgbClr>
                  </a:outerShdw>
                </a:effectLst>
              </a:rPr>
              <a:t>1 . BESLENME İHTİYAÇLARINA GÖRE SENSÖRLER</a:t>
            </a:r>
            <a:endParaRPr lang="en-GB" sz="2800" b="1" dirty="0">
              <a:solidFill>
                <a:srgbClr val="FFFF00"/>
              </a:solidFill>
              <a:effectLst>
                <a:outerShdw blurRad="38100" dist="38100" dir="2700000" algn="tl">
                  <a:srgbClr val="000000">
                    <a:alpha val="43137"/>
                  </a:srgbClr>
                </a:outerShdw>
              </a:effectLst>
            </a:endParaRPr>
          </a:p>
        </p:txBody>
      </p:sp>
      <p:sp>
        <p:nvSpPr>
          <p:cNvPr id="3" name="2 Dikdörtgen"/>
          <p:cNvSpPr/>
          <p:nvPr/>
        </p:nvSpPr>
        <p:spPr>
          <a:xfrm>
            <a:off x="251520" y="1124744"/>
            <a:ext cx="8568952" cy="3970318"/>
          </a:xfrm>
          <a:prstGeom prst="rect">
            <a:avLst/>
          </a:prstGeom>
        </p:spPr>
        <p:txBody>
          <a:bodyPr wrap="square">
            <a:spAutoFit/>
          </a:bodyPr>
          <a:lstStyle/>
          <a:p>
            <a:pPr algn="ctr" fontAlgn="base"/>
            <a:r>
              <a:rPr lang="en-GB" sz="2800" b="1" dirty="0" err="1" smtClean="0">
                <a:solidFill>
                  <a:srgbClr val="FFFF00"/>
                </a:solidFill>
                <a:effectLst>
                  <a:outerShdw blurRad="38100" dist="38100" dir="2700000" algn="tl">
                    <a:srgbClr val="000000">
                      <a:alpha val="43137"/>
                    </a:srgbClr>
                  </a:outerShdw>
                </a:effectLst>
              </a:rPr>
              <a:t>Aktif</a:t>
            </a:r>
            <a:r>
              <a:rPr lang="en-GB" sz="2800" b="1" dirty="0" smtClean="0">
                <a:solidFill>
                  <a:srgbClr val="FFFF00"/>
                </a:solidFill>
                <a:effectLst>
                  <a:outerShdw blurRad="38100" dist="38100" dir="2700000" algn="tl">
                    <a:srgbClr val="000000">
                      <a:alpha val="43137"/>
                    </a:srgbClr>
                  </a:outerShdw>
                </a:effectLst>
              </a:rPr>
              <a:t> </a:t>
            </a:r>
            <a:r>
              <a:rPr lang="en-GB" sz="2800" b="1" dirty="0" err="1" smtClean="0">
                <a:solidFill>
                  <a:srgbClr val="FFFF00"/>
                </a:solidFill>
                <a:effectLst>
                  <a:outerShdw blurRad="38100" dist="38100" dir="2700000" algn="tl">
                    <a:srgbClr val="000000">
                      <a:alpha val="43137"/>
                    </a:srgbClr>
                  </a:outerShdw>
                </a:effectLst>
              </a:rPr>
              <a:t>sensörler</a:t>
            </a:r>
            <a:endParaRPr lang="tr-TR" sz="2800" b="1" dirty="0" smtClean="0">
              <a:solidFill>
                <a:srgbClr val="FFFF00"/>
              </a:solidFill>
              <a:effectLst>
                <a:outerShdw blurRad="38100" dist="38100" dir="2700000" algn="tl">
                  <a:srgbClr val="000000">
                    <a:alpha val="43137"/>
                  </a:srgbClr>
                </a:outerShdw>
              </a:effectLst>
            </a:endParaRPr>
          </a:p>
          <a:p>
            <a:pPr algn="ctr" fontAlgn="base"/>
            <a:endParaRPr lang="en-GB" sz="2800" b="1" dirty="0" smtClean="0">
              <a:solidFill>
                <a:srgbClr val="FFFF00"/>
              </a:solidFill>
              <a:effectLst>
                <a:outerShdw blurRad="38100" dist="38100" dir="2700000" algn="tl">
                  <a:srgbClr val="000000">
                    <a:alpha val="43137"/>
                  </a:srgbClr>
                </a:outerShdw>
              </a:effectLst>
            </a:endParaRPr>
          </a:p>
          <a:p>
            <a:pPr algn="ctr" fontAlgn="base"/>
            <a:r>
              <a:rPr lang="en-GB" sz="2800" dirty="0" err="1" smtClean="0"/>
              <a:t>Sinyallerini</a:t>
            </a:r>
            <a:r>
              <a:rPr lang="en-GB" sz="2800" dirty="0" smtClean="0"/>
              <a:t> </a:t>
            </a:r>
            <a:r>
              <a:rPr lang="en-GB" sz="2800" dirty="0" err="1" smtClean="0"/>
              <a:t>kendileri</a:t>
            </a:r>
            <a:r>
              <a:rPr lang="en-GB" sz="2800" dirty="0" smtClean="0"/>
              <a:t> </a:t>
            </a:r>
            <a:r>
              <a:rPr lang="en-GB" sz="2800" dirty="0" err="1" smtClean="0"/>
              <a:t>üretip</a:t>
            </a:r>
            <a:r>
              <a:rPr lang="en-GB" sz="2800" dirty="0" smtClean="0"/>
              <a:t> </a:t>
            </a:r>
            <a:r>
              <a:rPr lang="en-GB" sz="2800" dirty="0" err="1" smtClean="0"/>
              <a:t>bu</a:t>
            </a:r>
            <a:r>
              <a:rPr lang="en-GB" sz="2800" dirty="0" smtClean="0"/>
              <a:t> </a:t>
            </a:r>
            <a:r>
              <a:rPr lang="en-GB" sz="2800" dirty="0" err="1" smtClean="0"/>
              <a:t>sinyalin</a:t>
            </a:r>
            <a:r>
              <a:rPr lang="en-GB" sz="2800" dirty="0" smtClean="0"/>
              <a:t> </a:t>
            </a:r>
            <a:r>
              <a:rPr lang="en-GB" sz="2800" dirty="0" err="1" smtClean="0"/>
              <a:t>dış</a:t>
            </a:r>
            <a:r>
              <a:rPr lang="en-GB" sz="2800" dirty="0" smtClean="0"/>
              <a:t> </a:t>
            </a:r>
            <a:r>
              <a:rPr lang="en-GB" sz="2800" dirty="0" err="1" smtClean="0"/>
              <a:t>ortamla</a:t>
            </a:r>
            <a:r>
              <a:rPr lang="en-GB" sz="2800" dirty="0" smtClean="0"/>
              <a:t> </a:t>
            </a:r>
            <a:r>
              <a:rPr lang="en-GB" sz="2800" dirty="0" err="1" smtClean="0"/>
              <a:t>etkileşimlerini</a:t>
            </a:r>
            <a:r>
              <a:rPr lang="en-GB" sz="2800" dirty="0" smtClean="0"/>
              <a:t> </a:t>
            </a:r>
            <a:r>
              <a:rPr lang="en-GB" sz="2800" dirty="0" err="1" smtClean="0"/>
              <a:t>ölçen</a:t>
            </a:r>
            <a:r>
              <a:rPr lang="en-GB" sz="2800" dirty="0" smtClean="0"/>
              <a:t> </a:t>
            </a:r>
            <a:r>
              <a:rPr lang="en-GB" sz="2800" dirty="0" err="1" smtClean="0"/>
              <a:t>sensörlerdir</a:t>
            </a:r>
            <a:r>
              <a:rPr lang="en-GB" sz="2800" dirty="0" smtClean="0"/>
              <a:t>. </a:t>
            </a:r>
            <a:endParaRPr lang="tr-TR" sz="2800" dirty="0" smtClean="0"/>
          </a:p>
          <a:p>
            <a:pPr algn="ctr" fontAlgn="base"/>
            <a:r>
              <a:rPr lang="en-GB" sz="2800" dirty="0" err="1" smtClean="0"/>
              <a:t>Şaft</a:t>
            </a:r>
            <a:r>
              <a:rPr lang="en-GB" sz="2800" dirty="0" smtClean="0"/>
              <a:t> </a:t>
            </a:r>
            <a:r>
              <a:rPr lang="en-GB" sz="2800" dirty="0" err="1" smtClean="0"/>
              <a:t>pozisyon</a:t>
            </a:r>
            <a:r>
              <a:rPr lang="en-GB" sz="2800" dirty="0" smtClean="0"/>
              <a:t> </a:t>
            </a:r>
            <a:r>
              <a:rPr lang="en-GB" sz="2800" dirty="0" err="1" smtClean="0"/>
              <a:t>sensörleri</a:t>
            </a:r>
            <a:r>
              <a:rPr lang="en-GB" sz="2800" dirty="0" smtClean="0"/>
              <a:t>, IR </a:t>
            </a:r>
            <a:r>
              <a:rPr lang="en-GB" sz="2800" dirty="0" err="1" smtClean="0"/>
              <a:t>sensörler</a:t>
            </a:r>
            <a:r>
              <a:rPr lang="en-GB" sz="2800" dirty="0" smtClean="0"/>
              <a:t>, </a:t>
            </a:r>
            <a:r>
              <a:rPr lang="en-GB" sz="2800" dirty="0" err="1" smtClean="0"/>
              <a:t>mesafe</a:t>
            </a:r>
            <a:r>
              <a:rPr lang="en-GB" sz="2800" dirty="0" smtClean="0"/>
              <a:t> </a:t>
            </a:r>
            <a:r>
              <a:rPr lang="en-GB" sz="2800" dirty="0" err="1" smtClean="0"/>
              <a:t>sensörleri</a:t>
            </a:r>
            <a:r>
              <a:rPr lang="en-GB" sz="2800" dirty="0" smtClean="0"/>
              <a:t> </a:t>
            </a:r>
            <a:r>
              <a:rPr lang="en-GB" sz="2800" dirty="0" err="1" smtClean="0"/>
              <a:t>ve</a:t>
            </a:r>
            <a:r>
              <a:rPr lang="en-GB" sz="2800" dirty="0" smtClean="0"/>
              <a:t> </a:t>
            </a:r>
            <a:r>
              <a:rPr lang="en-GB" sz="2800" dirty="0" err="1" smtClean="0"/>
              <a:t>ultrasonik</a:t>
            </a:r>
            <a:r>
              <a:rPr lang="en-GB" sz="2800" dirty="0" smtClean="0"/>
              <a:t> </a:t>
            </a:r>
            <a:r>
              <a:rPr lang="en-GB" sz="2800" dirty="0" err="1" smtClean="0"/>
              <a:t>uzaklık</a:t>
            </a:r>
            <a:r>
              <a:rPr lang="en-GB" sz="2800" dirty="0" smtClean="0"/>
              <a:t> </a:t>
            </a:r>
            <a:r>
              <a:rPr lang="en-GB" sz="2800" dirty="0" err="1" smtClean="0"/>
              <a:t>sensörleri</a:t>
            </a:r>
            <a:r>
              <a:rPr lang="en-GB" sz="2800" dirty="0" smtClean="0"/>
              <a:t> </a:t>
            </a:r>
            <a:r>
              <a:rPr lang="en-GB" sz="2800" dirty="0" err="1" smtClean="0"/>
              <a:t>gibi</a:t>
            </a:r>
            <a:r>
              <a:rPr lang="en-GB" sz="2800" dirty="0" smtClean="0"/>
              <a:t> </a:t>
            </a:r>
            <a:r>
              <a:rPr lang="en-GB" sz="2800" dirty="0" err="1" smtClean="0"/>
              <a:t>sensörler</a:t>
            </a:r>
            <a:r>
              <a:rPr lang="en-GB" sz="2800" dirty="0" smtClean="0"/>
              <a:t> </a:t>
            </a:r>
            <a:r>
              <a:rPr lang="en-GB" sz="2800" dirty="0" err="1" smtClean="0"/>
              <a:t>aktif</a:t>
            </a:r>
            <a:r>
              <a:rPr lang="en-GB" sz="2800" dirty="0" smtClean="0"/>
              <a:t> </a:t>
            </a:r>
            <a:r>
              <a:rPr lang="en-GB" sz="2800" dirty="0" err="1" smtClean="0"/>
              <a:t>sensörlerdendir</a:t>
            </a:r>
            <a:r>
              <a:rPr lang="en-GB" sz="2800" dirty="0" smtClean="0"/>
              <a:t>. </a:t>
            </a:r>
            <a:endParaRPr lang="tr-TR" sz="2800" dirty="0" smtClean="0"/>
          </a:p>
          <a:p>
            <a:pPr algn="ctr" fontAlgn="base"/>
            <a:r>
              <a:rPr lang="en-GB" sz="2800" dirty="0" err="1" smtClean="0"/>
              <a:t>Aktif</a:t>
            </a:r>
            <a:r>
              <a:rPr lang="en-GB" sz="2800" dirty="0" smtClean="0"/>
              <a:t> </a:t>
            </a:r>
            <a:r>
              <a:rPr lang="en-GB" sz="2800" dirty="0" err="1" smtClean="0"/>
              <a:t>sensörler</a:t>
            </a:r>
            <a:r>
              <a:rPr lang="en-GB" sz="2800" dirty="0" smtClean="0"/>
              <a:t> </a:t>
            </a:r>
            <a:r>
              <a:rPr lang="en-GB" sz="2800" dirty="0" err="1" smtClean="0"/>
              <a:t>sinyallerini</a:t>
            </a:r>
            <a:r>
              <a:rPr lang="en-GB" sz="2800" dirty="0" smtClean="0"/>
              <a:t> </a:t>
            </a:r>
            <a:r>
              <a:rPr lang="en-GB" sz="2800" dirty="0" err="1" smtClean="0"/>
              <a:t>kendileri</a:t>
            </a:r>
            <a:r>
              <a:rPr lang="en-GB" sz="2800" dirty="0" smtClean="0"/>
              <a:t> </a:t>
            </a:r>
            <a:r>
              <a:rPr lang="tr-TR" sz="2800" dirty="0" smtClean="0"/>
              <a:t>y</a:t>
            </a:r>
            <a:r>
              <a:rPr lang="en-GB" sz="2800" dirty="0" err="1" smtClean="0"/>
              <a:t>aydıklarından</a:t>
            </a:r>
            <a:r>
              <a:rPr lang="en-GB" sz="2800" dirty="0" smtClean="0"/>
              <a:t> </a:t>
            </a:r>
            <a:r>
              <a:rPr lang="en-GB" sz="2800" dirty="0" err="1" smtClean="0"/>
              <a:t>daha</a:t>
            </a:r>
            <a:r>
              <a:rPr lang="en-GB" sz="2800" dirty="0" smtClean="0"/>
              <a:t> </a:t>
            </a:r>
            <a:r>
              <a:rPr lang="en-GB" sz="2800" dirty="0" err="1" smtClean="0"/>
              <a:t>fazla</a:t>
            </a:r>
            <a:r>
              <a:rPr lang="en-GB" sz="2800" dirty="0" smtClean="0"/>
              <a:t> </a:t>
            </a:r>
            <a:r>
              <a:rPr lang="en-GB" sz="2800" dirty="0" err="1" smtClean="0"/>
              <a:t>enerji</a:t>
            </a:r>
            <a:r>
              <a:rPr lang="en-GB" sz="2800" dirty="0" smtClean="0"/>
              <a:t> </a:t>
            </a:r>
            <a:r>
              <a:rPr lang="en-GB" sz="2800" dirty="0" err="1" smtClean="0"/>
              <a:t>gerektirmektedir</a:t>
            </a:r>
            <a:r>
              <a:rPr lang="en-GB" sz="2800" dirty="0" smtClean="0"/>
              <a:t>.</a:t>
            </a:r>
            <a:endParaRPr lang="en-GB" sz="2800" dirty="0"/>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395536" y="332656"/>
            <a:ext cx="8496944" cy="523220"/>
          </a:xfrm>
          <a:prstGeom prst="rect">
            <a:avLst/>
          </a:prstGeom>
        </p:spPr>
        <p:txBody>
          <a:bodyPr wrap="square">
            <a:spAutoFit/>
          </a:bodyPr>
          <a:lstStyle/>
          <a:p>
            <a:pPr algn="ctr"/>
            <a:r>
              <a:rPr lang="tr-TR" sz="2800" b="1" dirty="0" err="1" smtClean="0">
                <a:solidFill>
                  <a:srgbClr val="FFFF00"/>
                </a:solidFill>
                <a:effectLst>
                  <a:outerShdw blurRad="38100" dist="38100" dir="2700000" algn="tl">
                    <a:srgbClr val="000000">
                      <a:alpha val="43137"/>
                    </a:srgbClr>
                  </a:outerShdw>
                </a:effectLst>
              </a:rPr>
              <a:t>Endüktif</a:t>
            </a:r>
            <a:r>
              <a:rPr lang="tr-TR" sz="2800" b="1" dirty="0" smtClean="0">
                <a:solidFill>
                  <a:srgbClr val="FFFF00"/>
                </a:solidFill>
                <a:effectLst>
                  <a:outerShdw blurRad="38100" dist="38100" dir="2700000" algn="tl">
                    <a:srgbClr val="000000">
                      <a:alpha val="43137"/>
                    </a:srgbClr>
                  </a:outerShdw>
                </a:effectLst>
              </a:rPr>
              <a:t> – Manyetik Temassız Algılayıcılar </a:t>
            </a:r>
            <a:endParaRPr lang="tr-TR" sz="2800" dirty="0">
              <a:solidFill>
                <a:srgbClr val="FFFF00"/>
              </a:solidFill>
              <a:effectLst>
                <a:outerShdw blurRad="38100" dist="38100" dir="2700000" algn="tl">
                  <a:srgbClr val="000000">
                    <a:alpha val="43137"/>
                  </a:srgbClr>
                </a:outerShdw>
              </a:effectLst>
            </a:endParaRPr>
          </a:p>
        </p:txBody>
      </p:sp>
      <p:sp>
        <p:nvSpPr>
          <p:cNvPr id="5" name="4 Dikdörtgen"/>
          <p:cNvSpPr/>
          <p:nvPr/>
        </p:nvSpPr>
        <p:spPr>
          <a:xfrm>
            <a:off x="467544" y="1052736"/>
            <a:ext cx="8208912" cy="4832092"/>
          </a:xfrm>
          <a:prstGeom prst="rect">
            <a:avLst/>
          </a:prstGeom>
        </p:spPr>
        <p:txBody>
          <a:bodyPr wrap="square">
            <a:spAutoFit/>
          </a:bodyPr>
          <a:lstStyle/>
          <a:p>
            <a:pPr algn="ctr"/>
            <a:r>
              <a:rPr lang="tr-TR" sz="2800" dirty="0" err="1" smtClean="0"/>
              <a:t>Endüktif</a:t>
            </a:r>
            <a:r>
              <a:rPr lang="tr-TR" sz="2800" dirty="0" smtClean="0"/>
              <a:t> </a:t>
            </a:r>
            <a:r>
              <a:rPr lang="tr-TR" sz="2800" dirty="0" err="1" smtClean="0"/>
              <a:t>sensör</a:t>
            </a:r>
            <a:r>
              <a:rPr lang="tr-TR" sz="2800" dirty="0" smtClean="0"/>
              <a:t>, kendisine yaklaşan metal cisimleri temas etmeden algılamak için kullanılır. </a:t>
            </a:r>
            <a:r>
              <a:rPr lang="tr-TR" sz="2800" dirty="0" err="1" smtClean="0"/>
              <a:t>Sensör</a:t>
            </a:r>
            <a:r>
              <a:rPr lang="tr-TR" sz="2800" dirty="0" smtClean="0"/>
              <a:t> kendi algılama sahası içerisinde bir manyetik alan oluşturur. </a:t>
            </a:r>
          </a:p>
          <a:p>
            <a:endParaRPr lang="tr-TR" sz="2800" dirty="0" smtClean="0"/>
          </a:p>
          <a:p>
            <a:pPr algn="ctr"/>
            <a:r>
              <a:rPr lang="tr-TR" sz="2800" dirty="0" smtClean="0"/>
              <a:t>Algılama sahasına giren bir metal cisim bu manyetik alanı etkiler. Bu değişim </a:t>
            </a:r>
            <a:r>
              <a:rPr lang="tr-TR" sz="2800" dirty="0" err="1" smtClean="0"/>
              <a:t>sensör</a:t>
            </a:r>
            <a:r>
              <a:rPr lang="tr-TR" sz="2800" dirty="0" smtClean="0"/>
              <a:t> içerisindeki elektronik devrelerde işlenir ve </a:t>
            </a:r>
            <a:r>
              <a:rPr lang="tr-TR" sz="2800" dirty="0" err="1" smtClean="0"/>
              <a:t>sensörün</a:t>
            </a:r>
            <a:r>
              <a:rPr lang="tr-TR" sz="2800" dirty="0" smtClean="0"/>
              <a:t> çıkış değerini değiştirir. </a:t>
            </a:r>
            <a:r>
              <a:rPr lang="tr-TR" sz="2800" dirty="0" err="1" smtClean="0"/>
              <a:t>Endüktif</a:t>
            </a:r>
            <a:r>
              <a:rPr lang="tr-TR" sz="2800" dirty="0" smtClean="0"/>
              <a:t> </a:t>
            </a:r>
            <a:r>
              <a:rPr lang="tr-TR" sz="2800" dirty="0" err="1" smtClean="0"/>
              <a:t>sensörler</a:t>
            </a:r>
            <a:r>
              <a:rPr lang="tr-TR" sz="2800" dirty="0" smtClean="0"/>
              <a:t> genellikle 50mm’ ye kadar ölçüm yapabilirler. </a:t>
            </a:r>
            <a:endParaRPr lang="tr-TR" sz="2800" dirty="0"/>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3906" name="Picture 2"/>
          <p:cNvPicPr>
            <a:picLocks noChangeAspect="1" noChangeArrowheads="1"/>
          </p:cNvPicPr>
          <p:nvPr/>
        </p:nvPicPr>
        <p:blipFill>
          <a:blip r:embed="rId2" cstate="print"/>
          <a:srcRect r="62422"/>
          <a:stretch>
            <a:fillRect/>
          </a:stretch>
        </p:blipFill>
        <p:spPr bwMode="auto">
          <a:xfrm>
            <a:off x="2843808" y="260647"/>
            <a:ext cx="3816424" cy="3053139"/>
          </a:xfrm>
          <a:prstGeom prst="rect">
            <a:avLst/>
          </a:prstGeom>
          <a:noFill/>
          <a:ln w="9525">
            <a:noFill/>
            <a:miter lim="800000"/>
            <a:headEnd/>
            <a:tailEnd/>
          </a:ln>
        </p:spPr>
      </p:pic>
      <p:pic>
        <p:nvPicPr>
          <p:cNvPr id="123907" name="Picture 3"/>
          <p:cNvPicPr>
            <a:picLocks noChangeAspect="1" noChangeArrowheads="1"/>
          </p:cNvPicPr>
          <p:nvPr/>
        </p:nvPicPr>
        <p:blipFill>
          <a:blip r:embed="rId2" cstate="print"/>
          <a:srcRect l="37565"/>
          <a:stretch>
            <a:fillRect/>
          </a:stretch>
        </p:blipFill>
        <p:spPr bwMode="auto">
          <a:xfrm>
            <a:off x="1691680" y="3645024"/>
            <a:ext cx="6264696" cy="3016402"/>
          </a:xfrm>
          <a:prstGeom prst="rect">
            <a:avLst/>
          </a:prstGeom>
          <a:noFill/>
          <a:ln w="9525">
            <a:noFill/>
            <a:miter lim="800000"/>
            <a:headEnd/>
            <a:tailEnd/>
          </a:ln>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331640" y="404664"/>
            <a:ext cx="6462464" cy="539189"/>
          </a:xfrm>
          <a:prstGeom prst="rect">
            <a:avLst/>
          </a:prstGeom>
        </p:spPr>
        <p:txBody>
          <a:bodyPr wrap="square">
            <a:spAutoFit/>
          </a:bodyPr>
          <a:lstStyle/>
          <a:p>
            <a:pPr algn="ctr"/>
            <a:r>
              <a:rPr lang="tr-TR" sz="2800" b="1" dirty="0" err="1" smtClean="0">
                <a:solidFill>
                  <a:srgbClr val="FFFF00"/>
                </a:solidFill>
                <a:effectLst>
                  <a:outerShdw blurRad="38100" dist="38100" dir="2700000" algn="tl">
                    <a:srgbClr val="000000">
                      <a:alpha val="43137"/>
                    </a:srgbClr>
                  </a:outerShdw>
                </a:effectLst>
              </a:rPr>
              <a:t>Endüktif</a:t>
            </a:r>
            <a:r>
              <a:rPr lang="tr-TR" sz="2800" b="1" dirty="0" smtClean="0">
                <a:solidFill>
                  <a:srgbClr val="FFFF00"/>
                </a:solidFill>
                <a:effectLst>
                  <a:outerShdw blurRad="38100" dist="38100" dir="2700000" algn="tl">
                    <a:srgbClr val="000000">
                      <a:alpha val="43137"/>
                    </a:srgbClr>
                  </a:outerShdw>
                </a:effectLst>
              </a:rPr>
              <a:t> </a:t>
            </a:r>
            <a:r>
              <a:rPr lang="tr-TR" sz="2800" b="1" dirty="0" err="1" smtClean="0">
                <a:solidFill>
                  <a:srgbClr val="FFFF00"/>
                </a:solidFill>
                <a:effectLst>
                  <a:outerShdw blurRad="38100" dist="38100" dir="2700000" algn="tl">
                    <a:srgbClr val="000000">
                      <a:alpha val="43137"/>
                    </a:srgbClr>
                  </a:outerShdw>
                </a:effectLst>
              </a:rPr>
              <a:t>Sensörler</a:t>
            </a:r>
            <a:r>
              <a:rPr lang="tr-TR" sz="2800" b="1" dirty="0" smtClean="0">
                <a:solidFill>
                  <a:srgbClr val="FFFF00"/>
                </a:solidFill>
                <a:effectLst>
                  <a:outerShdw blurRad="38100" dist="38100" dir="2700000" algn="tl">
                    <a:srgbClr val="000000">
                      <a:alpha val="43137"/>
                    </a:srgbClr>
                  </a:outerShdw>
                </a:effectLst>
              </a:rPr>
              <a:t> (</a:t>
            </a:r>
            <a:r>
              <a:rPr lang="tr-TR" sz="2800" b="1" dirty="0" err="1" smtClean="0">
                <a:solidFill>
                  <a:srgbClr val="FFFF00"/>
                </a:solidFill>
                <a:effectLst>
                  <a:outerShdw blurRad="38100" dist="38100" dir="2700000" algn="tl">
                    <a:srgbClr val="000000">
                      <a:alpha val="43137"/>
                    </a:srgbClr>
                  </a:outerShdw>
                </a:effectLst>
              </a:rPr>
              <a:t>Eddy</a:t>
            </a:r>
            <a:r>
              <a:rPr lang="tr-TR" sz="2800" b="1" dirty="0" smtClean="0">
                <a:solidFill>
                  <a:srgbClr val="FFFF00"/>
                </a:solidFill>
                <a:effectLst>
                  <a:outerShdw blurRad="38100" dist="38100" dir="2700000" algn="tl">
                    <a:srgbClr val="000000">
                      <a:alpha val="43137"/>
                    </a:srgbClr>
                  </a:outerShdw>
                </a:effectLst>
              </a:rPr>
              <a:t> </a:t>
            </a:r>
            <a:r>
              <a:rPr lang="tr-TR" sz="2800" b="1" dirty="0" err="1" smtClean="0">
                <a:solidFill>
                  <a:srgbClr val="FFFF00"/>
                </a:solidFill>
                <a:effectLst>
                  <a:outerShdw blurRad="38100" dist="38100" dir="2700000" algn="tl">
                    <a:srgbClr val="000000">
                      <a:alpha val="43137"/>
                    </a:srgbClr>
                  </a:outerShdw>
                </a:effectLst>
              </a:rPr>
              <a:t>Current</a:t>
            </a:r>
            <a:r>
              <a:rPr lang="tr-TR" sz="2800" b="1" dirty="0" smtClean="0">
                <a:solidFill>
                  <a:srgbClr val="FFFF00"/>
                </a:solidFill>
                <a:effectLst>
                  <a:outerShdw blurRad="38100" dist="38100" dir="2700000" algn="tl">
                    <a:srgbClr val="000000">
                      <a:alpha val="43137"/>
                    </a:srgbClr>
                  </a:outerShdw>
                </a:effectLst>
              </a:rPr>
              <a:t>) </a:t>
            </a:r>
            <a:endParaRPr lang="tr-TR" sz="2800" dirty="0">
              <a:solidFill>
                <a:srgbClr val="FFFF00"/>
              </a:solidFill>
              <a:effectLst>
                <a:outerShdw blurRad="38100" dist="38100" dir="2700000" algn="tl">
                  <a:srgbClr val="000000">
                    <a:alpha val="43137"/>
                  </a:srgbClr>
                </a:outerShdw>
              </a:effectLst>
            </a:endParaRPr>
          </a:p>
        </p:txBody>
      </p:sp>
      <p:sp>
        <p:nvSpPr>
          <p:cNvPr id="3" name="2 Dikdörtgen"/>
          <p:cNvSpPr/>
          <p:nvPr/>
        </p:nvSpPr>
        <p:spPr>
          <a:xfrm>
            <a:off x="323528" y="1052736"/>
            <a:ext cx="8496944" cy="3970318"/>
          </a:xfrm>
          <a:prstGeom prst="rect">
            <a:avLst/>
          </a:prstGeom>
        </p:spPr>
        <p:txBody>
          <a:bodyPr wrap="square">
            <a:spAutoFit/>
          </a:bodyPr>
          <a:lstStyle/>
          <a:p>
            <a:pPr algn="ctr"/>
            <a:endParaRPr lang="tr-TR" sz="2800" dirty="0" smtClean="0"/>
          </a:p>
          <a:p>
            <a:pPr algn="ctr"/>
            <a:r>
              <a:rPr lang="tr-TR" sz="2800" dirty="0" smtClean="0"/>
              <a:t>Metal malzeme üzerinde oluşan girdap akımları </a:t>
            </a:r>
            <a:r>
              <a:rPr lang="tr-TR" sz="2800" dirty="0" err="1" smtClean="0"/>
              <a:t>sensörün</a:t>
            </a:r>
            <a:r>
              <a:rPr lang="tr-TR" sz="2800" dirty="0" smtClean="0"/>
              <a:t> oluşturduğu manyetik alandan güç çekerler. </a:t>
            </a:r>
          </a:p>
          <a:p>
            <a:pPr algn="ctr"/>
            <a:r>
              <a:rPr lang="tr-TR" sz="2800" dirty="0" smtClean="0"/>
              <a:t>Belirli mesafede girdap akımları öyle yoğun bir güç çekerler ki </a:t>
            </a:r>
            <a:r>
              <a:rPr lang="tr-TR" sz="2800" dirty="0" err="1" smtClean="0"/>
              <a:t>sensörün</a:t>
            </a:r>
            <a:r>
              <a:rPr lang="tr-TR" sz="2800" dirty="0" smtClean="0"/>
              <a:t> oluşturduğu manyetik alan </a:t>
            </a:r>
            <a:r>
              <a:rPr lang="tr-TR" sz="2800" dirty="0" err="1" smtClean="0"/>
              <a:t>sönümlenir</a:t>
            </a:r>
            <a:r>
              <a:rPr lang="tr-TR" sz="2800" dirty="0" smtClean="0"/>
              <a:t>. </a:t>
            </a:r>
          </a:p>
          <a:p>
            <a:pPr algn="ctr"/>
            <a:r>
              <a:rPr lang="tr-TR" sz="2800" dirty="0" smtClean="0"/>
              <a:t>• Manyetik alanın </a:t>
            </a:r>
            <a:r>
              <a:rPr lang="tr-TR" sz="2800" dirty="0" err="1" smtClean="0"/>
              <a:t>sönümlendigi</a:t>
            </a:r>
            <a:r>
              <a:rPr lang="tr-TR" sz="2800" dirty="0" smtClean="0"/>
              <a:t> bu noktaya </a:t>
            </a:r>
            <a:r>
              <a:rPr lang="tr-TR" sz="2800" b="1" dirty="0" smtClean="0"/>
              <a:t>Algılama Noktası denir. </a:t>
            </a:r>
            <a:endParaRPr lang="tr-TR" sz="2800" dirty="0"/>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930" name="Picture 2"/>
          <p:cNvPicPr>
            <a:picLocks noChangeAspect="1" noChangeArrowheads="1"/>
          </p:cNvPicPr>
          <p:nvPr/>
        </p:nvPicPr>
        <p:blipFill>
          <a:blip r:embed="rId2" cstate="print"/>
          <a:srcRect l="8107" r="63520"/>
          <a:stretch>
            <a:fillRect/>
          </a:stretch>
        </p:blipFill>
        <p:spPr bwMode="auto">
          <a:xfrm>
            <a:off x="467544" y="332656"/>
            <a:ext cx="2520280" cy="2892238"/>
          </a:xfrm>
          <a:prstGeom prst="rect">
            <a:avLst/>
          </a:prstGeom>
          <a:noFill/>
          <a:ln w="9525">
            <a:noFill/>
            <a:miter lim="800000"/>
            <a:headEnd/>
            <a:tailEnd/>
          </a:ln>
        </p:spPr>
      </p:pic>
      <p:pic>
        <p:nvPicPr>
          <p:cNvPr id="124931" name="Picture 3"/>
          <p:cNvPicPr>
            <a:picLocks noChangeAspect="1" noChangeArrowheads="1"/>
          </p:cNvPicPr>
          <p:nvPr/>
        </p:nvPicPr>
        <p:blipFill>
          <a:blip r:embed="rId2" cstate="print"/>
          <a:srcRect l="63607" r="10066"/>
          <a:stretch>
            <a:fillRect/>
          </a:stretch>
        </p:blipFill>
        <p:spPr bwMode="auto">
          <a:xfrm>
            <a:off x="539552" y="3429000"/>
            <a:ext cx="2448272" cy="3027970"/>
          </a:xfrm>
          <a:prstGeom prst="rect">
            <a:avLst/>
          </a:prstGeom>
          <a:noFill/>
          <a:ln w="9525">
            <a:noFill/>
            <a:miter lim="800000"/>
            <a:headEnd/>
            <a:tailEnd/>
          </a:ln>
        </p:spPr>
      </p:pic>
      <p:pic>
        <p:nvPicPr>
          <p:cNvPr id="4" name="Picture 2"/>
          <p:cNvPicPr>
            <a:picLocks noChangeAspect="1" noChangeArrowheads="1"/>
          </p:cNvPicPr>
          <p:nvPr/>
        </p:nvPicPr>
        <p:blipFill>
          <a:blip r:embed="rId3" cstate="print"/>
          <a:srcRect/>
          <a:stretch>
            <a:fillRect/>
          </a:stretch>
        </p:blipFill>
        <p:spPr bwMode="auto">
          <a:xfrm>
            <a:off x="3203848" y="332655"/>
            <a:ext cx="5256584" cy="6390357"/>
          </a:xfrm>
          <a:prstGeom prst="rect">
            <a:avLst/>
          </a:prstGeom>
          <a:noFill/>
          <a:ln w="9525">
            <a:noFill/>
            <a:miter lim="800000"/>
            <a:headEnd/>
            <a:tailEnd/>
          </a:ln>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426" name="Picture 2" descr="magnetic sensor ile ilgili görsel sonucu"/>
          <p:cNvPicPr>
            <a:picLocks noChangeAspect="1" noChangeArrowheads="1"/>
          </p:cNvPicPr>
          <p:nvPr/>
        </p:nvPicPr>
        <p:blipFill>
          <a:blip r:embed="rId2" cstate="print"/>
          <a:srcRect/>
          <a:stretch>
            <a:fillRect/>
          </a:stretch>
        </p:blipFill>
        <p:spPr bwMode="auto">
          <a:xfrm>
            <a:off x="323528" y="1484784"/>
            <a:ext cx="8261601" cy="4032448"/>
          </a:xfrm>
          <a:prstGeom prst="rect">
            <a:avLst/>
          </a:prstGeom>
          <a:noFill/>
        </p:spPr>
      </p:pic>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8002" name="Picture 2"/>
          <p:cNvPicPr>
            <a:picLocks noChangeAspect="1" noChangeArrowheads="1"/>
          </p:cNvPicPr>
          <p:nvPr/>
        </p:nvPicPr>
        <p:blipFill>
          <a:blip r:embed="rId2" cstate="print"/>
          <a:srcRect/>
          <a:stretch>
            <a:fillRect/>
          </a:stretch>
        </p:blipFill>
        <p:spPr bwMode="auto">
          <a:xfrm>
            <a:off x="0" y="0"/>
            <a:ext cx="9144000" cy="6924348"/>
          </a:xfrm>
          <a:prstGeom prst="rect">
            <a:avLst/>
          </a:prstGeom>
          <a:noFill/>
          <a:ln w="9525">
            <a:noFill/>
            <a:miter lim="800000"/>
            <a:headEnd/>
            <a:tailEnd/>
          </a:ln>
        </p:spPr>
      </p:pic>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etin kutusu"/>
          <p:cNvSpPr txBox="1"/>
          <p:nvPr/>
        </p:nvSpPr>
        <p:spPr>
          <a:xfrm>
            <a:off x="1331640" y="1484784"/>
            <a:ext cx="6336704" cy="1261884"/>
          </a:xfrm>
          <a:prstGeom prst="rect">
            <a:avLst/>
          </a:prstGeom>
          <a:noFill/>
        </p:spPr>
        <p:txBody>
          <a:bodyPr wrap="square" rtlCol="0">
            <a:spAutoFit/>
          </a:bodyPr>
          <a:lstStyle/>
          <a:p>
            <a:pPr algn="ctr"/>
            <a:r>
              <a:rPr lang="tr-TR" sz="4000" b="1" dirty="0" smtClean="0">
                <a:solidFill>
                  <a:srgbClr val="FFFF00"/>
                </a:solidFill>
                <a:effectLst>
                  <a:outerShdw blurRad="38100" dist="38100" dir="2700000" algn="tl">
                    <a:srgbClr val="000000">
                      <a:alpha val="43137"/>
                    </a:srgbClr>
                  </a:outerShdw>
                </a:effectLst>
              </a:rPr>
              <a:t>STRAİN GAUGE</a:t>
            </a:r>
          </a:p>
          <a:p>
            <a:pPr algn="ctr"/>
            <a:r>
              <a:rPr lang="tr-TR" sz="3600" b="1" dirty="0" smtClean="0">
                <a:solidFill>
                  <a:srgbClr val="FFFF00"/>
                </a:solidFill>
                <a:effectLst>
                  <a:outerShdw blurRad="38100" dist="38100" dir="2700000" algn="tl">
                    <a:srgbClr val="000000">
                      <a:alpha val="43137"/>
                    </a:srgbClr>
                  </a:outerShdw>
                </a:effectLst>
              </a:rPr>
              <a:t>GERİNİM ÖLÇER</a:t>
            </a:r>
            <a:endParaRPr lang="tr-TR" sz="3600" b="1" dirty="0">
              <a:solidFill>
                <a:srgbClr val="FFFF00"/>
              </a:solidFill>
              <a:effectLst>
                <a:outerShdw blurRad="38100" dist="38100" dir="2700000" algn="tl">
                  <a:srgbClr val="000000">
                    <a:alpha val="43137"/>
                  </a:srgbClr>
                </a:outerShdw>
              </a:effectLst>
            </a:endParaRPr>
          </a:p>
        </p:txBody>
      </p:sp>
      <p:pic>
        <p:nvPicPr>
          <p:cNvPr id="81922" name="Picture 2" descr="strain gauge nedir ile ilgili görsel sonucu"/>
          <p:cNvPicPr>
            <a:picLocks noChangeAspect="1" noChangeArrowheads="1"/>
          </p:cNvPicPr>
          <p:nvPr/>
        </p:nvPicPr>
        <p:blipFill>
          <a:blip r:embed="rId2" cstate="print"/>
          <a:srcRect t="25920" b="22241"/>
          <a:stretch>
            <a:fillRect/>
          </a:stretch>
        </p:blipFill>
        <p:spPr bwMode="auto">
          <a:xfrm>
            <a:off x="899592" y="3356992"/>
            <a:ext cx="7540625" cy="2736304"/>
          </a:xfrm>
          <a:prstGeom prst="rect">
            <a:avLst/>
          </a:prstGeom>
          <a:noFill/>
        </p:spPr>
      </p:pic>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539552" y="620689"/>
            <a:ext cx="8136904" cy="2677656"/>
          </a:xfrm>
          <a:prstGeom prst="rect">
            <a:avLst/>
          </a:prstGeom>
        </p:spPr>
        <p:txBody>
          <a:bodyPr wrap="square">
            <a:spAutoFit/>
          </a:bodyPr>
          <a:lstStyle/>
          <a:p>
            <a:pPr algn="ctr"/>
            <a:r>
              <a:rPr lang="tr-TR" sz="2800" dirty="0" err="1" smtClean="0">
                <a:solidFill>
                  <a:srgbClr val="FFFF00"/>
                </a:solidFill>
                <a:effectLst>
                  <a:outerShdw blurRad="38100" dist="38100" dir="2700000" algn="tl">
                    <a:srgbClr val="000000">
                      <a:alpha val="43137"/>
                    </a:srgbClr>
                  </a:outerShdw>
                </a:effectLst>
              </a:rPr>
              <a:t>Sensörler</a:t>
            </a:r>
            <a:r>
              <a:rPr lang="tr-TR" sz="2800" dirty="0" smtClean="0">
                <a:solidFill>
                  <a:srgbClr val="FFFF00"/>
                </a:solidFill>
                <a:effectLst>
                  <a:outerShdw blurRad="38100" dist="38100" dir="2700000" algn="tl">
                    <a:srgbClr val="000000">
                      <a:alpha val="43137"/>
                    </a:srgbClr>
                  </a:outerShdw>
                </a:effectLst>
              </a:rPr>
              <a:t>, çoğu zaman basit yapıda olmasına karşın, bazı durumlarda çok hassas ölçüm yapmak içinde kullanılmaktadır. Yazımızın konusu olan, </a:t>
            </a:r>
            <a:r>
              <a:rPr lang="tr-TR" sz="2800" dirty="0" err="1" smtClean="0">
                <a:solidFill>
                  <a:srgbClr val="FFFF00"/>
                </a:solidFill>
                <a:effectLst>
                  <a:outerShdw blurRad="38100" dist="38100" dir="2700000" algn="tl">
                    <a:srgbClr val="000000">
                      <a:alpha val="43137"/>
                    </a:srgbClr>
                  </a:outerShdw>
                </a:effectLst>
              </a:rPr>
              <a:t>Strain</a:t>
            </a:r>
            <a:r>
              <a:rPr lang="tr-TR" sz="2800" dirty="0" smtClean="0">
                <a:solidFill>
                  <a:srgbClr val="FFFF00"/>
                </a:solidFill>
                <a:effectLst>
                  <a:outerShdw blurRad="38100" dist="38100" dir="2700000" algn="tl">
                    <a:srgbClr val="000000">
                      <a:alpha val="43137"/>
                    </a:srgbClr>
                  </a:outerShdw>
                </a:effectLst>
              </a:rPr>
              <a:t>-</a:t>
            </a:r>
            <a:r>
              <a:rPr lang="tr-TR" sz="2800" dirty="0" err="1" smtClean="0">
                <a:solidFill>
                  <a:srgbClr val="FFFF00"/>
                </a:solidFill>
                <a:effectLst>
                  <a:outerShdw blurRad="38100" dist="38100" dir="2700000" algn="tl">
                    <a:srgbClr val="000000">
                      <a:alpha val="43137"/>
                    </a:srgbClr>
                  </a:outerShdw>
                </a:effectLst>
              </a:rPr>
              <a:t>Gage</a:t>
            </a:r>
            <a:r>
              <a:rPr lang="tr-TR" sz="2800" dirty="0" smtClean="0">
                <a:solidFill>
                  <a:srgbClr val="FFFF00"/>
                </a:solidFill>
                <a:effectLst>
                  <a:outerShdw blurRad="38100" dist="38100" dir="2700000" algn="tl">
                    <a:srgbClr val="000000">
                      <a:alpha val="43137"/>
                    </a:srgbClr>
                  </a:outerShdw>
                </a:effectLst>
              </a:rPr>
              <a:t> </a:t>
            </a:r>
            <a:r>
              <a:rPr lang="tr-TR" sz="2800" dirty="0" err="1" smtClean="0">
                <a:solidFill>
                  <a:srgbClr val="FFFF00"/>
                </a:solidFill>
                <a:effectLst>
                  <a:outerShdw blurRad="38100" dist="38100" dir="2700000" algn="tl">
                    <a:srgbClr val="000000">
                      <a:alpha val="43137"/>
                    </a:srgbClr>
                  </a:outerShdw>
                </a:effectLst>
              </a:rPr>
              <a:t>sensörler</a:t>
            </a:r>
            <a:r>
              <a:rPr lang="tr-TR" sz="2800" dirty="0" smtClean="0">
                <a:solidFill>
                  <a:srgbClr val="FFFF00"/>
                </a:solidFill>
                <a:effectLst>
                  <a:outerShdw blurRad="38100" dist="38100" dir="2700000" algn="tl">
                    <a:srgbClr val="000000">
                      <a:alpha val="43137"/>
                    </a:srgbClr>
                  </a:outerShdw>
                </a:effectLst>
              </a:rPr>
              <a:t> basınç </a:t>
            </a:r>
            <a:r>
              <a:rPr lang="tr-TR" sz="2800" dirty="0" err="1" smtClean="0">
                <a:solidFill>
                  <a:srgbClr val="FFFF00"/>
                </a:solidFill>
                <a:effectLst>
                  <a:outerShdw blurRad="38100" dist="38100" dir="2700000" algn="tl">
                    <a:srgbClr val="000000">
                      <a:alpha val="43137"/>
                    </a:srgbClr>
                  </a:outerShdw>
                </a:effectLst>
              </a:rPr>
              <a:t>sensörleri</a:t>
            </a:r>
            <a:r>
              <a:rPr lang="tr-TR" sz="2800" dirty="0" smtClean="0">
                <a:solidFill>
                  <a:srgbClr val="FFFF00"/>
                </a:solidFill>
                <a:effectLst>
                  <a:outerShdw blurRad="38100" dist="38100" dir="2700000" algn="tl">
                    <a:srgbClr val="000000">
                      <a:alpha val="43137"/>
                    </a:srgbClr>
                  </a:outerShdw>
                </a:effectLst>
              </a:rPr>
              <a:t> içerisinde en hassas ölçüm yapabilen türüdür.</a:t>
            </a:r>
            <a:endParaRPr lang="tr-TR" sz="2800" dirty="0">
              <a:solidFill>
                <a:srgbClr val="FFFF00"/>
              </a:solidFill>
              <a:effectLst>
                <a:outerShdw blurRad="38100" dist="38100" dir="2700000" algn="tl">
                  <a:srgbClr val="000000">
                    <a:alpha val="43137"/>
                  </a:srgbClr>
                </a:outerShdw>
              </a:effectLst>
            </a:endParaRPr>
          </a:p>
        </p:txBody>
      </p:sp>
      <p:pic>
        <p:nvPicPr>
          <p:cNvPr id="82946" name="Picture 2" descr="strain gauge nedir ile ilgili görsel sonucu"/>
          <p:cNvPicPr>
            <a:picLocks noChangeAspect="1" noChangeArrowheads="1"/>
          </p:cNvPicPr>
          <p:nvPr/>
        </p:nvPicPr>
        <p:blipFill>
          <a:blip r:embed="rId2" cstate="print"/>
          <a:srcRect/>
          <a:stretch>
            <a:fillRect/>
          </a:stretch>
        </p:blipFill>
        <p:spPr bwMode="auto">
          <a:xfrm>
            <a:off x="1403648" y="3284984"/>
            <a:ext cx="6840760" cy="3275204"/>
          </a:xfrm>
          <a:prstGeom prst="rect">
            <a:avLst/>
          </a:prstGeom>
          <a:noFill/>
        </p:spPr>
      </p:pic>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Dikdörtgen"/>
          <p:cNvSpPr/>
          <p:nvPr/>
        </p:nvSpPr>
        <p:spPr>
          <a:xfrm>
            <a:off x="395536" y="404664"/>
            <a:ext cx="8352928" cy="3970318"/>
          </a:xfrm>
          <a:prstGeom prst="rect">
            <a:avLst/>
          </a:prstGeom>
        </p:spPr>
        <p:txBody>
          <a:bodyPr wrap="square">
            <a:spAutoFit/>
          </a:bodyPr>
          <a:lstStyle/>
          <a:p>
            <a:pPr algn="ctr" fontAlgn="base"/>
            <a:r>
              <a:rPr lang="tr-TR" sz="2800" dirty="0" smtClean="0">
                <a:solidFill>
                  <a:srgbClr val="FFFF00"/>
                </a:solidFill>
                <a:effectLst>
                  <a:outerShdw blurRad="38100" dist="38100" dir="2700000" algn="tl">
                    <a:srgbClr val="000000">
                      <a:alpha val="43137"/>
                    </a:srgbClr>
                  </a:outerShdw>
                </a:effectLst>
              </a:rPr>
              <a:t>1938 Yılında İcat Edildi</a:t>
            </a:r>
          </a:p>
          <a:p>
            <a:pPr algn="ctr" fontAlgn="base"/>
            <a:r>
              <a:rPr lang="tr-TR" sz="2800" dirty="0" err="1" smtClean="0">
                <a:solidFill>
                  <a:srgbClr val="FFFF00"/>
                </a:solidFill>
                <a:effectLst>
                  <a:outerShdw blurRad="38100" dist="38100" dir="2700000" algn="tl">
                    <a:srgbClr val="000000">
                      <a:alpha val="43137"/>
                    </a:srgbClr>
                  </a:outerShdw>
                </a:effectLst>
              </a:rPr>
              <a:t>Strain</a:t>
            </a:r>
            <a:r>
              <a:rPr lang="tr-TR" sz="2800" dirty="0" smtClean="0">
                <a:solidFill>
                  <a:srgbClr val="FFFF00"/>
                </a:solidFill>
                <a:effectLst>
                  <a:outerShdw blurRad="38100" dist="38100" dir="2700000" algn="tl">
                    <a:srgbClr val="000000">
                      <a:alpha val="43137"/>
                    </a:srgbClr>
                  </a:outerShdw>
                </a:effectLst>
              </a:rPr>
              <a:t> </a:t>
            </a:r>
            <a:r>
              <a:rPr lang="tr-TR" sz="2800" dirty="0" err="1" smtClean="0">
                <a:solidFill>
                  <a:srgbClr val="FFFF00"/>
                </a:solidFill>
                <a:effectLst>
                  <a:outerShdw blurRad="38100" dist="38100" dir="2700000" algn="tl">
                    <a:srgbClr val="000000">
                      <a:alpha val="43137"/>
                    </a:srgbClr>
                  </a:outerShdw>
                </a:effectLst>
              </a:rPr>
              <a:t>Gage</a:t>
            </a:r>
            <a:r>
              <a:rPr lang="tr-TR" sz="2800" dirty="0" smtClean="0">
                <a:solidFill>
                  <a:srgbClr val="FFFF00"/>
                </a:solidFill>
                <a:effectLst>
                  <a:outerShdw blurRad="38100" dist="38100" dir="2700000" algn="tl">
                    <a:srgbClr val="000000">
                      <a:alpha val="43137"/>
                    </a:srgbClr>
                  </a:outerShdw>
                </a:effectLst>
              </a:rPr>
              <a:t>, Edward E. </a:t>
            </a:r>
            <a:r>
              <a:rPr lang="tr-TR" sz="2800" dirty="0" err="1" smtClean="0">
                <a:solidFill>
                  <a:srgbClr val="FFFF00"/>
                </a:solidFill>
                <a:effectLst>
                  <a:outerShdw blurRad="38100" dist="38100" dir="2700000" algn="tl">
                    <a:srgbClr val="000000">
                      <a:alpha val="43137"/>
                    </a:srgbClr>
                  </a:outerShdw>
                </a:effectLst>
              </a:rPr>
              <a:t>Simmons</a:t>
            </a:r>
            <a:r>
              <a:rPr lang="tr-TR" sz="2800" dirty="0" smtClean="0">
                <a:solidFill>
                  <a:srgbClr val="FFFF00"/>
                </a:solidFill>
                <a:effectLst>
                  <a:outerShdw blurRad="38100" dist="38100" dir="2700000" algn="tl">
                    <a:srgbClr val="000000">
                      <a:alpha val="43137"/>
                    </a:srgbClr>
                  </a:outerShdw>
                </a:effectLst>
              </a:rPr>
              <a:t> ve Arthur C. </a:t>
            </a:r>
            <a:r>
              <a:rPr lang="tr-TR" sz="2800" dirty="0" err="1" smtClean="0">
                <a:solidFill>
                  <a:srgbClr val="FFFF00"/>
                </a:solidFill>
                <a:effectLst>
                  <a:outerShdw blurRad="38100" dist="38100" dir="2700000" algn="tl">
                    <a:srgbClr val="000000">
                      <a:alpha val="43137"/>
                    </a:srgbClr>
                  </a:outerShdw>
                </a:effectLst>
              </a:rPr>
              <a:t>Ruge</a:t>
            </a:r>
            <a:r>
              <a:rPr lang="tr-TR" sz="2800" dirty="0" smtClean="0">
                <a:solidFill>
                  <a:srgbClr val="FFFF00"/>
                </a:solidFill>
                <a:effectLst>
                  <a:outerShdw blurRad="38100" dist="38100" dir="2700000" algn="tl">
                    <a:srgbClr val="000000">
                      <a:alpha val="43137"/>
                    </a:srgbClr>
                  </a:outerShdw>
                </a:effectLst>
              </a:rPr>
              <a:t> tarafından 1938 yılında icat edilmiştir. </a:t>
            </a:r>
            <a:r>
              <a:rPr lang="tr-TR" sz="2800" dirty="0" err="1" smtClean="0">
                <a:solidFill>
                  <a:srgbClr val="FFFF00"/>
                </a:solidFill>
                <a:effectLst>
                  <a:outerShdw blurRad="38100" dist="38100" dir="2700000" algn="tl">
                    <a:srgbClr val="000000">
                      <a:alpha val="43137"/>
                    </a:srgbClr>
                  </a:outerShdw>
                </a:effectLst>
              </a:rPr>
              <a:t>Strain</a:t>
            </a:r>
            <a:r>
              <a:rPr lang="tr-TR" sz="2800" dirty="0" smtClean="0">
                <a:solidFill>
                  <a:srgbClr val="FFFF00"/>
                </a:solidFill>
                <a:effectLst>
                  <a:outerShdw blurRad="38100" dist="38100" dir="2700000" algn="tl">
                    <a:srgbClr val="000000">
                      <a:alpha val="43137"/>
                    </a:srgbClr>
                  </a:outerShdw>
                </a:effectLst>
              </a:rPr>
              <a:t>, İngilizce olarak Gerinim anlamına gelmektedir. </a:t>
            </a:r>
            <a:r>
              <a:rPr lang="tr-TR" sz="2800" dirty="0" err="1" smtClean="0">
                <a:solidFill>
                  <a:srgbClr val="FFFF00"/>
                </a:solidFill>
                <a:effectLst>
                  <a:outerShdw blurRad="38100" dist="38100" dir="2700000" algn="tl">
                    <a:srgbClr val="000000">
                      <a:alpha val="43137"/>
                    </a:srgbClr>
                  </a:outerShdw>
                </a:effectLst>
              </a:rPr>
              <a:t>Strain</a:t>
            </a:r>
            <a:r>
              <a:rPr lang="tr-TR" sz="2800" dirty="0" smtClean="0">
                <a:solidFill>
                  <a:srgbClr val="FFFF00"/>
                </a:solidFill>
                <a:effectLst>
                  <a:outerShdw blurRad="38100" dist="38100" dir="2700000" algn="tl">
                    <a:srgbClr val="000000">
                      <a:alpha val="43137"/>
                    </a:srgbClr>
                  </a:outerShdw>
                </a:effectLst>
              </a:rPr>
              <a:t>, teknik bir terim olarak negatif ve pozitif sinyallerle ayırt edilmiş, çekme ve basma </a:t>
            </a:r>
            <a:r>
              <a:rPr lang="tr-TR" sz="2800" dirty="0" err="1" smtClean="0">
                <a:solidFill>
                  <a:srgbClr val="FFFF00"/>
                </a:solidFill>
                <a:effectLst>
                  <a:outerShdw blurRad="38100" dist="38100" dir="2700000" algn="tl">
                    <a:srgbClr val="000000">
                      <a:alpha val="43137"/>
                    </a:srgbClr>
                  </a:outerShdw>
                </a:effectLst>
              </a:rPr>
              <a:t>gerinimleri</a:t>
            </a:r>
            <a:r>
              <a:rPr lang="tr-TR" sz="2800" dirty="0" smtClean="0">
                <a:solidFill>
                  <a:srgbClr val="FFFF00"/>
                </a:solidFill>
                <a:effectLst>
                  <a:outerShdw blurRad="38100" dist="38100" dir="2700000" algn="tl">
                    <a:srgbClr val="000000">
                      <a:alpha val="43137"/>
                    </a:srgbClr>
                  </a:outerShdw>
                </a:effectLst>
              </a:rPr>
              <a:t> anlamına da gelmektedir. </a:t>
            </a:r>
            <a:r>
              <a:rPr lang="tr-TR" sz="2800" dirty="0" err="1" smtClean="0">
                <a:solidFill>
                  <a:srgbClr val="FFFF00"/>
                </a:solidFill>
                <a:effectLst>
                  <a:outerShdw blurRad="38100" dist="38100" dir="2700000" algn="tl">
                    <a:srgbClr val="000000">
                      <a:alpha val="43137"/>
                    </a:srgbClr>
                  </a:outerShdw>
                </a:effectLst>
              </a:rPr>
              <a:t>Strain</a:t>
            </a:r>
            <a:r>
              <a:rPr lang="tr-TR" sz="2800" dirty="0" smtClean="0">
                <a:solidFill>
                  <a:srgbClr val="FFFF00"/>
                </a:solidFill>
                <a:effectLst>
                  <a:outerShdw blurRad="38100" dist="38100" dir="2700000" algn="tl">
                    <a:srgbClr val="000000">
                      <a:alpha val="43137"/>
                    </a:srgbClr>
                  </a:outerShdw>
                </a:effectLst>
              </a:rPr>
              <a:t> </a:t>
            </a:r>
            <a:r>
              <a:rPr lang="tr-TR" sz="2800" dirty="0" err="1" smtClean="0">
                <a:solidFill>
                  <a:srgbClr val="FFFF00"/>
                </a:solidFill>
                <a:effectLst>
                  <a:outerShdw blurRad="38100" dist="38100" dir="2700000" algn="tl">
                    <a:srgbClr val="000000">
                      <a:alpha val="43137"/>
                    </a:srgbClr>
                  </a:outerShdw>
                </a:effectLst>
              </a:rPr>
              <a:t>Gage’lere</a:t>
            </a:r>
            <a:r>
              <a:rPr lang="tr-TR" sz="2800" dirty="0" smtClean="0">
                <a:solidFill>
                  <a:srgbClr val="FFFF00"/>
                </a:solidFill>
                <a:effectLst>
                  <a:outerShdw blurRad="38100" dist="38100" dir="2700000" algn="tl">
                    <a:srgbClr val="000000">
                      <a:alpha val="43137"/>
                    </a:srgbClr>
                  </a:outerShdw>
                </a:effectLst>
              </a:rPr>
              <a:t> </a:t>
            </a:r>
            <a:r>
              <a:rPr lang="tr-TR" sz="2800" dirty="0" err="1" smtClean="0">
                <a:solidFill>
                  <a:srgbClr val="FFFF00"/>
                </a:solidFill>
                <a:effectLst>
                  <a:outerShdw blurRad="38100" dist="38100" dir="2700000" algn="tl">
                    <a:srgbClr val="000000">
                      <a:alpha val="43137"/>
                    </a:srgbClr>
                  </a:outerShdw>
                </a:effectLst>
              </a:rPr>
              <a:t>Türkçe’de</a:t>
            </a:r>
            <a:r>
              <a:rPr lang="tr-TR" sz="2800" dirty="0" smtClean="0">
                <a:solidFill>
                  <a:srgbClr val="FFFF00"/>
                </a:solidFill>
                <a:effectLst>
                  <a:outerShdw blurRad="38100" dist="38100" dir="2700000" algn="tl">
                    <a:srgbClr val="000000">
                      <a:alpha val="43137"/>
                    </a:srgbClr>
                  </a:outerShdw>
                </a:effectLst>
              </a:rPr>
              <a:t> Gerinim Ölçerler de denilmektedir.</a:t>
            </a:r>
            <a:endParaRPr lang="tr-TR" sz="2800" dirty="0">
              <a:solidFill>
                <a:srgbClr val="FFFF00"/>
              </a:solidFill>
              <a:effectLst>
                <a:outerShdw blurRad="38100" dist="38100" dir="2700000" algn="tl">
                  <a:srgbClr val="000000">
                    <a:alpha val="43137"/>
                  </a:srgbClr>
                </a:outerShdw>
              </a:effectLst>
            </a:endParaRPr>
          </a:p>
        </p:txBody>
      </p:sp>
      <p:pic>
        <p:nvPicPr>
          <p:cNvPr id="83970" name="Picture 2" descr="İlgili resim"/>
          <p:cNvPicPr>
            <a:picLocks noChangeAspect="1" noChangeArrowheads="1"/>
          </p:cNvPicPr>
          <p:nvPr/>
        </p:nvPicPr>
        <p:blipFill>
          <a:blip r:embed="rId2" cstate="print"/>
          <a:srcRect t="56368"/>
          <a:stretch>
            <a:fillRect/>
          </a:stretch>
        </p:blipFill>
        <p:spPr bwMode="auto">
          <a:xfrm>
            <a:off x="1043608" y="4653136"/>
            <a:ext cx="7348325" cy="1728192"/>
          </a:xfrm>
          <a:prstGeom prst="rect">
            <a:avLst/>
          </a:prstGeom>
          <a:noFill/>
        </p:spPr>
      </p:pic>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467544" y="548681"/>
            <a:ext cx="8208912" cy="2246769"/>
          </a:xfrm>
          <a:prstGeom prst="rect">
            <a:avLst/>
          </a:prstGeom>
        </p:spPr>
        <p:txBody>
          <a:bodyPr wrap="square">
            <a:spAutoFit/>
          </a:bodyPr>
          <a:lstStyle/>
          <a:p>
            <a:pPr algn="ctr"/>
            <a:r>
              <a:rPr lang="tr-TR" sz="2800" dirty="0" smtClean="0">
                <a:solidFill>
                  <a:srgbClr val="FFFF00"/>
                </a:solidFill>
                <a:effectLst>
                  <a:outerShdw blurRad="38100" dist="38100" dir="2700000" algn="tl">
                    <a:srgbClr val="000000">
                      <a:alpha val="43137"/>
                    </a:srgbClr>
                  </a:outerShdw>
                </a:effectLst>
              </a:rPr>
              <a:t>Gerinim ölçerler yaygın olarak yalıtılmış esnek bir plakadan oluşur. Plakaya destek olması açısından metalik bir folyo ile çevrilmiştir. Ölçüm yapılacak objeye gerinim ölçerler </a:t>
            </a:r>
            <a:r>
              <a:rPr lang="tr-TR" sz="2800" dirty="0" err="1" smtClean="0">
                <a:solidFill>
                  <a:srgbClr val="FFFF00"/>
                </a:solidFill>
                <a:effectLst>
                  <a:outerShdw blurRad="38100" dist="38100" dir="2700000" algn="tl">
                    <a:srgbClr val="000000">
                      <a:alpha val="43137"/>
                    </a:srgbClr>
                  </a:outerShdw>
                </a:effectLst>
              </a:rPr>
              <a:t>siyanakrilat</a:t>
            </a:r>
            <a:r>
              <a:rPr lang="tr-TR" sz="2800" dirty="0" smtClean="0">
                <a:solidFill>
                  <a:srgbClr val="FFFF00"/>
                </a:solidFill>
                <a:effectLst>
                  <a:outerShdw blurRad="38100" dist="38100" dir="2700000" algn="tl">
                    <a:srgbClr val="000000">
                      <a:alpha val="43137"/>
                    </a:srgbClr>
                  </a:outerShdw>
                </a:effectLst>
              </a:rPr>
              <a:t> gibi yapıştırıcılar ile yapıştırılırlar.</a:t>
            </a:r>
            <a:endParaRPr lang="tr-TR" sz="2800" dirty="0">
              <a:solidFill>
                <a:srgbClr val="FFFF00"/>
              </a:solidFill>
              <a:effectLst>
                <a:outerShdw blurRad="38100" dist="38100" dir="2700000" algn="tl">
                  <a:srgbClr val="000000">
                    <a:alpha val="43137"/>
                  </a:srgbClr>
                </a:outerShdw>
              </a:effectLst>
            </a:endParaRPr>
          </a:p>
        </p:txBody>
      </p:sp>
      <p:pic>
        <p:nvPicPr>
          <p:cNvPr id="84994" name="Picture 2" descr="http://cdn.elektrikport.com/Content/201503/strain1.jpg"/>
          <p:cNvPicPr>
            <a:picLocks noChangeAspect="1" noChangeArrowheads="1"/>
          </p:cNvPicPr>
          <p:nvPr/>
        </p:nvPicPr>
        <p:blipFill>
          <a:blip r:embed="rId2" cstate="print"/>
          <a:srcRect/>
          <a:stretch>
            <a:fillRect/>
          </a:stretch>
        </p:blipFill>
        <p:spPr bwMode="auto">
          <a:xfrm>
            <a:off x="1115616" y="2924944"/>
            <a:ext cx="7056784" cy="3528392"/>
          </a:xfrm>
          <a:prstGeom prst="rect">
            <a:avLst/>
          </a:prstGeom>
          <a:noFill/>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7 Metin kutusu"/>
          <p:cNvSpPr txBox="1"/>
          <p:nvPr/>
        </p:nvSpPr>
        <p:spPr>
          <a:xfrm>
            <a:off x="539552" y="476672"/>
            <a:ext cx="8064896" cy="523220"/>
          </a:xfrm>
          <a:prstGeom prst="rect">
            <a:avLst/>
          </a:prstGeom>
          <a:noFill/>
        </p:spPr>
        <p:txBody>
          <a:bodyPr wrap="square" rtlCol="0">
            <a:spAutoFit/>
          </a:bodyPr>
          <a:lstStyle/>
          <a:p>
            <a:endParaRPr lang="en-GB" sz="2800" dirty="0">
              <a:latin typeface="Calibri" pitchFamily="34" charset="0"/>
            </a:endParaRPr>
          </a:p>
        </p:txBody>
      </p:sp>
      <p:pic>
        <p:nvPicPr>
          <p:cNvPr id="23554" name="Picture 2" descr="http://diyot.net/wp-content/uploads/2015/06/thermy6a.gif"/>
          <p:cNvPicPr>
            <a:picLocks noChangeAspect="1" noChangeArrowheads="1" noCrop="1"/>
          </p:cNvPicPr>
          <p:nvPr/>
        </p:nvPicPr>
        <p:blipFill>
          <a:blip r:embed="rId2" cstate="print"/>
          <a:srcRect/>
          <a:stretch>
            <a:fillRect/>
          </a:stretch>
        </p:blipFill>
        <p:spPr bwMode="auto">
          <a:xfrm>
            <a:off x="1979712" y="1628800"/>
            <a:ext cx="5760640" cy="4320480"/>
          </a:xfrm>
          <a:prstGeom prst="rect">
            <a:avLst/>
          </a:prstGeom>
          <a:noFill/>
        </p:spPr>
      </p:pic>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descr="http://cdn.elektrikport.com/Article/15163/6/0eecc82e-75e9-4998-9b53-54545ad24c7e.jpg"/>
          <p:cNvPicPr>
            <a:picLocks noChangeAspect="1" noChangeArrowheads="1"/>
          </p:cNvPicPr>
          <p:nvPr/>
        </p:nvPicPr>
        <p:blipFill>
          <a:blip r:embed="rId2" cstate="print"/>
          <a:srcRect/>
          <a:stretch>
            <a:fillRect/>
          </a:stretch>
        </p:blipFill>
        <p:spPr bwMode="auto">
          <a:xfrm>
            <a:off x="1835696" y="260648"/>
            <a:ext cx="5472608" cy="4111933"/>
          </a:xfrm>
          <a:prstGeom prst="rect">
            <a:avLst/>
          </a:prstGeom>
          <a:noFill/>
        </p:spPr>
      </p:pic>
      <p:sp>
        <p:nvSpPr>
          <p:cNvPr id="3" name="2 Dikdörtgen"/>
          <p:cNvSpPr/>
          <p:nvPr/>
        </p:nvSpPr>
        <p:spPr>
          <a:xfrm>
            <a:off x="683568" y="4581128"/>
            <a:ext cx="7776864" cy="1938992"/>
          </a:xfrm>
          <a:prstGeom prst="rect">
            <a:avLst/>
          </a:prstGeom>
        </p:spPr>
        <p:txBody>
          <a:bodyPr wrap="square">
            <a:spAutoFit/>
          </a:bodyPr>
          <a:lstStyle/>
          <a:p>
            <a:pPr algn="ctr"/>
            <a:r>
              <a:rPr lang="tr-TR" sz="2000" dirty="0" smtClean="0">
                <a:solidFill>
                  <a:schemeClr val="bg1"/>
                </a:solidFill>
                <a:effectLst>
                  <a:outerShdw blurRad="38100" dist="38100" dir="2700000" algn="tl">
                    <a:srgbClr val="000000">
                      <a:alpha val="43137"/>
                    </a:srgbClr>
                  </a:outerShdw>
                </a:effectLst>
              </a:rPr>
              <a:t>Üsteki resimden de görüleceği gibi yapıştırılan obje deformeye uğradığında, metalik folyo ile sarılmış olan gerinim ölçerde deforme olur. Bu sırada gerinim ölçerin elektriksel direnci değişir. Bu değişen direnç, ölçüm yapmamız için önemlidir ve genellikle </a:t>
            </a:r>
            <a:r>
              <a:rPr lang="tr-TR" sz="2000" b="1" dirty="0" err="1" smtClean="0">
                <a:solidFill>
                  <a:schemeClr val="bg1"/>
                </a:solidFill>
                <a:effectLst>
                  <a:outerShdw blurRad="38100" dist="38100" dir="2700000" algn="tl">
                    <a:srgbClr val="000000">
                      <a:alpha val="43137"/>
                    </a:srgbClr>
                  </a:outerShdw>
                </a:effectLst>
              </a:rPr>
              <a:t>Wheatstone</a:t>
            </a:r>
            <a:r>
              <a:rPr lang="tr-TR" sz="2000" b="1" dirty="0" smtClean="0">
                <a:solidFill>
                  <a:schemeClr val="bg1"/>
                </a:solidFill>
                <a:effectLst>
                  <a:outerShdw blurRad="38100" dist="38100" dir="2700000" algn="tl">
                    <a:srgbClr val="000000">
                      <a:alpha val="43137"/>
                    </a:srgbClr>
                  </a:outerShdw>
                </a:effectLst>
              </a:rPr>
              <a:t> köprüsü</a:t>
            </a:r>
            <a:r>
              <a:rPr lang="tr-TR" sz="2000" dirty="0" smtClean="0">
                <a:solidFill>
                  <a:schemeClr val="bg1"/>
                </a:solidFill>
                <a:effectLst>
                  <a:outerShdw blurRad="38100" dist="38100" dir="2700000" algn="tl">
                    <a:srgbClr val="000000">
                      <a:alpha val="43137"/>
                    </a:srgbClr>
                  </a:outerShdw>
                </a:effectLst>
              </a:rPr>
              <a:t> kullanılarak ölçümü yapılır.  </a:t>
            </a:r>
            <a:endParaRPr lang="tr-TR" sz="2000" dirty="0">
              <a:solidFill>
                <a:schemeClr val="bg1"/>
              </a:solidFill>
              <a:effectLst>
                <a:outerShdw blurRad="38100" dist="38100" dir="2700000" algn="tl">
                  <a:srgbClr val="000000">
                    <a:alpha val="43137"/>
                  </a:srgbClr>
                </a:outerShdw>
              </a:effectLst>
            </a:endParaRP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strain gauge application ile ilgili görsel sonucu"/>
          <p:cNvPicPr>
            <a:picLocks noChangeAspect="1" noChangeArrowheads="1"/>
          </p:cNvPicPr>
          <p:nvPr/>
        </p:nvPicPr>
        <p:blipFill>
          <a:blip r:embed="rId2" cstate="print"/>
          <a:srcRect/>
          <a:stretch>
            <a:fillRect/>
          </a:stretch>
        </p:blipFill>
        <p:spPr bwMode="auto">
          <a:xfrm>
            <a:off x="539552" y="620688"/>
            <a:ext cx="8309758" cy="5544616"/>
          </a:xfrm>
          <a:prstGeom prst="rect">
            <a:avLst/>
          </a:prstGeom>
          <a:noFill/>
        </p:spPr>
      </p:pic>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6018" name="Picture 2" descr="http://cdn.elektrikport.com/Content/201503/strain3.png"/>
          <p:cNvPicPr>
            <a:picLocks noChangeAspect="1" noChangeArrowheads="1"/>
          </p:cNvPicPr>
          <p:nvPr/>
        </p:nvPicPr>
        <p:blipFill>
          <a:blip r:embed="rId2" cstate="print"/>
          <a:srcRect/>
          <a:stretch>
            <a:fillRect/>
          </a:stretch>
        </p:blipFill>
        <p:spPr bwMode="auto">
          <a:xfrm>
            <a:off x="827584" y="476672"/>
            <a:ext cx="7632848" cy="5292004"/>
          </a:xfrm>
          <a:prstGeom prst="rect">
            <a:avLst/>
          </a:prstGeom>
          <a:noFill/>
        </p:spPr>
      </p:pic>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Dikdörtgen"/>
          <p:cNvSpPr/>
          <p:nvPr/>
        </p:nvSpPr>
        <p:spPr>
          <a:xfrm>
            <a:off x="467544" y="476672"/>
            <a:ext cx="8280920" cy="5262979"/>
          </a:xfrm>
          <a:prstGeom prst="rect">
            <a:avLst/>
          </a:prstGeom>
        </p:spPr>
        <p:txBody>
          <a:bodyPr wrap="square">
            <a:spAutoFit/>
          </a:bodyPr>
          <a:lstStyle/>
          <a:p>
            <a:pPr algn="ctr" fontAlgn="base"/>
            <a:r>
              <a:rPr lang="tr-TR" sz="2800" b="1" dirty="0" smtClean="0">
                <a:solidFill>
                  <a:srgbClr val="FFFF00"/>
                </a:solidFill>
                <a:effectLst>
                  <a:outerShdw blurRad="38100" dist="38100" dir="2700000" algn="tl">
                    <a:srgbClr val="000000">
                      <a:alpha val="43137"/>
                    </a:srgbClr>
                  </a:outerShdw>
                </a:effectLst>
              </a:rPr>
              <a:t>Gerinim Ölçer'in Çalışma Sistemi</a:t>
            </a:r>
          </a:p>
          <a:p>
            <a:pPr algn="ctr" fontAlgn="base"/>
            <a:r>
              <a:rPr lang="tr-TR" sz="2800" dirty="0" smtClean="0"/>
              <a:t>Gerinim ölçerler, elektriksel iletkenlik ve buna bağlı olarak iletken geometrileriyle avantaj sağlamaktadır. Elektriksel iletken, kalıcı bir </a:t>
            </a:r>
            <a:r>
              <a:rPr lang="tr-TR" sz="2800" dirty="0" err="1" smtClean="0"/>
              <a:t>deformans</a:t>
            </a:r>
            <a:r>
              <a:rPr lang="tr-TR" sz="2800" dirty="0" smtClean="0"/>
              <a:t> olmadan veya kırılmayacak şekilde </a:t>
            </a:r>
            <a:r>
              <a:rPr lang="tr-TR" sz="2800" dirty="0" err="1" smtClean="0"/>
              <a:t>elastisite</a:t>
            </a:r>
            <a:r>
              <a:rPr lang="tr-TR" sz="2800" dirty="0" smtClean="0"/>
              <a:t> limitleri dahilinde çekilmeye maruz kaldığında daralmaya ve boyuna uzamaya uğramaktadır. Bu şekil değişimi ile de elektriksel dirençlerinde artma yönünde bir değişim olmaktadır.</a:t>
            </a:r>
          </a:p>
          <a:p>
            <a:r>
              <a:rPr lang="tr-TR" sz="2800" dirty="0" smtClean="0"/>
              <a:t/>
            </a:r>
            <a:br>
              <a:rPr lang="tr-TR" sz="2800" dirty="0" smtClean="0"/>
            </a:br>
            <a:endParaRPr lang="tr-TR" sz="2800" dirty="0"/>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467544" y="620688"/>
            <a:ext cx="8136904" cy="6093976"/>
          </a:xfrm>
          <a:prstGeom prst="rect">
            <a:avLst/>
          </a:prstGeom>
        </p:spPr>
        <p:txBody>
          <a:bodyPr wrap="square">
            <a:spAutoFit/>
          </a:bodyPr>
          <a:lstStyle/>
          <a:p>
            <a:pPr algn="ctr"/>
            <a:r>
              <a:rPr lang="tr-TR" sz="2600" dirty="0" err="1" smtClean="0">
                <a:solidFill>
                  <a:srgbClr val="FFFF00"/>
                </a:solidFill>
                <a:effectLst>
                  <a:outerShdw blurRad="38100" dist="38100" dir="2700000" algn="tl">
                    <a:srgbClr val="000000">
                      <a:alpha val="43137"/>
                    </a:srgbClr>
                  </a:outerShdw>
                </a:effectLst>
              </a:rPr>
              <a:t>Wheatstone</a:t>
            </a:r>
            <a:r>
              <a:rPr lang="tr-TR" sz="2600" dirty="0" smtClean="0">
                <a:solidFill>
                  <a:srgbClr val="FFFF00"/>
                </a:solidFill>
                <a:effectLst>
                  <a:outerShdw blurRad="38100" dist="38100" dir="2700000" algn="tl">
                    <a:srgbClr val="000000">
                      <a:alpha val="43137"/>
                    </a:srgbClr>
                  </a:outerShdw>
                </a:effectLst>
              </a:rPr>
              <a:t> köprüsünde 4 adet direnç bulunur, köprü bir yandan bir ikaz voltajı ile beslenirken diğer taraftan köprüde deformasyona bağlı oluşan direnç değişimleri ölçülür. Tam köprü ölçüm yapılabilmesi için 4 dirence ihtiyaç vardır. </a:t>
            </a:r>
          </a:p>
          <a:p>
            <a:pPr algn="ctr"/>
            <a:r>
              <a:rPr lang="tr-TR" sz="2600" dirty="0" smtClean="0">
                <a:solidFill>
                  <a:srgbClr val="FFFF00"/>
                </a:solidFill>
                <a:effectLst>
                  <a:outerShdw blurRad="38100" dist="38100" dir="2700000" algn="tl">
                    <a:srgbClr val="000000">
                      <a:alpha val="43137"/>
                    </a:srgbClr>
                  </a:outerShdw>
                </a:effectLst>
              </a:rPr>
              <a:t>Fakat biz </a:t>
            </a:r>
            <a:r>
              <a:rPr lang="tr-TR" sz="2600" dirty="0" err="1" smtClean="0">
                <a:solidFill>
                  <a:srgbClr val="FFFF00"/>
                </a:solidFill>
                <a:effectLst>
                  <a:outerShdw blurRad="38100" dist="38100" dir="2700000" algn="tl">
                    <a:srgbClr val="000000">
                      <a:alpha val="43137"/>
                    </a:srgbClr>
                  </a:outerShdw>
                </a:effectLst>
              </a:rPr>
              <a:t>Strain</a:t>
            </a:r>
            <a:r>
              <a:rPr lang="tr-TR" sz="2600" dirty="0" smtClean="0">
                <a:solidFill>
                  <a:srgbClr val="FFFF00"/>
                </a:solidFill>
                <a:effectLst>
                  <a:outerShdw blurRad="38100" dist="38100" dir="2700000" algn="tl">
                    <a:srgbClr val="000000">
                      <a:alpha val="43137"/>
                    </a:srgbClr>
                  </a:outerShdw>
                </a:effectLst>
              </a:rPr>
              <a:t>-</a:t>
            </a:r>
            <a:r>
              <a:rPr lang="tr-TR" sz="2600" dirty="0" err="1" smtClean="0">
                <a:solidFill>
                  <a:srgbClr val="FFFF00"/>
                </a:solidFill>
                <a:effectLst>
                  <a:outerShdw blurRad="38100" dist="38100" dir="2700000" algn="tl">
                    <a:srgbClr val="000000">
                      <a:alpha val="43137"/>
                    </a:srgbClr>
                  </a:outerShdw>
                </a:effectLst>
              </a:rPr>
              <a:t>Gage</a:t>
            </a:r>
            <a:r>
              <a:rPr lang="tr-TR" sz="2600" dirty="0" smtClean="0">
                <a:solidFill>
                  <a:srgbClr val="FFFF00"/>
                </a:solidFill>
                <a:effectLst>
                  <a:outerShdw blurRad="38100" dist="38100" dir="2700000" algn="tl">
                    <a:srgbClr val="000000">
                      <a:alpha val="43137"/>
                    </a:srgbClr>
                  </a:outerShdw>
                </a:effectLst>
              </a:rPr>
              <a:t> tarafından ölçüm yapmak istediğimiz için 4 </a:t>
            </a:r>
            <a:r>
              <a:rPr lang="tr-TR" sz="2600" dirty="0" err="1" smtClean="0">
                <a:solidFill>
                  <a:srgbClr val="FFFF00"/>
                </a:solidFill>
                <a:effectLst>
                  <a:outerShdw blurRad="38100" dist="38100" dir="2700000" algn="tl">
                    <a:srgbClr val="000000">
                      <a:alpha val="43137"/>
                    </a:srgbClr>
                  </a:outerShdw>
                </a:effectLst>
              </a:rPr>
              <a:t>Strain</a:t>
            </a:r>
            <a:r>
              <a:rPr lang="tr-TR" sz="2600" dirty="0" smtClean="0">
                <a:solidFill>
                  <a:srgbClr val="FFFF00"/>
                </a:solidFill>
                <a:effectLst>
                  <a:outerShdw blurRad="38100" dist="38100" dir="2700000" algn="tl">
                    <a:srgbClr val="000000">
                      <a:alpha val="43137"/>
                    </a:srgbClr>
                  </a:outerShdw>
                </a:effectLst>
              </a:rPr>
              <a:t>-</a:t>
            </a:r>
            <a:r>
              <a:rPr lang="tr-TR" sz="2600" dirty="0" err="1" smtClean="0">
                <a:solidFill>
                  <a:srgbClr val="FFFF00"/>
                </a:solidFill>
                <a:effectLst>
                  <a:outerShdw blurRad="38100" dist="38100" dir="2700000" algn="tl">
                    <a:srgbClr val="000000">
                      <a:alpha val="43137"/>
                    </a:srgbClr>
                  </a:outerShdw>
                </a:effectLst>
              </a:rPr>
              <a:t>Gauge</a:t>
            </a:r>
            <a:r>
              <a:rPr lang="tr-TR" sz="2600" dirty="0" smtClean="0">
                <a:solidFill>
                  <a:srgbClr val="FFFF00"/>
                </a:solidFill>
                <a:effectLst>
                  <a:outerShdw blurRad="38100" dist="38100" dir="2700000" algn="tl">
                    <a:srgbClr val="000000">
                      <a:alpha val="43137"/>
                    </a:srgbClr>
                  </a:outerShdw>
                </a:effectLst>
              </a:rPr>
              <a:t> yada yarım ve çeyrek köprü adı verilen ölçüm türleri ile bir noktanın sürekli basınç ölçümünü yapabiliriz. Böyle durumlarda 2 ya da 1 adet Gerinim Ölçer </a:t>
            </a:r>
            <a:r>
              <a:rPr lang="tr-TR" sz="2600" dirty="0" err="1" smtClean="0">
                <a:solidFill>
                  <a:srgbClr val="FFFF00"/>
                </a:solidFill>
                <a:effectLst>
                  <a:outerShdw blurRad="38100" dist="38100" dir="2700000" algn="tl">
                    <a:srgbClr val="000000">
                      <a:alpha val="43137"/>
                    </a:srgbClr>
                  </a:outerShdw>
                </a:effectLst>
              </a:rPr>
              <a:t>Sensörü</a:t>
            </a:r>
            <a:r>
              <a:rPr lang="tr-TR" sz="2600" dirty="0" smtClean="0">
                <a:solidFill>
                  <a:srgbClr val="FFFF00"/>
                </a:solidFill>
                <a:effectLst>
                  <a:outerShdw blurRad="38100" dist="38100" dir="2700000" algn="tl">
                    <a:srgbClr val="000000">
                      <a:alpha val="43137"/>
                    </a:srgbClr>
                  </a:outerShdw>
                </a:effectLst>
              </a:rPr>
              <a:t> kullanımı mevcuttur. Eksik dirençlerin dışarıdan köprü tamamlama dirençleri ile tamamlanması gerekir. Hassas bir ölçüm için, köprü tamamlama dirençlerinin yüksek doğruluk ve hassasiyette olması gerekir.</a:t>
            </a:r>
            <a:endParaRPr lang="tr-TR" sz="2600" dirty="0">
              <a:solidFill>
                <a:srgbClr val="FFFF00"/>
              </a:solidFill>
              <a:effectLst>
                <a:outerShdw blurRad="38100" dist="38100" dir="2700000" algn="tl">
                  <a:srgbClr val="000000">
                    <a:alpha val="43137"/>
                  </a:srgbClr>
                </a:outerShdw>
              </a:effectLst>
            </a:endParaRP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7042" name="Picture 2" descr="http://cdn.elektrikport.com/Content/201503/strain2.jpg"/>
          <p:cNvPicPr>
            <a:picLocks noChangeAspect="1" noChangeArrowheads="1"/>
          </p:cNvPicPr>
          <p:nvPr/>
        </p:nvPicPr>
        <p:blipFill>
          <a:blip r:embed="rId2" cstate="print"/>
          <a:srcRect/>
          <a:stretch>
            <a:fillRect/>
          </a:stretch>
        </p:blipFill>
        <p:spPr bwMode="auto">
          <a:xfrm>
            <a:off x="251519" y="908720"/>
            <a:ext cx="8641499" cy="5328592"/>
          </a:xfrm>
          <a:prstGeom prst="rect">
            <a:avLst/>
          </a:prstGeom>
          <a:noFill/>
        </p:spPr>
      </p:pic>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62" name="Picture 2" descr="http://cdn.elektrikport.com/Content/201503/strain4.jpg"/>
          <p:cNvPicPr>
            <a:picLocks noChangeAspect="1" noChangeArrowheads="1"/>
          </p:cNvPicPr>
          <p:nvPr/>
        </p:nvPicPr>
        <p:blipFill>
          <a:blip r:embed="rId2" cstate="print"/>
          <a:srcRect/>
          <a:stretch>
            <a:fillRect/>
          </a:stretch>
        </p:blipFill>
        <p:spPr bwMode="auto">
          <a:xfrm>
            <a:off x="126429" y="1775817"/>
            <a:ext cx="8982075" cy="3381375"/>
          </a:xfrm>
          <a:prstGeom prst="rect">
            <a:avLst/>
          </a:prstGeom>
          <a:noFill/>
        </p:spPr>
      </p:pic>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467544" y="548681"/>
            <a:ext cx="8280920" cy="6124754"/>
          </a:xfrm>
          <a:prstGeom prst="rect">
            <a:avLst/>
          </a:prstGeom>
        </p:spPr>
        <p:txBody>
          <a:bodyPr wrap="square">
            <a:spAutoFit/>
          </a:bodyPr>
          <a:lstStyle/>
          <a:p>
            <a:pPr algn="ctr"/>
            <a:r>
              <a:rPr lang="tr-TR" sz="2800" dirty="0" smtClean="0">
                <a:solidFill>
                  <a:srgbClr val="FFFF00"/>
                </a:solidFill>
                <a:effectLst>
                  <a:outerShdw blurRad="38100" dist="38100" dir="2700000" algn="tl">
                    <a:srgbClr val="000000">
                      <a:alpha val="43137"/>
                    </a:srgbClr>
                  </a:outerShdw>
                </a:effectLst>
              </a:rPr>
              <a:t>Bunun aksine iletkenler de bir basma olduğunda tabi bükülme olmadan bu sefer gerinim ölçerler genişlemekte ve boyuna kısalmaya uğramaktadır.</a:t>
            </a:r>
          </a:p>
          <a:p>
            <a:pPr algn="ctr"/>
            <a:r>
              <a:rPr lang="tr-TR" sz="2800" dirty="0" smtClean="0">
                <a:solidFill>
                  <a:srgbClr val="FFFF00"/>
                </a:solidFill>
                <a:effectLst>
                  <a:outerShdw blurRad="38100" dist="38100" dir="2700000" algn="tl">
                    <a:srgbClr val="000000">
                      <a:alpha val="43137"/>
                    </a:srgbClr>
                  </a:outerShdw>
                </a:effectLst>
              </a:rPr>
              <a:t> </a:t>
            </a:r>
          </a:p>
          <a:p>
            <a:pPr algn="ctr"/>
            <a:r>
              <a:rPr lang="tr-TR" sz="2800" dirty="0" smtClean="0">
                <a:solidFill>
                  <a:srgbClr val="FFFF00"/>
                </a:solidFill>
                <a:effectLst>
                  <a:outerShdw blurRad="38100" dist="38100" dir="2700000" algn="tl">
                    <a:srgbClr val="000000">
                      <a:alpha val="43137"/>
                    </a:srgbClr>
                  </a:outerShdw>
                </a:effectLst>
              </a:rPr>
              <a:t>Bu şekil değişimi ile de gerinim ölçerin elektriksel direnci azalır.  Tipik bir gerinim ölçer; uzun ve ince iletken şeritlerinden </a:t>
            </a:r>
            <a:r>
              <a:rPr lang="tr-TR" sz="2800" dirty="0" err="1" smtClean="0">
                <a:solidFill>
                  <a:srgbClr val="FFFF00"/>
                </a:solidFill>
                <a:effectLst>
                  <a:outerShdw blurRad="38100" dist="38100" dir="2700000" algn="tl">
                    <a:srgbClr val="000000">
                      <a:alpha val="43137"/>
                    </a:srgbClr>
                  </a:outerShdw>
                </a:effectLst>
              </a:rPr>
              <a:t>zig</a:t>
            </a:r>
            <a:r>
              <a:rPr lang="tr-TR" sz="2800" dirty="0" smtClean="0">
                <a:solidFill>
                  <a:srgbClr val="FFFF00"/>
                </a:solidFill>
                <a:effectLst>
                  <a:outerShdw blurRad="38100" dist="38100" dir="2700000" algn="tl">
                    <a:srgbClr val="000000">
                      <a:alpha val="43137"/>
                    </a:srgbClr>
                  </a:outerShdw>
                </a:effectLst>
              </a:rPr>
              <a:t>-</a:t>
            </a:r>
            <a:r>
              <a:rPr lang="tr-TR" sz="2800" dirty="0" err="1" smtClean="0">
                <a:solidFill>
                  <a:srgbClr val="FFFF00"/>
                </a:solidFill>
                <a:effectLst>
                  <a:outerShdw blurRad="38100" dist="38100" dir="2700000" algn="tl">
                    <a:srgbClr val="000000">
                      <a:alpha val="43137"/>
                    </a:srgbClr>
                  </a:outerShdw>
                </a:effectLst>
              </a:rPr>
              <a:t>zag</a:t>
            </a:r>
            <a:r>
              <a:rPr lang="tr-TR" sz="2800" dirty="0" smtClean="0">
                <a:solidFill>
                  <a:srgbClr val="FFFF00"/>
                </a:solidFill>
                <a:effectLst>
                  <a:outerShdw blurRad="38100" dist="38100" dir="2700000" algn="tl">
                    <a:srgbClr val="000000">
                      <a:alpha val="43137"/>
                    </a:srgbClr>
                  </a:outerShdw>
                </a:effectLst>
              </a:rPr>
              <a:t> olacak şekilde paralel yollara yerleştirilmiştir. </a:t>
            </a:r>
          </a:p>
          <a:p>
            <a:pPr algn="ctr"/>
            <a:endParaRPr lang="tr-TR" sz="2800" dirty="0" smtClean="0">
              <a:solidFill>
                <a:srgbClr val="FFFF00"/>
              </a:solidFill>
              <a:effectLst>
                <a:outerShdw blurRad="38100" dist="38100" dir="2700000" algn="tl">
                  <a:srgbClr val="000000">
                    <a:alpha val="43137"/>
                  </a:srgbClr>
                </a:outerShdw>
              </a:effectLst>
            </a:endParaRPr>
          </a:p>
          <a:p>
            <a:pPr algn="ctr"/>
            <a:r>
              <a:rPr lang="tr-TR" sz="2800" dirty="0" smtClean="0">
                <a:solidFill>
                  <a:srgbClr val="FFFF00"/>
                </a:solidFill>
                <a:effectLst>
                  <a:outerShdw blurRad="38100" dist="38100" dir="2700000" algn="tl">
                    <a:srgbClr val="000000">
                      <a:alpha val="43137"/>
                    </a:srgbClr>
                  </a:outerShdw>
                </a:effectLst>
              </a:rPr>
              <a:t>Böylelikle küçük bir gerilme anında iletken tellerinin efektif uzunluğu çoğalmış olacak ve ölçüm gerçekleştirilecektir.</a:t>
            </a:r>
            <a:br>
              <a:rPr lang="tr-TR" sz="2800" dirty="0" smtClean="0">
                <a:solidFill>
                  <a:srgbClr val="FFFF00"/>
                </a:solidFill>
                <a:effectLst>
                  <a:outerShdw blurRad="38100" dist="38100" dir="2700000" algn="tl">
                    <a:srgbClr val="000000">
                      <a:alpha val="43137"/>
                    </a:srgbClr>
                  </a:outerShdw>
                </a:effectLst>
              </a:rPr>
            </a:br>
            <a:endParaRPr lang="tr-TR" sz="2800" dirty="0">
              <a:solidFill>
                <a:srgbClr val="FFFF00"/>
              </a:solidFill>
              <a:effectLst>
                <a:outerShdw blurRad="38100" dist="38100" dir="2700000" algn="tl">
                  <a:srgbClr val="000000">
                    <a:alpha val="43137"/>
                  </a:srgbClr>
                </a:outerShdw>
              </a:effectLst>
            </a:endParaRP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539552" y="548681"/>
            <a:ext cx="7992888" cy="5693866"/>
          </a:xfrm>
          <a:prstGeom prst="rect">
            <a:avLst/>
          </a:prstGeom>
        </p:spPr>
        <p:txBody>
          <a:bodyPr wrap="square">
            <a:spAutoFit/>
          </a:bodyPr>
          <a:lstStyle/>
          <a:p>
            <a:pPr algn="ctr"/>
            <a:r>
              <a:rPr lang="tr-TR" sz="2800" dirty="0" smtClean="0">
                <a:solidFill>
                  <a:srgbClr val="FFFF00"/>
                </a:solidFill>
                <a:effectLst>
                  <a:outerShdw blurRad="38100" dist="38100" dir="2700000" algn="tl">
                    <a:srgbClr val="000000">
                      <a:alpha val="43137"/>
                    </a:srgbClr>
                  </a:outerShdw>
                </a:effectLst>
              </a:rPr>
              <a:t>Gerilmenin değişimine göre, </a:t>
            </a:r>
            <a:r>
              <a:rPr lang="tr-TR" sz="2800" dirty="0" err="1" smtClean="0">
                <a:solidFill>
                  <a:srgbClr val="FFFF00"/>
                </a:solidFill>
                <a:effectLst>
                  <a:outerShdw blurRad="38100" dist="38100" dir="2700000" algn="tl">
                    <a:srgbClr val="000000">
                      <a:alpha val="43137"/>
                    </a:srgbClr>
                  </a:outerShdw>
                </a:effectLst>
              </a:rPr>
              <a:t>strain</a:t>
            </a:r>
            <a:r>
              <a:rPr lang="tr-TR" sz="2800" dirty="0" smtClean="0">
                <a:solidFill>
                  <a:srgbClr val="FFFF00"/>
                </a:solidFill>
                <a:effectLst>
                  <a:outerShdw blurRad="38100" dist="38100" dir="2700000" algn="tl">
                    <a:srgbClr val="000000">
                      <a:alpha val="43137"/>
                    </a:srgbClr>
                  </a:outerShdw>
                </a:effectLst>
              </a:rPr>
              <a:t> </a:t>
            </a:r>
            <a:r>
              <a:rPr lang="tr-TR" sz="2800" dirty="0" err="1" smtClean="0">
                <a:solidFill>
                  <a:srgbClr val="FFFF00"/>
                </a:solidFill>
                <a:effectLst>
                  <a:outerShdw blurRad="38100" dist="38100" dir="2700000" algn="tl">
                    <a:srgbClr val="000000">
                      <a:alpha val="43137"/>
                    </a:srgbClr>
                  </a:outerShdw>
                </a:effectLst>
              </a:rPr>
              <a:t>gage</a:t>
            </a:r>
            <a:r>
              <a:rPr lang="tr-TR" sz="2800" dirty="0" smtClean="0">
                <a:solidFill>
                  <a:srgbClr val="FFFF00"/>
                </a:solidFill>
                <a:effectLst>
                  <a:outerShdw blurRad="38100" dist="38100" dir="2700000" algn="tl">
                    <a:srgbClr val="000000">
                      <a:alpha val="43137"/>
                    </a:srgbClr>
                  </a:outerShdw>
                </a:effectLst>
              </a:rPr>
              <a:t> üzerinde birkaç mili voltluk değişim olur. Ölçümlerin sağlıklı ve doğru olabilmesi için </a:t>
            </a:r>
            <a:r>
              <a:rPr lang="tr-TR" sz="2800" dirty="0" err="1" smtClean="0">
                <a:solidFill>
                  <a:srgbClr val="FFFF00"/>
                </a:solidFill>
                <a:effectLst>
                  <a:outerShdw blurRad="38100" dist="38100" dir="2700000" algn="tl">
                    <a:srgbClr val="000000">
                      <a:alpha val="43137"/>
                    </a:srgbClr>
                  </a:outerShdw>
                </a:effectLst>
              </a:rPr>
              <a:t>strain</a:t>
            </a:r>
            <a:r>
              <a:rPr lang="tr-TR" sz="2800" dirty="0" smtClean="0">
                <a:solidFill>
                  <a:srgbClr val="FFFF00"/>
                </a:solidFill>
                <a:effectLst>
                  <a:outerShdw blurRad="38100" dist="38100" dir="2700000" algn="tl">
                    <a:srgbClr val="000000">
                      <a:alpha val="43137"/>
                    </a:srgbClr>
                  </a:outerShdw>
                </a:effectLst>
              </a:rPr>
              <a:t>-</a:t>
            </a:r>
            <a:r>
              <a:rPr lang="tr-TR" sz="2800" dirty="0" err="1" smtClean="0">
                <a:solidFill>
                  <a:srgbClr val="FFFF00"/>
                </a:solidFill>
                <a:effectLst>
                  <a:outerShdw blurRad="38100" dist="38100" dir="2700000" algn="tl">
                    <a:srgbClr val="000000">
                      <a:alpha val="43137"/>
                    </a:srgbClr>
                  </a:outerShdw>
                </a:effectLst>
              </a:rPr>
              <a:t>gage</a:t>
            </a:r>
            <a:r>
              <a:rPr lang="tr-TR" sz="2800" dirty="0" smtClean="0">
                <a:solidFill>
                  <a:srgbClr val="FFFF00"/>
                </a:solidFill>
                <a:effectLst>
                  <a:outerShdw blurRad="38100" dist="38100" dir="2700000" algn="tl">
                    <a:srgbClr val="000000">
                      <a:alpha val="43137"/>
                    </a:srgbClr>
                  </a:outerShdw>
                </a:effectLst>
              </a:rPr>
              <a:t> </a:t>
            </a:r>
            <a:r>
              <a:rPr lang="tr-TR" sz="2800" dirty="0" err="1" smtClean="0">
                <a:solidFill>
                  <a:srgbClr val="FFFF00"/>
                </a:solidFill>
                <a:effectLst>
                  <a:outerShdw blurRad="38100" dist="38100" dir="2700000" algn="tl">
                    <a:srgbClr val="000000">
                      <a:alpha val="43137"/>
                    </a:srgbClr>
                  </a:outerShdw>
                </a:effectLst>
              </a:rPr>
              <a:t>sensörü</a:t>
            </a:r>
            <a:r>
              <a:rPr lang="tr-TR" sz="2800" dirty="0" smtClean="0">
                <a:solidFill>
                  <a:srgbClr val="FFFF00"/>
                </a:solidFill>
                <a:effectLst>
                  <a:outerShdw blurRad="38100" dist="38100" dir="2700000" algn="tl">
                    <a:srgbClr val="000000">
                      <a:alpha val="43137"/>
                    </a:srgbClr>
                  </a:outerShdw>
                </a:effectLst>
              </a:rPr>
              <a:t> genleşen malzemeye çok iyi sabitlenmelidir. </a:t>
            </a:r>
          </a:p>
          <a:p>
            <a:pPr algn="ctr"/>
            <a:endParaRPr lang="tr-TR" sz="2800" dirty="0" smtClean="0">
              <a:solidFill>
                <a:srgbClr val="FFFF00"/>
              </a:solidFill>
              <a:effectLst>
                <a:outerShdw blurRad="38100" dist="38100" dir="2700000" algn="tl">
                  <a:srgbClr val="000000">
                    <a:alpha val="43137"/>
                  </a:srgbClr>
                </a:outerShdw>
              </a:effectLst>
            </a:endParaRPr>
          </a:p>
          <a:p>
            <a:pPr algn="ctr"/>
            <a:r>
              <a:rPr lang="tr-TR" sz="2800" dirty="0" smtClean="0">
                <a:solidFill>
                  <a:srgbClr val="FFFF00"/>
                </a:solidFill>
                <a:effectLst>
                  <a:outerShdw blurRad="38100" dist="38100" dir="2700000" algn="tl">
                    <a:srgbClr val="000000">
                      <a:alpha val="43137"/>
                    </a:srgbClr>
                  </a:outerShdw>
                </a:effectLst>
              </a:rPr>
              <a:t>Bu sebeple, inceliği yaklaşık 25 mikron seviyelerindedir. </a:t>
            </a:r>
            <a:r>
              <a:rPr lang="tr-TR" sz="2800" dirty="0" err="1" smtClean="0">
                <a:solidFill>
                  <a:srgbClr val="FFFF00"/>
                </a:solidFill>
                <a:effectLst>
                  <a:outerShdw blurRad="38100" dist="38100" dir="2700000" algn="tl">
                    <a:srgbClr val="000000">
                      <a:alpha val="43137"/>
                    </a:srgbClr>
                  </a:outerShdw>
                </a:effectLst>
              </a:rPr>
              <a:t>Strain</a:t>
            </a:r>
            <a:r>
              <a:rPr lang="tr-TR" sz="2800" dirty="0" smtClean="0">
                <a:solidFill>
                  <a:srgbClr val="FFFF00"/>
                </a:solidFill>
                <a:effectLst>
                  <a:outerShdw blurRad="38100" dist="38100" dir="2700000" algn="tl">
                    <a:srgbClr val="000000">
                      <a:alpha val="43137"/>
                    </a:srgbClr>
                  </a:outerShdw>
                </a:effectLst>
              </a:rPr>
              <a:t> </a:t>
            </a:r>
            <a:r>
              <a:rPr lang="tr-TR" sz="2800" dirty="0" err="1" smtClean="0">
                <a:solidFill>
                  <a:srgbClr val="FFFF00"/>
                </a:solidFill>
                <a:effectLst>
                  <a:outerShdw blurRad="38100" dist="38100" dir="2700000" algn="tl">
                    <a:srgbClr val="000000">
                      <a:alpha val="43137"/>
                    </a:srgbClr>
                  </a:outerShdw>
                </a:effectLst>
              </a:rPr>
              <a:t>gage</a:t>
            </a:r>
            <a:r>
              <a:rPr lang="tr-TR" sz="2800" dirty="0" smtClean="0">
                <a:solidFill>
                  <a:srgbClr val="FFFF00"/>
                </a:solidFill>
                <a:effectLst>
                  <a:outerShdw blurRad="38100" dist="38100" dir="2700000" algn="tl">
                    <a:srgbClr val="000000">
                      <a:alpha val="43137"/>
                    </a:srgbClr>
                  </a:outerShdw>
                </a:effectLst>
              </a:rPr>
              <a:t> yapı olarak, bakır ve nikel karışımı metalik tellerin üzerinin yalıtkan bir madde ile kapatılması işlemidir. Bu </a:t>
            </a:r>
            <a:r>
              <a:rPr lang="tr-TR" sz="2800" dirty="0" err="1" smtClean="0">
                <a:solidFill>
                  <a:srgbClr val="FFFF00"/>
                </a:solidFill>
                <a:effectLst>
                  <a:outerShdw blurRad="38100" dist="38100" dir="2700000" algn="tl">
                    <a:srgbClr val="000000">
                      <a:alpha val="43137"/>
                    </a:srgbClr>
                  </a:outerShdw>
                </a:effectLst>
              </a:rPr>
              <a:t>sensör</a:t>
            </a:r>
            <a:r>
              <a:rPr lang="tr-TR" sz="2800" dirty="0" smtClean="0">
                <a:solidFill>
                  <a:srgbClr val="FFFF00"/>
                </a:solidFill>
                <a:effectLst>
                  <a:outerShdw blurRad="38100" dist="38100" dir="2700000" algn="tl">
                    <a:srgbClr val="000000">
                      <a:alpha val="43137"/>
                    </a:srgbClr>
                  </a:outerShdw>
                </a:effectLst>
              </a:rPr>
              <a:t> sadece metal gibi genleşme özelliği olan malzemelerde kullanılabilir.</a:t>
            </a:r>
            <a:br>
              <a:rPr lang="tr-TR" sz="2800" dirty="0" smtClean="0">
                <a:solidFill>
                  <a:srgbClr val="FFFF00"/>
                </a:solidFill>
                <a:effectLst>
                  <a:outerShdw blurRad="38100" dist="38100" dir="2700000" algn="tl">
                    <a:srgbClr val="000000">
                      <a:alpha val="43137"/>
                    </a:srgbClr>
                  </a:outerShdw>
                </a:effectLst>
              </a:rPr>
            </a:br>
            <a:endParaRPr lang="tr-TR" sz="2800" dirty="0">
              <a:solidFill>
                <a:srgbClr val="FFFF00"/>
              </a:solidFill>
              <a:effectLst>
                <a:outerShdw blurRad="38100" dist="38100" dir="2700000" algn="tl">
                  <a:srgbClr val="000000">
                    <a:alpha val="43137"/>
                  </a:srgbClr>
                </a:outerShdw>
              </a:effectLst>
            </a:endParaRP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9090" name="Picture 2" descr="http://cdn.elektrikport.com/Content/201503/strain5.jpg"/>
          <p:cNvPicPr>
            <a:picLocks noChangeAspect="1" noChangeArrowheads="1"/>
          </p:cNvPicPr>
          <p:nvPr/>
        </p:nvPicPr>
        <p:blipFill>
          <a:blip r:embed="rId2" cstate="print"/>
          <a:srcRect/>
          <a:stretch>
            <a:fillRect/>
          </a:stretch>
        </p:blipFill>
        <p:spPr bwMode="auto">
          <a:xfrm>
            <a:off x="827584" y="764704"/>
            <a:ext cx="7392821" cy="5544616"/>
          </a:xfrm>
          <a:prstGeom prst="rect">
            <a:avLst/>
          </a:prstGeom>
          <a:noFill/>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Dikdörtgen"/>
          <p:cNvSpPr/>
          <p:nvPr/>
        </p:nvSpPr>
        <p:spPr>
          <a:xfrm>
            <a:off x="251520" y="1124744"/>
            <a:ext cx="8568952" cy="3970318"/>
          </a:xfrm>
          <a:prstGeom prst="rect">
            <a:avLst/>
          </a:prstGeom>
        </p:spPr>
        <p:txBody>
          <a:bodyPr wrap="square">
            <a:spAutoFit/>
          </a:bodyPr>
          <a:lstStyle/>
          <a:p>
            <a:pPr algn="ctr" fontAlgn="base"/>
            <a:r>
              <a:rPr lang="en-GB" sz="2800" b="1" dirty="0" err="1" smtClean="0">
                <a:solidFill>
                  <a:srgbClr val="FFFF00"/>
                </a:solidFill>
                <a:effectLst>
                  <a:outerShdw blurRad="38100" dist="38100" dir="2700000" algn="tl">
                    <a:srgbClr val="000000">
                      <a:alpha val="43137"/>
                    </a:srgbClr>
                  </a:outerShdw>
                </a:effectLst>
              </a:rPr>
              <a:t>Pasif</a:t>
            </a:r>
            <a:r>
              <a:rPr lang="en-GB" sz="2800" b="1" dirty="0" smtClean="0">
                <a:solidFill>
                  <a:srgbClr val="FFFF00"/>
                </a:solidFill>
                <a:effectLst>
                  <a:outerShdw blurRad="38100" dist="38100" dir="2700000" algn="tl">
                    <a:srgbClr val="000000">
                      <a:alpha val="43137"/>
                    </a:srgbClr>
                  </a:outerShdw>
                </a:effectLst>
              </a:rPr>
              <a:t> </a:t>
            </a:r>
            <a:r>
              <a:rPr lang="en-GB" sz="2800" b="1" dirty="0" err="1" smtClean="0">
                <a:solidFill>
                  <a:srgbClr val="FFFF00"/>
                </a:solidFill>
                <a:effectLst>
                  <a:outerShdw blurRad="38100" dist="38100" dir="2700000" algn="tl">
                    <a:srgbClr val="000000">
                      <a:alpha val="43137"/>
                    </a:srgbClr>
                  </a:outerShdw>
                </a:effectLst>
              </a:rPr>
              <a:t>sensörler</a:t>
            </a:r>
            <a:endParaRPr lang="tr-TR" sz="2800" b="1" dirty="0" smtClean="0">
              <a:solidFill>
                <a:srgbClr val="FFFF00"/>
              </a:solidFill>
              <a:effectLst>
                <a:outerShdw blurRad="38100" dist="38100" dir="2700000" algn="tl">
                  <a:srgbClr val="000000">
                    <a:alpha val="43137"/>
                  </a:srgbClr>
                </a:outerShdw>
              </a:effectLst>
            </a:endParaRPr>
          </a:p>
          <a:p>
            <a:pPr algn="ctr" fontAlgn="base"/>
            <a:endParaRPr lang="en-GB" sz="2800" b="1" dirty="0" smtClean="0">
              <a:solidFill>
                <a:srgbClr val="FFFF00"/>
              </a:solidFill>
              <a:effectLst>
                <a:outerShdw blurRad="38100" dist="38100" dir="2700000" algn="tl">
                  <a:srgbClr val="000000">
                    <a:alpha val="43137"/>
                  </a:srgbClr>
                </a:outerShdw>
              </a:effectLst>
            </a:endParaRPr>
          </a:p>
          <a:p>
            <a:pPr algn="ctr" fontAlgn="base"/>
            <a:r>
              <a:rPr lang="en-GB" sz="2800" dirty="0" err="1" smtClean="0"/>
              <a:t>Çevrelerinden</a:t>
            </a:r>
            <a:r>
              <a:rPr lang="en-GB" sz="2800" dirty="0" smtClean="0"/>
              <a:t> </a:t>
            </a:r>
            <a:r>
              <a:rPr lang="en-GB" sz="2800" dirty="0" err="1" smtClean="0"/>
              <a:t>aldıkları</a:t>
            </a:r>
            <a:r>
              <a:rPr lang="en-GB" sz="2800" dirty="0" smtClean="0"/>
              <a:t> </a:t>
            </a:r>
            <a:r>
              <a:rPr lang="en-GB" sz="2800" dirty="0" err="1" smtClean="0"/>
              <a:t>sinyalleri</a:t>
            </a:r>
            <a:r>
              <a:rPr lang="en-GB" sz="2800" dirty="0" smtClean="0"/>
              <a:t> </a:t>
            </a:r>
            <a:r>
              <a:rPr lang="en-GB" sz="2800" dirty="0" err="1" smtClean="0"/>
              <a:t>ölçen</a:t>
            </a:r>
            <a:r>
              <a:rPr lang="en-GB" sz="2800" dirty="0" smtClean="0"/>
              <a:t> </a:t>
            </a:r>
            <a:r>
              <a:rPr lang="en-GB" sz="2800" dirty="0" err="1" smtClean="0"/>
              <a:t>sensörlerdir</a:t>
            </a:r>
            <a:r>
              <a:rPr lang="en-GB" sz="2800" dirty="0" smtClean="0"/>
              <a:t>. </a:t>
            </a:r>
            <a:r>
              <a:rPr lang="en-GB" sz="2800" dirty="0" err="1" smtClean="0"/>
              <a:t>Anahtar</a:t>
            </a:r>
            <a:r>
              <a:rPr lang="en-GB" sz="2800" dirty="0" smtClean="0"/>
              <a:t> tipi </a:t>
            </a:r>
            <a:r>
              <a:rPr lang="en-GB" sz="2800" dirty="0" err="1" smtClean="0"/>
              <a:t>sensörler</a:t>
            </a:r>
            <a:r>
              <a:rPr lang="en-GB" sz="2800" dirty="0" smtClean="0"/>
              <a:t>, </a:t>
            </a:r>
            <a:r>
              <a:rPr lang="en-GB" sz="2800" dirty="0" err="1" smtClean="0"/>
              <a:t>ışık</a:t>
            </a:r>
            <a:r>
              <a:rPr lang="en-GB" sz="2800" dirty="0" smtClean="0"/>
              <a:t> </a:t>
            </a:r>
            <a:r>
              <a:rPr lang="en-GB" sz="2800" dirty="0" err="1" smtClean="0"/>
              <a:t>algılayıcı</a:t>
            </a:r>
            <a:r>
              <a:rPr lang="en-GB" sz="2800" dirty="0" smtClean="0"/>
              <a:t> </a:t>
            </a:r>
            <a:r>
              <a:rPr lang="en-GB" sz="2800" dirty="0" err="1" smtClean="0"/>
              <a:t>sensörler</a:t>
            </a:r>
            <a:r>
              <a:rPr lang="en-GB" sz="2800" dirty="0" smtClean="0"/>
              <a:t>, </a:t>
            </a:r>
            <a:r>
              <a:rPr lang="en-GB" sz="2800" dirty="0" err="1" smtClean="0"/>
              <a:t>piezoelektrik</a:t>
            </a:r>
            <a:r>
              <a:rPr lang="en-GB" sz="2800" dirty="0" smtClean="0"/>
              <a:t> film </a:t>
            </a:r>
            <a:r>
              <a:rPr lang="en-GB" sz="2800" dirty="0" err="1" smtClean="0"/>
              <a:t>sensörü</a:t>
            </a:r>
            <a:r>
              <a:rPr lang="en-GB" sz="2800" dirty="0" smtClean="0"/>
              <a:t>, </a:t>
            </a:r>
            <a:r>
              <a:rPr lang="en-GB" sz="2800" dirty="0" err="1" smtClean="0"/>
              <a:t>sıcaklık</a:t>
            </a:r>
            <a:r>
              <a:rPr lang="en-GB" sz="2800" dirty="0" smtClean="0"/>
              <a:t> </a:t>
            </a:r>
            <a:r>
              <a:rPr lang="en-GB" sz="2800" dirty="0" err="1" smtClean="0"/>
              <a:t>sensörü</a:t>
            </a:r>
            <a:r>
              <a:rPr lang="en-GB" sz="2800" dirty="0" smtClean="0"/>
              <a:t> </a:t>
            </a:r>
            <a:r>
              <a:rPr lang="en-GB" sz="2800" dirty="0" err="1" smtClean="0"/>
              <a:t>ve</a:t>
            </a:r>
            <a:r>
              <a:rPr lang="en-GB" sz="2800" dirty="0" smtClean="0"/>
              <a:t> </a:t>
            </a:r>
            <a:r>
              <a:rPr lang="en-GB" sz="2800" dirty="0" err="1" smtClean="0"/>
              <a:t>basınç</a:t>
            </a:r>
            <a:r>
              <a:rPr lang="en-GB" sz="2800" dirty="0" smtClean="0"/>
              <a:t> </a:t>
            </a:r>
            <a:r>
              <a:rPr lang="en-GB" sz="2800" dirty="0" err="1" smtClean="0"/>
              <a:t>sensörügibi</a:t>
            </a:r>
            <a:r>
              <a:rPr lang="en-GB" sz="2800" dirty="0" smtClean="0"/>
              <a:t> </a:t>
            </a:r>
            <a:r>
              <a:rPr lang="en-GB" sz="2800" dirty="0" err="1" smtClean="0"/>
              <a:t>sensörler</a:t>
            </a:r>
            <a:r>
              <a:rPr lang="en-GB" sz="2800" dirty="0" smtClean="0"/>
              <a:t> de </a:t>
            </a:r>
            <a:r>
              <a:rPr lang="en-GB" sz="2800" dirty="0" err="1" smtClean="0"/>
              <a:t>pasif</a:t>
            </a:r>
            <a:r>
              <a:rPr lang="en-GB" sz="2800" dirty="0" smtClean="0"/>
              <a:t> </a:t>
            </a:r>
            <a:r>
              <a:rPr lang="en-GB" sz="2800" dirty="0" err="1" smtClean="0"/>
              <a:t>sensörlerdendir</a:t>
            </a:r>
            <a:r>
              <a:rPr lang="en-GB" sz="2800" dirty="0" smtClean="0"/>
              <a:t>.</a:t>
            </a:r>
            <a:br>
              <a:rPr lang="en-GB" sz="2800" dirty="0" smtClean="0"/>
            </a:br>
            <a:r>
              <a:rPr lang="en-GB" sz="2800" dirty="0" smtClean="0"/>
              <a:t>( touch </a:t>
            </a:r>
            <a:r>
              <a:rPr lang="en-GB" sz="2800" dirty="0" err="1" smtClean="0"/>
              <a:t>sensör</a:t>
            </a:r>
            <a:r>
              <a:rPr lang="en-GB" sz="2800" dirty="0" smtClean="0"/>
              <a:t>, LDR, NTC, PTC, DS1821, </a:t>
            </a:r>
            <a:r>
              <a:rPr lang="en-GB" sz="2800" dirty="0" err="1" smtClean="0"/>
              <a:t>fototransistörler</a:t>
            </a:r>
            <a:r>
              <a:rPr lang="en-GB" sz="2800" dirty="0" smtClean="0"/>
              <a:t>, </a:t>
            </a:r>
            <a:r>
              <a:rPr lang="en-GB" sz="2800" dirty="0" err="1" smtClean="0"/>
              <a:t>fotodiyotlar</a:t>
            </a:r>
            <a:r>
              <a:rPr lang="en-GB" sz="2800" dirty="0" smtClean="0"/>
              <a:t>, </a:t>
            </a:r>
            <a:r>
              <a:rPr lang="en-GB" sz="2800" dirty="0" err="1" smtClean="0"/>
              <a:t>mikrofon</a:t>
            </a:r>
            <a:r>
              <a:rPr lang="en-GB" sz="2800" dirty="0" smtClean="0"/>
              <a:t>)</a:t>
            </a:r>
            <a:endParaRPr lang="en-GB" sz="2800" dirty="0"/>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251520" y="476672"/>
            <a:ext cx="8496944" cy="5693866"/>
          </a:xfrm>
          <a:prstGeom prst="rect">
            <a:avLst/>
          </a:prstGeom>
        </p:spPr>
        <p:txBody>
          <a:bodyPr wrap="square">
            <a:spAutoFit/>
          </a:bodyPr>
          <a:lstStyle/>
          <a:p>
            <a:pPr fontAlgn="base"/>
            <a:r>
              <a:rPr lang="tr-TR" sz="2800" b="1" dirty="0" err="1" smtClean="0">
                <a:solidFill>
                  <a:srgbClr val="FFFF00"/>
                </a:solidFill>
                <a:effectLst>
                  <a:outerShdw blurRad="38100" dist="38100" dir="2700000" algn="tl">
                    <a:srgbClr val="000000">
                      <a:alpha val="43137"/>
                    </a:srgbClr>
                  </a:outerShdw>
                </a:effectLst>
              </a:rPr>
              <a:t>Strain</a:t>
            </a:r>
            <a:r>
              <a:rPr lang="tr-TR" sz="2800" b="1" dirty="0" smtClean="0">
                <a:solidFill>
                  <a:srgbClr val="FFFF00"/>
                </a:solidFill>
                <a:effectLst>
                  <a:outerShdw blurRad="38100" dist="38100" dir="2700000" algn="tl">
                    <a:srgbClr val="000000">
                      <a:alpha val="43137"/>
                    </a:srgbClr>
                  </a:outerShdw>
                </a:effectLst>
              </a:rPr>
              <a:t>-</a:t>
            </a:r>
            <a:r>
              <a:rPr lang="tr-TR" sz="2800" b="1" dirty="0" err="1" smtClean="0">
                <a:solidFill>
                  <a:srgbClr val="FFFF00"/>
                </a:solidFill>
                <a:effectLst>
                  <a:outerShdw blurRad="38100" dist="38100" dir="2700000" algn="tl">
                    <a:srgbClr val="000000">
                      <a:alpha val="43137"/>
                    </a:srgbClr>
                  </a:outerShdw>
                </a:effectLst>
              </a:rPr>
              <a:t>Gage</a:t>
            </a:r>
            <a:r>
              <a:rPr lang="tr-TR" sz="2800" b="1" dirty="0" smtClean="0">
                <a:solidFill>
                  <a:srgbClr val="FFFF00"/>
                </a:solidFill>
                <a:effectLst>
                  <a:outerShdw blurRad="38100" dist="38100" dir="2700000" algn="tl">
                    <a:srgbClr val="000000">
                      <a:alpha val="43137"/>
                    </a:srgbClr>
                  </a:outerShdw>
                </a:effectLst>
              </a:rPr>
              <a:t> Kullanım Alanları</a:t>
            </a:r>
          </a:p>
          <a:p>
            <a:pPr fontAlgn="base"/>
            <a:r>
              <a:rPr lang="tr-TR" sz="2800" dirty="0" smtClean="0">
                <a:solidFill>
                  <a:srgbClr val="FFFF00"/>
                </a:solidFill>
                <a:effectLst>
                  <a:outerShdw blurRad="38100" dist="38100" dir="2700000" algn="tl">
                    <a:srgbClr val="000000">
                      <a:alpha val="43137"/>
                    </a:srgbClr>
                  </a:outerShdw>
                </a:effectLst>
              </a:rPr>
              <a:t/>
            </a:r>
            <a:br>
              <a:rPr lang="tr-TR" sz="2800" dirty="0" smtClean="0">
                <a:solidFill>
                  <a:srgbClr val="FFFF00"/>
                </a:solidFill>
                <a:effectLst>
                  <a:outerShdw blurRad="38100" dist="38100" dir="2700000" algn="tl">
                    <a:srgbClr val="000000">
                      <a:alpha val="43137"/>
                    </a:srgbClr>
                  </a:outerShdw>
                </a:effectLst>
              </a:rPr>
            </a:br>
            <a:r>
              <a:rPr lang="tr-TR" sz="2800" b="1" dirty="0" err="1" smtClean="0">
                <a:solidFill>
                  <a:srgbClr val="FFFF00"/>
                </a:solidFill>
                <a:effectLst>
                  <a:outerShdw blurRad="38100" dist="38100" dir="2700000" algn="tl">
                    <a:srgbClr val="000000">
                      <a:alpha val="43137"/>
                    </a:srgbClr>
                  </a:outerShdw>
                </a:effectLst>
              </a:rPr>
              <a:t>Strain</a:t>
            </a:r>
            <a:r>
              <a:rPr lang="tr-TR" sz="2800" b="1" dirty="0" smtClean="0">
                <a:solidFill>
                  <a:srgbClr val="FFFF00"/>
                </a:solidFill>
                <a:effectLst>
                  <a:outerShdw blurRad="38100" dist="38100" dir="2700000" algn="tl">
                    <a:srgbClr val="000000">
                      <a:alpha val="43137"/>
                    </a:srgbClr>
                  </a:outerShdw>
                </a:effectLst>
              </a:rPr>
              <a:t>-</a:t>
            </a:r>
            <a:r>
              <a:rPr lang="tr-TR" sz="2800" b="1" dirty="0" err="1" smtClean="0">
                <a:solidFill>
                  <a:srgbClr val="FFFF00"/>
                </a:solidFill>
                <a:effectLst>
                  <a:outerShdw blurRad="38100" dist="38100" dir="2700000" algn="tl">
                    <a:srgbClr val="000000">
                      <a:alpha val="43137"/>
                    </a:srgbClr>
                  </a:outerShdw>
                </a:effectLst>
              </a:rPr>
              <a:t>Gage</a:t>
            </a:r>
            <a:r>
              <a:rPr lang="tr-TR" sz="2800" b="1" dirty="0" smtClean="0">
                <a:solidFill>
                  <a:srgbClr val="FFFF00"/>
                </a:solidFill>
                <a:effectLst>
                  <a:outerShdw blurRad="38100" dist="38100" dir="2700000" algn="tl">
                    <a:srgbClr val="000000">
                      <a:alpha val="43137"/>
                    </a:srgbClr>
                  </a:outerShdw>
                </a:effectLst>
              </a:rPr>
              <a:t> </a:t>
            </a:r>
            <a:r>
              <a:rPr lang="tr-TR" sz="2800" b="1" dirty="0" err="1" smtClean="0">
                <a:solidFill>
                  <a:srgbClr val="FFFF00"/>
                </a:solidFill>
                <a:effectLst>
                  <a:outerShdw blurRad="38100" dist="38100" dir="2700000" algn="tl">
                    <a:srgbClr val="000000">
                      <a:alpha val="43137"/>
                    </a:srgbClr>
                  </a:outerShdw>
                </a:effectLst>
              </a:rPr>
              <a:t>sensörleri</a:t>
            </a:r>
            <a:r>
              <a:rPr lang="tr-TR" sz="2800" dirty="0" smtClean="0">
                <a:solidFill>
                  <a:srgbClr val="FFFF00"/>
                </a:solidFill>
                <a:effectLst>
                  <a:outerShdw blurRad="38100" dist="38100" dir="2700000" algn="tl">
                    <a:srgbClr val="000000">
                      <a:alpha val="43137"/>
                    </a:srgbClr>
                  </a:outerShdw>
                </a:effectLst>
              </a:rPr>
              <a:t> şekil değişikliklerini ölçer ve bu değişikliğe göre direnci de değişim gösterir. Hassas olmasından dolayı pek çok alanda kullanılır. Başlıca kullanım alanları ise şunlardır;</a:t>
            </a:r>
            <a:br>
              <a:rPr lang="tr-TR" sz="2800" dirty="0" smtClean="0">
                <a:solidFill>
                  <a:srgbClr val="FFFF00"/>
                </a:solidFill>
                <a:effectLst>
                  <a:outerShdw blurRad="38100" dist="38100" dir="2700000" algn="tl">
                    <a:srgbClr val="000000">
                      <a:alpha val="43137"/>
                    </a:srgbClr>
                  </a:outerShdw>
                </a:effectLst>
              </a:rPr>
            </a:br>
            <a:r>
              <a:rPr lang="tr-TR" sz="2800" dirty="0" smtClean="0">
                <a:solidFill>
                  <a:srgbClr val="FFFF00"/>
                </a:solidFill>
                <a:effectLst>
                  <a:outerShdw blurRad="38100" dist="38100" dir="2700000" algn="tl">
                    <a:srgbClr val="000000">
                      <a:alpha val="43137"/>
                    </a:srgbClr>
                  </a:outerShdw>
                </a:effectLst>
              </a:rPr>
              <a:t/>
            </a:r>
            <a:br>
              <a:rPr lang="tr-TR" sz="2800" dirty="0" smtClean="0">
                <a:solidFill>
                  <a:srgbClr val="FFFF00"/>
                </a:solidFill>
                <a:effectLst>
                  <a:outerShdw blurRad="38100" dist="38100" dir="2700000" algn="tl">
                    <a:srgbClr val="000000">
                      <a:alpha val="43137"/>
                    </a:srgbClr>
                  </a:outerShdw>
                </a:effectLst>
              </a:rPr>
            </a:br>
            <a:r>
              <a:rPr lang="tr-TR" sz="2800" dirty="0" smtClean="0">
                <a:solidFill>
                  <a:srgbClr val="FFFF00"/>
                </a:solidFill>
                <a:effectLst>
                  <a:outerShdw blurRad="38100" dist="38100" dir="2700000" algn="tl">
                    <a:srgbClr val="000000">
                      <a:alpha val="43137"/>
                    </a:srgbClr>
                  </a:outerShdw>
                </a:effectLst>
              </a:rPr>
              <a:t>► Deplasman ve Pozisyon </a:t>
            </a:r>
            <a:r>
              <a:rPr lang="tr-TR" sz="2800" dirty="0" err="1" smtClean="0">
                <a:solidFill>
                  <a:srgbClr val="FFFF00"/>
                </a:solidFill>
                <a:effectLst>
                  <a:outerShdw blurRad="38100" dist="38100" dir="2700000" algn="tl">
                    <a:srgbClr val="000000">
                      <a:alpha val="43137"/>
                    </a:srgbClr>
                  </a:outerShdw>
                </a:effectLst>
              </a:rPr>
              <a:t>Sensörlerinde</a:t>
            </a:r>
            <a:r>
              <a:rPr lang="tr-TR" sz="2800" dirty="0" smtClean="0">
                <a:solidFill>
                  <a:srgbClr val="FFFF00"/>
                </a:solidFill>
                <a:effectLst>
                  <a:outerShdw blurRad="38100" dist="38100" dir="2700000" algn="tl">
                    <a:srgbClr val="000000">
                      <a:alpha val="43137"/>
                    </a:srgbClr>
                  </a:outerShdw>
                </a:effectLst>
              </a:rPr>
              <a:t/>
            </a:r>
            <a:br>
              <a:rPr lang="tr-TR" sz="2800" dirty="0" smtClean="0">
                <a:solidFill>
                  <a:srgbClr val="FFFF00"/>
                </a:solidFill>
                <a:effectLst>
                  <a:outerShdw blurRad="38100" dist="38100" dir="2700000" algn="tl">
                    <a:srgbClr val="000000">
                      <a:alpha val="43137"/>
                    </a:srgbClr>
                  </a:outerShdw>
                </a:effectLst>
              </a:rPr>
            </a:br>
            <a:r>
              <a:rPr lang="tr-TR" sz="2800" dirty="0" smtClean="0">
                <a:solidFill>
                  <a:srgbClr val="FFFF00"/>
                </a:solidFill>
                <a:effectLst>
                  <a:outerShdw blurRad="38100" dist="38100" dir="2700000" algn="tl">
                    <a:srgbClr val="000000">
                      <a:alpha val="43137"/>
                    </a:srgbClr>
                  </a:outerShdw>
                </a:effectLst>
              </a:rPr>
              <a:t>► Sağlamlık Testlerinde</a:t>
            </a:r>
            <a:br>
              <a:rPr lang="tr-TR" sz="2800" dirty="0" smtClean="0">
                <a:solidFill>
                  <a:srgbClr val="FFFF00"/>
                </a:solidFill>
                <a:effectLst>
                  <a:outerShdw blurRad="38100" dist="38100" dir="2700000" algn="tl">
                    <a:srgbClr val="000000">
                      <a:alpha val="43137"/>
                    </a:srgbClr>
                  </a:outerShdw>
                </a:effectLst>
              </a:rPr>
            </a:br>
            <a:r>
              <a:rPr lang="tr-TR" sz="2800" dirty="0" smtClean="0">
                <a:solidFill>
                  <a:srgbClr val="FFFF00"/>
                </a:solidFill>
                <a:effectLst>
                  <a:outerShdw blurRad="38100" dist="38100" dir="2700000" algn="tl">
                    <a:srgbClr val="000000">
                      <a:alpha val="43137"/>
                    </a:srgbClr>
                  </a:outerShdw>
                </a:effectLst>
              </a:rPr>
              <a:t>► Esneklik Algılamada</a:t>
            </a:r>
            <a:br>
              <a:rPr lang="tr-TR" sz="2800" dirty="0" smtClean="0">
                <a:solidFill>
                  <a:srgbClr val="FFFF00"/>
                </a:solidFill>
                <a:effectLst>
                  <a:outerShdw blurRad="38100" dist="38100" dir="2700000" algn="tl">
                    <a:srgbClr val="000000">
                      <a:alpha val="43137"/>
                    </a:srgbClr>
                  </a:outerShdw>
                </a:effectLst>
              </a:rPr>
            </a:br>
            <a:r>
              <a:rPr lang="tr-TR" sz="2800" dirty="0" smtClean="0">
                <a:solidFill>
                  <a:srgbClr val="FFFF00"/>
                </a:solidFill>
                <a:effectLst>
                  <a:outerShdw blurRad="38100" dist="38100" dir="2700000" algn="tl">
                    <a:srgbClr val="000000">
                      <a:alpha val="43137"/>
                    </a:srgbClr>
                  </a:outerShdw>
                </a:effectLst>
              </a:rPr>
              <a:t>► Dijital Barometrelerde</a:t>
            </a:r>
            <a:br>
              <a:rPr lang="tr-TR" sz="2800" dirty="0" smtClean="0">
                <a:solidFill>
                  <a:srgbClr val="FFFF00"/>
                </a:solidFill>
                <a:effectLst>
                  <a:outerShdw blurRad="38100" dist="38100" dir="2700000" algn="tl">
                    <a:srgbClr val="000000">
                      <a:alpha val="43137"/>
                    </a:srgbClr>
                  </a:outerShdw>
                </a:effectLst>
              </a:rPr>
            </a:br>
            <a:r>
              <a:rPr lang="tr-TR" sz="2800" dirty="0" smtClean="0">
                <a:solidFill>
                  <a:srgbClr val="FFFF00"/>
                </a:solidFill>
                <a:effectLst>
                  <a:outerShdw blurRad="38100" dist="38100" dir="2700000" algn="tl">
                    <a:srgbClr val="000000">
                      <a:alpha val="43137"/>
                    </a:srgbClr>
                  </a:outerShdw>
                </a:effectLst>
              </a:rPr>
              <a:t>► Alarm Cihazlarında</a:t>
            </a:r>
            <a:endParaRPr lang="tr-TR" sz="2800" dirty="0">
              <a:solidFill>
                <a:srgbClr val="FFFF00"/>
              </a:solidFill>
              <a:effectLst>
                <a:outerShdw blurRad="38100" dist="38100" dir="2700000" algn="tl">
                  <a:srgbClr val="000000">
                    <a:alpha val="43137"/>
                  </a:srgbClr>
                </a:outerShdw>
              </a:effectLst>
            </a:endParaRP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etin kutusu"/>
          <p:cNvSpPr txBox="1"/>
          <p:nvPr/>
        </p:nvSpPr>
        <p:spPr>
          <a:xfrm>
            <a:off x="2267744" y="2636912"/>
            <a:ext cx="4536504" cy="584775"/>
          </a:xfrm>
          <a:prstGeom prst="rect">
            <a:avLst/>
          </a:prstGeom>
          <a:noFill/>
        </p:spPr>
        <p:txBody>
          <a:bodyPr wrap="square" rtlCol="0">
            <a:spAutoFit/>
          </a:bodyPr>
          <a:lstStyle/>
          <a:p>
            <a:pPr algn="ctr"/>
            <a:r>
              <a:rPr lang="tr-TR" sz="3200" dirty="0" smtClean="0">
                <a:solidFill>
                  <a:srgbClr val="FFFF00"/>
                </a:solidFill>
                <a:effectLst>
                  <a:outerShdw blurRad="38100" dist="38100" dir="2700000" algn="tl">
                    <a:srgbClr val="000000">
                      <a:alpha val="43137"/>
                    </a:srgbClr>
                  </a:outerShdw>
                </a:effectLst>
              </a:rPr>
              <a:t>Video…</a:t>
            </a:r>
            <a:endParaRPr lang="tr-TR" sz="3200" dirty="0">
              <a:solidFill>
                <a:srgbClr val="FFFF00"/>
              </a:solidFill>
              <a:effectLst>
                <a:outerShdw blurRad="38100" dist="38100" dir="2700000" algn="tl">
                  <a:srgbClr val="000000">
                    <a:alpha val="43137"/>
                  </a:srgbClr>
                </a:outerShdw>
              </a:effectLst>
            </a:endParaRPr>
          </a:p>
        </p:txBody>
      </p:sp>
      <p:pic>
        <p:nvPicPr>
          <p:cNvPr id="3" name="How to bond a strain gauge by TSM.mp4">
            <a:hlinkClick r:id="" action="ppaction://media"/>
          </p:cNvPr>
          <p:cNvPicPr>
            <a:picLocks noRot="1" noChangeAspect="1"/>
          </p:cNvPicPr>
          <p:nvPr>
            <a:videoFile r:link="rId1"/>
          </p:nvPr>
        </p:nvPicPr>
        <p:blipFill>
          <a:blip r:embed="rId3" cstate="print"/>
          <a:stretch>
            <a:fillRect/>
          </a:stretch>
        </p:blipFill>
        <p:spPr>
          <a:xfrm>
            <a:off x="539551" y="404664"/>
            <a:ext cx="8256917" cy="6192688"/>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p:cTn id="7" fill="hold" display="0">
                  <p:stCondLst>
                    <p:cond delay="indefinite"/>
                  </p:stCondLst>
                  <p:endCondLst>
                    <p:cond evt="onNext" delay="0">
                      <p:tgtEl>
                        <p:sldTgt/>
                      </p:tgtEl>
                    </p:cond>
                    <p:cond evt="onPrev" delay="0">
                      <p:tgtEl>
                        <p:sldTgt/>
                      </p:tgtEl>
                    </p:cond>
                  </p:endCondLst>
                </p:cTn>
                <p:tgtEl>
                  <p:spTgt spid="3"/>
                </p:tgtEl>
              </p:cMediaNode>
            </p:video>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3017429" y="548680"/>
            <a:ext cx="2994731" cy="707886"/>
          </a:xfrm>
          <a:prstGeom prst="rect">
            <a:avLst/>
          </a:prstGeom>
        </p:spPr>
        <p:txBody>
          <a:bodyPr wrap="none">
            <a:spAutoFit/>
          </a:bodyPr>
          <a:lstStyle/>
          <a:p>
            <a:r>
              <a:rPr lang="tr-TR" sz="4000" b="1" dirty="0" err="1" smtClean="0">
                <a:solidFill>
                  <a:srgbClr val="FFFF00"/>
                </a:solidFill>
                <a:effectLst>
                  <a:outerShdw blurRad="38100" dist="38100" dir="2700000" algn="tl">
                    <a:srgbClr val="000000">
                      <a:alpha val="43137"/>
                    </a:srgbClr>
                  </a:outerShdw>
                </a:effectLst>
              </a:rPr>
              <a:t>Datalogger</a:t>
            </a:r>
            <a:endParaRPr lang="tr-TR" sz="4000" dirty="0"/>
          </a:p>
        </p:txBody>
      </p:sp>
      <p:sp>
        <p:nvSpPr>
          <p:cNvPr id="95234" name="AutoShape 2" descr="data:image/jpeg;base64,/9j/4AAQSkZJRgABAQAAAQABAAD/2wCEAAkGBxMQEhUQEhAWFhUXFxYVGBgYGBsbGhgVFxcXGh0YGCEYHSghGxooHRgYIjEiJSktLi4uGh8zODMtNygtLisBCgoKDg0OGhAQGi0lHSUtLS0tLS0tLS0tLS0rLS0rLS0tLy0tLS0tLS0tLS0tLS0tLS0tLS0tNS0tLS0tLS0tLf/AABEIARYAtQMBIgACEQEDEQH/xAAcAAEAAgMBAQEAAAAAAAAAAAAABQYDBAcCCAH/xABHEAABAwIDBQQHBQUGBAcAAAABAAIDBBEFEiEGMUFRYRMicYEHFDJCYpGhIzNSsdEVJHKi8ENzgpLB4TREY7MWFyVTlKOy/8QAGQEBAQEBAQEAAAAAAAAAAAAAAAECAwQF/8QAKREBAAIBAwIEBgMAAAAAAAAAAAECEQMhMQQSQVFhcRMiMoGh8AVCkf/aAAwDAQACEQMRAD8A7iiIgIiICIiAiIgIiICL8JWN07RxQZUWs6sHAErG6rPAImW6vy6hq3GY4ReWojjHNzmt/MqJdtfSnVsrpOrGuc2/LMBlHzQytrpWjeVjdVN6rneJ+kERHKykeTvBe9rQR0y5ioKq9IVW/wBkQxjo0vPzcQP5VTLrc1W4AlrLmxsOZsSB0ubDzWTDasTxRzAEB7GvAO8ZgDY/NcLG1dSHslkqpXhj2SFvdaCGODi0tja0EEC2q2sc2hqRX1VHJPP2DW/YMpj2ZbEY2vY4ZLEtynffeCpI7lm4L9Xz96KsWfHijBI+QmVroX57mxtmA72oOdgFt+pX0CiiIiAiIgIiICIiDUqsQjicGOdZzgSBxIBAJ/mCOrhwBUVtJgnbSQ1QeWvgbMN1w5krWgjxBYwg9DzXIKvbKvfo6pycCI2Nb+dzfzVSXb31rugUVX7SwQ/e1cbOhcL/ACXDZ66SU/aSyyX4Oke4eTSbfILYpMGmOjICB4BoUm0V5nDMy6dV+kGjb7JklPwsNj5vsFDVXpLd/ZUg8ZJLfRjTf5hVyHZad3tOY3zv+S3otk2C3aTON9NBb9V57dXox/bPtunfVZYMZq5mCTO1rXWF2MtYkXAzOLgfkFp4pUWbeSrublpaZe9cccrCAR5LFHgkEbbBhcL3s5xIv4Xt9Fs0waywYxregAGo8B4/JZ0v5GlYn5c/v3Y1NSJiMKNJhz3yOMMDiCdDltfzKm8LoapjcpZGBvu52ov/AAqxAmxFz/t0+X1WNsXA30P9XXmt19p4xH5T4koaqwF8xDpZhoLAMbYDzJN1UMWZ2Mr4r3ynQ9CAR+a6W8rn+28WWZr/AMTfq0/oQt9L1Nr3xaVpaZndCmoUxjcub9n1tyA6A00jmmzr0shbdp/E5j26W4KtvkUxAe2w2oaAXOpqmCpA+GZvYutbWwLGE8F9GXZry1JpatswkfZkrZW52kOfZwfrxO468V9RRSBzQ4G4IBHgRdfLuNzB5ZIKntHuZd4c2xYRa45EEudu468V370a4j6xhtM+9y1nZHxjJZ9Q0HzUWFnREQEREBERARauI4lDTMMk8rImD3nuDR9VUp/SVTuv6rTVFUBvkYzJCN2+SYtbxQXOoZma4cwR9F8zbQHs6iZnKR9vAkkfQhX7EvSxUNBysoYjr3XTvqHAjgfV2Ft+mbzXOtqqntJWVFrdtDFLYbgS0AgdLgqo14qzI4PHukO+RuutdvuI3H9LriXaLqmBVwdSwvOvcaD4ju/mF8z+Sjas/Zx1Y4lMwyC5tuve995XuV9hvt1WhFVhztCLcdeV7f6/JZZqlrQSXAdSQB53XxrWnucW4H31WPTUX118rqDqNqaSId+qjuN4acxv/huos7bxSOtTw1M53fZx+fj9F109DWt9MS32z5LVBNY2Nrn56G3+hX4199L7lXop8Tl+6woRA+9NIBa/Eglp8gDZbkWzeJy/e1sMI5RNLz9Q23k4r2V6LWnyj99MtRp2S0kipO3VRG9rLSNLmuOgIJsRre27cFaovR7E7Woqqic8buDW35gd4j/MpWk2MoIxYUcbv7wGT/uEr16PR/DtFptw3XTxu4WyXO7JG10jjuawFxPkFcNicBrHGpjmpZI4Z6WaG72lv2lg6M2dZx7zeVtV2GJjY22aAxvIWaNPDReo3AgPaQR7QIOhseY8F7pl1cDbOZaRnejs0izCB2ltRfqO+fl4Lq/oFxHNDUUziLse2UAcGyNykDzj+vVc3fRGOetohGx2WSQgP0ytBdkLCPheCPAclN+hav7HERHbK2aN7N+9wAkH5OHmqPoFERARFp4tiUVLC+omeGRsGZzjy5DmSdAOJQZ6qpZEx0kj2sY0Xc5xAa0DiSdAFQNoduJng+qhtPTjR1ZON+lyKaKxdI8C+9ultRZV3HMYnrpYZJonEvOehw4OylwG6qrSPZYN4b/uU2ew6pr5nCOcSZCGzVYFoY8uvq1AwWu1psDJ0JblNnKwzMq9WPdJIHNhlmnN8stY0z1Dtb/YUt+ziG4t7Tha2l1NUvowr8QIkr6l0bb3DZHdrIB0a0iKLwF7LrOB4DBRtyxM1957tXu6uPjryUomVwoOG+inDaVud0Dqh7QT9q+4JAPugtZr1Gi4fthinrcMFWImQi8kXZxDKxobYtDRw7t/qvq17bix46LgGx+BSUU9RS1EByxzEsdIy7XAtIDmkgtJLQ06ajMoOYUdDPP91DLLrbuMc/Xl3QdVd8CwTFmxNgbTRsZcnNMWgi5vq3Nm3/CurCQ81+grGpp0vGLRkmM8qJDsVXyD7bFAwfhhYb791xkt46rdg9GdHfNNJPOfjksP5Rf+ZXEL20KVpSn0xEe0EREIig2SoYbdnRQ6G4L29ofnLmKm4xlFhoOQ0HyCNasrWLWVeQ1ReNY2KZzI+yfI+QOLWttrlte9z14AqbaxauIUZeYnNt3HhxuSO7x4G50H+y3pzXu+aMwls42VRu1sz7WpgwSRzPiLnZi4xNJ3C34d3G45rQlxupLO1kkqQ0AE9nA2NgP4c7rk/Iq102zbQY3Ok1ilkkbkB9l4AyuL3OJOl7i3gvbNlKUd6RjpT+KaRzvncgfRe+NfpqztX8Z8/P0w49l58VUFIJX1TnU76pzHtexplcMsUgc8G1+9YZRa3FW3YCBwo2NfpYvsCCCAXE2IcBzO7Rbv7Qpodz42mwb3Rc2aLAd0bgNyxvx9p9iOV/W2UfM3Xm1uqnUp2Y228fKMe3+OlNPtnLn21mBOGJmcsaYXsYSHHfIGmN3A6jK06i25edmdkJ21kNREHXZK2QAMcGNbmuW5j7uUkeC6Psg91ZN67kYImsliYcxc5xc+MnQgZbZT1V0XnjhsREVBch2qx5tXJJWPb2lHSSiGmg1/fcQ3A296Np043sd+oV19JGLvpqJzYTaeoeylh/vJjluOobmPkqSI4aWZ5AvS4JTDK3hJXStLi7q7UeDnKpLHR4JNPUOoDLmqpmtmxSpadY4nezRwkbr6A24DiNB1rDqGOniZBCwMjYA1rRuAH9b+KgfR7gzqWka+bWpqCaiocd5lk1sejQQ0DorOhAiIooql6QK2NjYI3XzvkJZy+zYXOB8vyVtVN9Jz2sghldG1wbOAXnfE1zHgubfiTlb4OKCLasjSoenxeIsa7tAbgbgSfovRxlvuxvd46BZEyHLI16r5xKY7mMb43KwyVbz7dRbo2w/LVBaTJbUkDxNvzWvJi8Ld8o8Br+Sqrpot5zPPU/qgxAD2IwEFkdjrT7EUjvLKPqvBxOd3sxsZ/ES4qv8Arkzt2ngEZSyycSfMlQTEtZIfbq7dGWH5arTfPBvOeQ8ySfzIX5Fgjz7WniQPzK3YMDbxdfwBP6IrSGKBvsQtH9dP1X46unfu08B+t1KiGnj3uF/4h+TQT9VtwDN91Tvd1EZI+cm5BMejmncyjGY3LpJX776F5tfrorOofZfDnQQnMMrpHulLL3DC+12g+Iv5qYWoQREVFI2n+2xfDYCe5E2oq3DmWtEbPkXEqlwtE2HQ5gT+0sYu+/vM9Ydp/DlhGnRXesH/AK9Ff3sOma3xE8ZP0VMwwZMIwx5/5XEw1/8A8qZhPhZ4VhHZ0RFFEREBYqmnZK0skY17Tva4Ag8dQVlRBw7EmOpamemyCzJXFmn9m/vtHhZ1vJYxUSHdp4Ka2xo5IsSklmD+yly9k7eywjYMgy65g5shINtHC19V7paCR/3dNI7rksPm5QQbad7+Z+q2Y8Kcd6tNPs1Vv3sZGPjfc/yKTg2McfvKk+DGAfU3Km4p0WEt4n5XP6LO2GFm9w+f+jQSr1BshSt1c10h5veT9BYKVpsOhi+7hY3waAfnZMDn1LC5/wB1TPd1EenzepSHBax/9mxg+OS/0YFd0VxAqsOysh9upt0jYB/Mblb0WylONXh8h+N5P5WCnETA1abDoovYiY3waLraRFQREQEREFL2zPq9fhladG9rJSSHhaoZ3L8rPYPmoH9j9r+2ME3Oe712mudPtrPGXXQNmZbzKvW1uCiupJqUmxe3uO/DI0hzHeTgFQ6jEZZ6enxmOM+uUBfBWwi2Z0Y0mZ4j7xviURetjcbFdRw1FrPLcsjTvbK3uvadNCHAqaXOxiDMOqBiMTw7DK7K+RzdRBUO0Ex5Rv3O5OGq6ExwIBBBB1BG4g8QivSIiAiIg/HNB3gabl+oiAiIgIiICIiAiIgIiICIiAiIgKj7TUcmH1JxamYXxuAbXQtFy+Nu6dg4yMG8cWq8IUHL2SRYa0yxgVGCVd3OAGdtK6T2ja1+wcSbt90jhuO5RTzYM0OYXVeFOs6N7D2ktLG7Xhcy04vcEXLRztrt4hs/Ph731GHRtkgkJNRQuNmuuNX099GPPFh7rvkoXAXuizz4I7tIg4mfDJyY5IX+8Ic2sTr+6btOtjuCqOk4ZiMVTG2aCVskbtzmm4P6HpvC2lzDDYaWrmfLhlS/Dq7fNTPZZr3bz2sLiA7+Nh43U03a+po+7idC5rRvqaa8sB6ub95GPEFDK6oo3B8fpaxuamqY5R8LgSPEbx5hSSiiIiAiIgIiICIiAiIgIiICIiAiIgIiICru0WyMNW8VDXPgqmjuVEJyyC3uv4SM5tdcW5KxIg5jjrWgCPHaNr2tI7PEadpAbrcF+T7SB1wDfVhKkaKkxGnYJaCujxCntdsdQ4ZyOTJ2aOP8YV8c0EWIuDoQeKqNZsJGx7p6CeShmOp7Kxhe7nJE7uHysVUVjFKrDJHXxXCZaGa4PbhhDc264npt9rb3cLcFLYZgkjm58Mx+R7N4bK5lUwbu7c99otwutp+0NdR93EKHtouNRSAvbbnJE7vt6kXCxUuz+DYoDUUuQP4yUzzFI0n8QYQQf4giM5r8ap/vKKmqxffBKYn255Zu75Ar9/8AMOOL/jKKspbb3Phc+PyfDmC8/wDh7E6X/hMU7ZoGkdbGH/8A2RZXcuC/TtdVU2lfhcrW8ZaY9vH4kAB7R4goqwYRtHSVY/d6qKXo14LvNu8fJSipMNHguMjPGKeV++8Z7OZt76nLleOO9ehs3iFIb0OJGRmtoK0doPBsjLPby1v1vZMGV0RU2Lbk05EeJ0r6NxNhLftKdx6SNHdPRwCt0EzZGh7HBzXC4c0ggjmCNCFFZEREBERAREQEREBERAREQEREBERAVcxzYqkqn9vkdDUDUVEB7OUHmS32v8QKsaIKSJcWw/22txGAe8y0VS0dWnuScNxBOqmNn9r6Su7sUuWUe1DIMkzDycx2vyuOqnlDbQbL0leAKiAOcNWyC7ZGEbi17bOHzsqjFjux1FWnPNTt7QaiVnclBBuCHss64KhzQ4nh2sEvr8A/spiG1DR/05LWk8H28Vje3EcK1aX4jSD3Tb1uNo/Cd046HvKz4Dj1PXR9rTyh4Bs4bnMd+F7Tq13QoNHAtpqXEQ+GxbIBaWmmblkbzDmO0c3qLhRtTsSadxmwqf1R97uhN3U0h+JnuH4mWtyUvtJstT1wDnhzJmaxzxnJLG7gWuHDobjoojCdoZqOVlBibhnfpBVAZY6j4HcI5vh3Hh1ex7tnBdr80oo62E0tV7rXG8U3xQP3O/hNnDkrUo/G8GgrYjBURh7Dz3tPBzSNWuHMKr4fikuEyNo66V0lM8htPWP3g8Iak7g7k8+0gvCIiiiIiAiIgIiICIiAiIgIiICIiAiIgKrbR7KGST12ikFPWt9+3cmb/wC3O0e00/i3jerSiCv7J7SitD45I+xqoTkngJuWO4OafejcNQ7qpHG8IhrIXU88YfG4ajiDwc08HDgQq/txg0l24nRt/fKcXsNO3g3vgfzuLlvI7t6sGB4rHWU8dTEbskaHDmL7weoNwfBVFc2UxSWmnOEVjy6Rrc1NOf8AmIBwP/VYNHc7X6m04jQR1EboJmB8bxlc07iP64qI21wA1kH2TslTC4TU8m7LM3UAn8DvZI5HotjZPGxXUzJ8uR+rJWHfHMw5XsPg4fIhBB7L1clDUfsmpkL2kF9FK7fJC3fC88ZIxx4tsVdFA7Z4D67TljHZJ4yJaeQb2Ts1afA+yehKy7I4169Sx1BbleQWyM/BKwlr2+TgUEyiIooiIgIiICIiAiIgIiICIiAiIgIiICpGyg9SxGrw3dHIBXU44Na92WVg6B9iBwuruqXteOyxLC6kGwMk9K/qJYszQfBzPqrCSuipeGfueMT0+6KtiFUwcBPEckoHVzSxx8FdFUNtwI6nDKrcWVRgJ+Goie0j/M1h8gkEreqbs3+64pXUXuTNjrohyL7xzW6Z2tPTN1VyVOxY2xuht71LVNPVodGQPmkKuKIigIiICIiAiIgIiICIiAiIgIiICIiAqd6SWG1A4b24jTHyIkB+hVxVR27kvLh0IOr61j7c2xseT5ag+SscpbhblS/Sf7FCOJxClt5FyuipW3Z7Stwqn4uqXzW+GCMk/wD6CRyW4XVU15MuPtFu7BQOJPJ80wAH+Vh+iuGcXy3F99uNuapuwY7eqxKv4SVAp2f3dM3JceLi75JBK6IiKKIiICIiAiIgIiICIiAiIgIiICIiAqdVH1nGYmDVtJA+Qm+gkn7mU8b5bH5qx43ikdJBJUymzI2lx623AdSbAdSoD0d4dI2KStqBaesf2zwfcZa0cfk381Y82Z8ltVBrsQY7GHzPcOyoaXKeYnqHAhvmwfMK7YhVtgjfK891jS4+AG4deC5Rjs5jonXjzVFU71m/4buIjaLb73dYfEnEZLOdgTYjiT3PllY0veXPaXAtDL5i07ri35Kw7F7Y1OGyspA4T07i5waWgOaC7VwcOJN96ncPoaikoyyspwOzdYGHviRriS57vw6kk877gq/snBDUV4liiLm9qxmXW2QFtzrcAXuVi3MRA+g2OuAeeq9Ii00IiICIiAiIgIiICIiAiIgIiICw1VS2NuZx0+pPIdVjr65kLbuOp3DiT0/VVIvlr5cjTYD23DdG0+62+9x/3OiMzPg3Az9pSgSMvTxOuWGxa6QWLQRxIuDysbcbq1rXoaNkLBHG2zR9TxJ5k81EbU46acNhhGaok0YAL5QTbO4eOgHE8gHEXleEbtRL69UR4ZGe60tlqSL6MaQQy43O1B6EsPNcI9KGOGbFJnxPLWwubHGWm2UQ2AIt8QJC7pI+PBqKV7pA6pdHJJqbukkAJDRxIzO1NtSXGwvZfNuB0wqatjZD3S8vkPJjLveT/haU9E9V5k9JFdRAQyPZOexZmL2gOZLIzNYFlr5WuaDcam+qsvoKm7eWR7AWiOOz7j2nPItrx9lx56LjeMVvbyvlsRnc55B5uJJ8tbDoAvpT0O4D6nhsZIs+b7Z3Ozh3R/lsfMqSRC8IiI0IiICIiAiIgIiICIiAiIgKh7fekBtCTDBldKPaLtQ3poR3rG/IddbXxc82k9Goq5Xv7QZZHmQgkhwJB0Fr31PTTRElWMAxefEZA1kud8hAzHUsb71wNA1u+wtqeq7Dh9EyCNsUYs0fMni48yeai9lNloMOjyRNGY+0+2p6Dk3p5m51WttTj/Zs7OBwL3aOeCCIxxP8XAcvkDmZiu8kRhnxzaiOnJjaM8gGuvdYfi69B9Fo7G4bnL8Qlu6SUnIXcI+YHC+4cm2t7Ti6t7P4Ka59tRA0/aP4vO/KDzPE8F0OtqI6Onc/KBHEzRo00aLBo+gCzS1p38Bynb6Q1+INpGnR8jKa4O5gOaY+IHafIK/V+ytFO0tfSReyW3a3I4NcLEBzLHUddVQZsRDKuPFKbDKiSP7Rrw2xDXyWzPZa5uN1t1nO1CuNftxRwxdo+UMf2faNjf7Vy24YbXAdu0vfVdOG6Yxu4NtLgFPT18sEL3uiikDe9Yu0tnbcWGhuL24L6fwWpZLTxSRtLWOjYWtcLENLRYHyXzRgVE+tq44jcvmkBcej3Xe7wALivqGKMNaGtFgAAByAFgFIY8XtERVRERAREQEREBERAREQEREBERBRNudp3A+pUzrSO9uTcGN4i/hvt4DVVLZTNNP6vGM7S1oeS3d+Inpv0P8AqL2+v2Nllle/MwZi7vcSHG+629WTAMCio2ZIxcn2nHe4/p0XC1PiRi0Mx3d2W9Q0bIWNijaGtbuA/revVTG1zHNeAWkHMCLgjjdZVgrpxHG95Y54a0ktaLkjkBxXeI8Gpcg2U9IQZVOoG0zTAJXiNzXEOa1zybuzXzAA34WA8F+7d7S4VXU0jQ1r6rRsYLHNkDi4ahwFiALm1z4KpsiMU9bUxZI2/aCJmU3PaOy5QCbNIaSeO4BZ/RjsTNWzsq3ZRDHIM4cSHEjXK0W14b7b1q1LV5himtW8fLOV29DktcC6nqIZGwsYXNdNE5jmuc72GOc0FwPeJve2m4WXVERZbEREBERAREQEREBERAREQEREBERAREQEREEdieB09SCJoWvvoTax+YsfqsGz2zVPQdoKdhaJCC4FxIu24Fr+K/UWu6cYzsz2Vz3Y3S6Iiy0IiICIiAiIg//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95236" name="AutoShape 4" descr="data:image/jpeg;base64,/9j/4AAQSkZJRgABAQAAAQABAAD/2wCEAAkGBxMQEhUQEhAWFhUXFxYVGBgYGBsbGhgVFxcXGh0YGCEYHSghGxooHRgYIjEiJSktLi4uGh8zODMtNygtLisBCgoKDg0OGhAQGi0lHSUtLS0tLS0tLS0tLS0rLS0rLS0tLy0tLS0tLS0tLS0tLS0tLS0tLS0tNS0tLS0tLS0tLf/AABEIARYAtQMBIgACEQEDEQH/xAAcAAEAAgMBAQEAAAAAAAAAAAAABQYDBAcCCAH/xABHEAABAwIDBQQHBQUGBAcAAAABAAIDBBEFEiEGMUFRYRMicYEHFDJCYpGhIzNSsdEVJHKi8ENzgpLB4TREY7MWFyVTlKOy/8QAGQEBAQEBAQEAAAAAAAAAAAAAAAECAwQF/8QAKREBAAIBAwIEBgMAAAAAAAAAAAECEQMhMQQSQVFhcRMiMoGh8AVCkf/aAAwDAQACEQMRAD8A7iiIgIiICIiAiIgIiICL8JWN07RxQZUWs6sHAErG6rPAImW6vy6hq3GY4ReWojjHNzmt/MqJdtfSnVsrpOrGuc2/LMBlHzQytrpWjeVjdVN6rneJ+kERHKykeTvBe9rQR0y5ioKq9IVW/wBkQxjo0vPzcQP5VTLrc1W4AlrLmxsOZsSB0ubDzWTDasTxRzAEB7GvAO8ZgDY/NcLG1dSHslkqpXhj2SFvdaCGODi0tja0EEC2q2sc2hqRX1VHJPP2DW/YMpj2ZbEY2vY4ZLEtynffeCpI7lm4L9Xz96KsWfHijBI+QmVroX57mxtmA72oOdgFt+pX0CiiIiAiIgIiICIiDUqsQjicGOdZzgSBxIBAJ/mCOrhwBUVtJgnbSQ1QeWvgbMN1w5krWgjxBYwg9DzXIKvbKvfo6pycCI2Nb+dzfzVSXb31rugUVX7SwQ/e1cbOhcL/ACXDZ66SU/aSyyX4Oke4eTSbfILYpMGmOjICB4BoUm0V5nDMy6dV+kGjb7JklPwsNj5vsFDVXpLd/ZUg8ZJLfRjTf5hVyHZad3tOY3zv+S3otk2C3aTON9NBb9V57dXox/bPtunfVZYMZq5mCTO1rXWF2MtYkXAzOLgfkFp4pUWbeSrublpaZe9cccrCAR5LFHgkEbbBhcL3s5xIv4Xt9Fs0waywYxregAGo8B4/JZ0v5GlYn5c/v3Y1NSJiMKNJhz3yOMMDiCdDltfzKm8LoapjcpZGBvu52ov/AAqxAmxFz/t0+X1WNsXA30P9XXmt19p4xH5T4koaqwF8xDpZhoLAMbYDzJN1UMWZ2Mr4r3ynQ9CAR+a6W8rn+28WWZr/AMTfq0/oQt9L1Nr3xaVpaZndCmoUxjcub9n1tyA6A00jmmzr0shbdp/E5j26W4KtvkUxAe2w2oaAXOpqmCpA+GZvYutbWwLGE8F9GXZry1JpatswkfZkrZW52kOfZwfrxO468V9RRSBzQ4G4IBHgRdfLuNzB5ZIKntHuZd4c2xYRa45EEudu468V370a4j6xhtM+9y1nZHxjJZ9Q0HzUWFnREQEREBERARauI4lDTMMk8rImD3nuDR9VUp/SVTuv6rTVFUBvkYzJCN2+SYtbxQXOoZma4cwR9F8zbQHs6iZnKR9vAkkfQhX7EvSxUNBysoYjr3XTvqHAjgfV2Ft+mbzXOtqqntJWVFrdtDFLYbgS0AgdLgqo14qzI4PHukO+RuutdvuI3H9LriXaLqmBVwdSwvOvcaD4ju/mF8z+Sjas/Zx1Y4lMwyC5tuve995XuV9hvt1WhFVhztCLcdeV7f6/JZZqlrQSXAdSQB53XxrWnucW4H31WPTUX118rqDqNqaSId+qjuN4acxv/huos7bxSOtTw1M53fZx+fj9F109DWt9MS32z5LVBNY2Nrn56G3+hX4199L7lXop8Tl+6woRA+9NIBa/Eglp8gDZbkWzeJy/e1sMI5RNLz9Q23k4r2V6LWnyj99MtRp2S0kipO3VRG9rLSNLmuOgIJsRre27cFaovR7E7Woqqic8buDW35gd4j/MpWk2MoIxYUcbv7wGT/uEr16PR/DtFptw3XTxu4WyXO7JG10jjuawFxPkFcNicBrHGpjmpZI4Z6WaG72lv2lg6M2dZx7zeVtV2GJjY22aAxvIWaNPDReo3AgPaQR7QIOhseY8F7pl1cDbOZaRnejs0izCB2ltRfqO+fl4Lq/oFxHNDUUziLse2UAcGyNykDzj+vVc3fRGOetohGx2WSQgP0ytBdkLCPheCPAclN+hav7HERHbK2aN7N+9wAkH5OHmqPoFERARFp4tiUVLC+omeGRsGZzjy5DmSdAOJQZ6qpZEx0kj2sY0Xc5xAa0DiSdAFQNoduJng+qhtPTjR1ZON+lyKaKxdI8C+9ultRZV3HMYnrpYZJonEvOehw4OylwG6qrSPZYN4b/uU2ew6pr5nCOcSZCGzVYFoY8uvq1AwWu1psDJ0JblNnKwzMq9WPdJIHNhlmnN8stY0z1Dtb/YUt+ziG4t7Tha2l1NUvowr8QIkr6l0bb3DZHdrIB0a0iKLwF7LrOB4DBRtyxM1957tXu6uPjryUomVwoOG+inDaVud0Dqh7QT9q+4JAPugtZr1Gi4fthinrcMFWImQi8kXZxDKxobYtDRw7t/qvq17bix46LgGx+BSUU9RS1EByxzEsdIy7XAtIDmkgtJLQ06ajMoOYUdDPP91DLLrbuMc/Xl3QdVd8CwTFmxNgbTRsZcnNMWgi5vq3Nm3/CurCQ81+grGpp0vGLRkmM8qJDsVXyD7bFAwfhhYb791xkt46rdg9GdHfNNJPOfjksP5Rf+ZXEL20KVpSn0xEe0EREIig2SoYbdnRQ6G4L29ofnLmKm4xlFhoOQ0HyCNasrWLWVeQ1ReNY2KZzI+yfI+QOLWttrlte9z14AqbaxauIUZeYnNt3HhxuSO7x4G50H+y3pzXu+aMwls42VRu1sz7WpgwSRzPiLnZi4xNJ3C34d3G45rQlxupLO1kkqQ0AE9nA2NgP4c7rk/Iq102zbQY3Ok1ilkkbkB9l4AyuL3OJOl7i3gvbNlKUd6RjpT+KaRzvncgfRe+NfpqztX8Z8/P0w49l58VUFIJX1TnU76pzHtexplcMsUgc8G1+9YZRa3FW3YCBwo2NfpYvsCCCAXE2IcBzO7Rbv7Qpodz42mwb3Rc2aLAd0bgNyxvx9p9iOV/W2UfM3Xm1uqnUp2Y228fKMe3+OlNPtnLn21mBOGJmcsaYXsYSHHfIGmN3A6jK06i25edmdkJ21kNREHXZK2QAMcGNbmuW5j7uUkeC6Psg91ZN67kYImsliYcxc5xc+MnQgZbZT1V0XnjhsREVBch2qx5tXJJWPb2lHSSiGmg1/fcQ3A296Np043sd+oV19JGLvpqJzYTaeoeylh/vJjluOobmPkqSI4aWZ5AvS4JTDK3hJXStLi7q7UeDnKpLHR4JNPUOoDLmqpmtmxSpadY4nezRwkbr6A24DiNB1rDqGOniZBCwMjYA1rRuAH9b+KgfR7gzqWka+bWpqCaiocd5lk1sejQQ0DorOhAiIooql6QK2NjYI3XzvkJZy+zYXOB8vyVtVN9Jz2sghldG1wbOAXnfE1zHgubfiTlb4OKCLasjSoenxeIsa7tAbgbgSfovRxlvuxvd46BZEyHLI16r5xKY7mMb43KwyVbz7dRbo2w/LVBaTJbUkDxNvzWvJi8Ld8o8Br+Sqrpot5zPPU/qgxAD2IwEFkdjrT7EUjvLKPqvBxOd3sxsZ/ES4qv8Arkzt2ngEZSyycSfMlQTEtZIfbq7dGWH5arTfPBvOeQ8ySfzIX5Fgjz7WniQPzK3YMDbxdfwBP6IrSGKBvsQtH9dP1X46unfu08B+t1KiGnj3uF/4h+TQT9VtwDN91Tvd1EZI+cm5BMejmncyjGY3LpJX776F5tfrorOofZfDnQQnMMrpHulLL3DC+12g+Iv5qYWoQREVFI2n+2xfDYCe5E2oq3DmWtEbPkXEqlwtE2HQ5gT+0sYu+/vM9Ydp/DlhGnRXesH/AK9Ff3sOma3xE8ZP0VMwwZMIwx5/5XEw1/8A8qZhPhZ4VhHZ0RFFEREBYqmnZK0skY17Tva4Ag8dQVlRBw7EmOpamemyCzJXFmn9m/vtHhZ1vJYxUSHdp4Ka2xo5IsSklmD+yly9k7eywjYMgy65g5shINtHC19V7paCR/3dNI7rksPm5QQbad7+Z+q2Y8Kcd6tNPs1Vv3sZGPjfc/yKTg2McfvKk+DGAfU3Km4p0WEt4n5XP6LO2GFm9w+f+jQSr1BshSt1c10h5veT9BYKVpsOhi+7hY3waAfnZMDn1LC5/wB1TPd1EenzepSHBax/9mxg+OS/0YFd0VxAqsOysh9upt0jYB/Mblb0WylONXh8h+N5P5WCnETA1abDoovYiY3waLraRFQREQEREFL2zPq9fhladG9rJSSHhaoZ3L8rPYPmoH9j9r+2ME3Oe712mudPtrPGXXQNmZbzKvW1uCiupJqUmxe3uO/DI0hzHeTgFQ6jEZZ6enxmOM+uUBfBWwi2Z0Y0mZ4j7xviURetjcbFdRw1FrPLcsjTvbK3uvadNCHAqaXOxiDMOqBiMTw7DK7K+RzdRBUO0Ex5Rv3O5OGq6ExwIBBBB1BG4g8QivSIiAiIg/HNB3gabl+oiAiIgIiICIiAiIgIiICIiAiIgKj7TUcmH1JxamYXxuAbXQtFy+Nu6dg4yMG8cWq8IUHL2SRYa0yxgVGCVd3OAGdtK6T2ja1+wcSbt90jhuO5RTzYM0OYXVeFOs6N7D2ktLG7Xhcy04vcEXLRztrt4hs/Ph731GHRtkgkJNRQuNmuuNX099GPPFh7rvkoXAXuizz4I7tIg4mfDJyY5IX+8Ic2sTr+6btOtjuCqOk4ZiMVTG2aCVskbtzmm4P6HpvC2lzDDYaWrmfLhlS/Dq7fNTPZZr3bz2sLiA7+Nh43U03a+po+7idC5rRvqaa8sB6ub95GPEFDK6oo3B8fpaxuamqY5R8LgSPEbx5hSSiiIiAiIgIiICIiAiIgIiICIiAiIgIiICru0WyMNW8VDXPgqmjuVEJyyC3uv4SM5tdcW5KxIg5jjrWgCPHaNr2tI7PEadpAbrcF+T7SB1wDfVhKkaKkxGnYJaCujxCntdsdQ4ZyOTJ2aOP8YV8c0EWIuDoQeKqNZsJGx7p6CeShmOp7Kxhe7nJE7uHysVUVjFKrDJHXxXCZaGa4PbhhDc264npt9rb3cLcFLYZgkjm58Mx+R7N4bK5lUwbu7c99otwutp+0NdR93EKHtouNRSAvbbnJE7vt6kXCxUuz+DYoDUUuQP4yUzzFI0n8QYQQf4giM5r8ap/vKKmqxffBKYn255Zu75Ar9/8AMOOL/jKKspbb3Phc+PyfDmC8/wDh7E6X/hMU7ZoGkdbGH/8A2RZXcuC/TtdVU2lfhcrW8ZaY9vH4kAB7R4goqwYRtHSVY/d6qKXo14LvNu8fJSipMNHguMjPGKeV++8Z7OZt76nLleOO9ehs3iFIb0OJGRmtoK0doPBsjLPby1v1vZMGV0RU2Lbk05EeJ0r6NxNhLftKdx6SNHdPRwCt0EzZGh7HBzXC4c0ggjmCNCFFZEREBERAREQEREBERAREQEREBERAVcxzYqkqn9vkdDUDUVEB7OUHmS32v8QKsaIKSJcWw/22txGAe8y0VS0dWnuScNxBOqmNn9r6Su7sUuWUe1DIMkzDycx2vyuOqnlDbQbL0leAKiAOcNWyC7ZGEbi17bOHzsqjFjux1FWnPNTt7QaiVnclBBuCHss64KhzQ4nh2sEvr8A/spiG1DR/05LWk8H28Vje3EcK1aX4jSD3Tb1uNo/Cd046HvKz4Dj1PXR9rTyh4Bs4bnMd+F7Tq13QoNHAtpqXEQ+GxbIBaWmmblkbzDmO0c3qLhRtTsSadxmwqf1R97uhN3U0h+JnuH4mWtyUvtJstT1wDnhzJmaxzxnJLG7gWuHDobjoojCdoZqOVlBibhnfpBVAZY6j4HcI5vh3Hh1ex7tnBdr80oo62E0tV7rXG8U3xQP3O/hNnDkrUo/G8GgrYjBURh7Dz3tPBzSNWuHMKr4fikuEyNo66V0lM8htPWP3g8Iak7g7k8+0gvCIiiiIiAiIgIiICIiAiIgIiICIiAiIgKrbR7KGST12ikFPWt9+3cmb/wC3O0e00/i3jerSiCv7J7SitD45I+xqoTkngJuWO4OafejcNQ7qpHG8IhrIXU88YfG4ajiDwc08HDgQq/txg0l24nRt/fKcXsNO3g3vgfzuLlvI7t6sGB4rHWU8dTEbskaHDmL7weoNwfBVFc2UxSWmnOEVjy6Rrc1NOf8AmIBwP/VYNHc7X6m04jQR1EboJmB8bxlc07iP64qI21wA1kH2TslTC4TU8m7LM3UAn8DvZI5HotjZPGxXUzJ8uR+rJWHfHMw5XsPg4fIhBB7L1clDUfsmpkL2kF9FK7fJC3fC88ZIxx4tsVdFA7Z4D67TljHZJ4yJaeQb2Ts1afA+yehKy7I4169Sx1BbleQWyM/BKwlr2+TgUEyiIooiIgIiICIiAiIgIiICIiAiIgIiICpGyg9SxGrw3dHIBXU44Na92WVg6B9iBwuruqXteOyxLC6kGwMk9K/qJYszQfBzPqrCSuipeGfueMT0+6KtiFUwcBPEckoHVzSxx8FdFUNtwI6nDKrcWVRgJ+Goie0j/M1h8gkEreqbs3+64pXUXuTNjrohyL7xzW6Z2tPTN1VyVOxY2xuht71LVNPVodGQPmkKuKIigIiICIiAiIgIiICIiAiIgIiICIiAqd6SWG1A4b24jTHyIkB+hVxVR27kvLh0IOr61j7c2xseT5ag+SscpbhblS/Sf7FCOJxClt5FyuipW3Z7Stwqn4uqXzW+GCMk/wD6CRyW4XVU15MuPtFu7BQOJPJ80wAH+Vh+iuGcXy3F99uNuapuwY7eqxKv4SVAp2f3dM3JceLi75JBK6IiKKIiICIiAiIgIiICIiAiIgIiICIiAqdVH1nGYmDVtJA+Qm+gkn7mU8b5bH5qx43ikdJBJUymzI2lx623AdSbAdSoD0d4dI2KStqBaesf2zwfcZa0cfk381Y82Z8ltVBrsQY7GHzPcOyoaXKeYnqHAhvmwfMK7YhVtgjfK891jS4+AG4deC5Rjs5jonXjzVFU71m/4buIjaLb73dYfEnEZLOdgTYjiT3PllY0veXPaXAtDL5i07ri35Kw7F7Y1OGyspA4T07i5waWgOaC7VwcOJN96ncPoaikoyyspwOzdYGHviRriS57vw6kk877gq/snBDUV4liiLm9qxmXW2QFtzrcAXuVi3MRA+g2OuAeeq9Ii00IiICIiAiIgIiICIiAiIgIiICw1VS2NuZx0+pPIdVjr65kLbuOp3DiT0/VVIvlr5cjTYD23DdG0+62+9x/3OiMzPg3Az9pSgSMvTxOuWGxa6QWLQRxIuDysbcbq1rXoaNkLBHG2zR9TxJ5k81EbU46acNhhGaok0YAL5QTbO4eOgHE8gHEXleEbtRL69UR4ZGe60tlqSL6MaQQy43O1B6EsPNcI9KGOGbFJnxPLWwubHGWm2UQ2AIt8QJC7pI+PBqKV7pA6pdHJJqbukkAJDRxIzO1NtSXGwvZfNuB0wqatjZD3S8vkPJjLveT/haU9E9V5k9JFdRAQyPZOexZmL2gOZLIzNYFlr5WuaDcam+qsvoKm7eWR7AWiOOz7j2nPItrx9lx56LjeMVvbyvlsRnc55B5uJJ8tbDoAvpT0O4D6nhsZIs+b7Z3Ozh3R/lsfMqSRC8IiI0IiICIiAiIgIiICIiAiIgKh7fekBtCTDBldKPaLtQ3poR3rG/IddbXxc82k9Goq5Xv7QZZHmQgkhwJB0Fr31PTTRElWMAxefEZA1kud8hAzHUsb71wNA1u+wtqeq7Dh9EyCNsUYs0fMni48yeai9lNloMOjyRNGY+0+2p6Dk3p5m51WttTj/Zs7OBwL3aOeCCIxxP8XAcvkDmZiu8kRhnxzaiOnJjaM8gGuvdYfi69B9Fo7G4bnL8Qlu6SUnIXcI+YHC+4cm2t7Ti6t7P4Ka59tRA0/aP4vO/KDzPE8F0OtqI6Onc/KBHEzRo00aLBo+gCzS1p38Bynb6Q1+INpGnR8jKa4O5gOaY+IHafIK/V+ytFO0tfSReyW3a3I4NcLEBzLHUddVQZsRDKuPFKbDKiSP7Rrw2xDXyWzPZa5uN1t1nO1CuNftxRwxdo+UMf2faNjf7Vy24YbXAdu0vfVdOG6Yxu4NtLgFPT18sEL3uiikDe9Yu0tnbcWGhuL24L6fwWpZLTxSRtLWOjYWtcLENLRYHyXzRgVE+tq44jcvmkBcej3Xe7wALivqGKMNaGtFgAAByAFgFIY8XtERVRERAREQEREBERAREQEREBERBRNudp3A+pUzrSO9uTcGN4i/hvt4DVVLZTNNP6vGM7S1oeS3d+Inpv0P8AqL2+v2Nllle/MwZi7vcSHG+629WTAMCio2ZIxcn2nHe4/p0XC1PiRi0Mx3d2W9Q0bIWNijaGtbuA/revVTG1zHNeAWkHMCLgjjdZVgrpxHG95Y54a0ktaLkjkBxXeI8Gpcg2U9IQZVOoG0zTAJXiNzXEOa1zybuzXzAA34WA8F+7d7S4VXU0jQ1r6rRsYLHNkDi4ahwFiALm1z4KpsiMU9bUxZI2/aCJmU3PaOy5QCbNIaSeO4BZ/RjsTNWzsq3ZRDHIM4cSHEjXK0W14b7b1q1LV5himtW8fLOV29DktcC6nqIZGwsYXNdNE5jmuc72GOc0FwPeJve2m4WXVERZbEREBERAREQEREBERAREQEREBERAREQEREEdieB09SCJoWvvoTax+YsfqsGz2zVPQdoKdhaJCC4FxIu24Fr+K/UWu6cYzsz2Vz3Y3S6Iiy0IiICIiAiIg//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95238" name="AutoShape 6" descr="data:image/jpeg;base64,/9j/4AAQSkZJRgABAQAAAQABAAD/2wCEAAkGBxMQEhUQEhAWFhUXFxYVGBgYGBsbGhgVFxcXGh0YGCEYHSghGxooHRgYIjEiJSktLi4uGh8zODMtNygtLisBCgoKDg0OGhAQGi0lHSUtLS0tLS0tLS0tLS0rLS0rLS0tLy0tLS0tLS0tLS0tLS0tLS0tLS0tNS0tLS0tLS0tLf/AABEIARYAtQMBIgACEQEDEQH/xAAcAAEAAgMBAQEAAAAAAAAAAAAABQYDBAcCCAH/xABHEAABAwIDBQQHBQUGBAcAAAABAAIDBBEFEiEGMUFRYRMicYEHFDJCYpGhIzNSsdEVJHKi8ENzgpLB4TREY7MWFyVTlKOy/8QAGQEBAQEBAQEAAAAAAAAAAAAAAAECAwQF/8QAKREBAAIBAwIEBgMAAAAAAAAAAAECEQMhMQQSQVFhcRMiMoGh8AVCkf/aAAwDAQACEQMRAD8A7iiIgIiICIiAiIgIiICL8JWN07RxQZUWs6sHAErG6rPAImW6vy6hq3GY4ReWojjHNzmt/MqJdtfSnVsrpOrGuc2/LMBlHzQytrpWjeVjdVN6rneJ+kERHKykeTvBe9rQR0y5ioKq9IVW/wBkQxjo0vPzcQP5VTLrc1W4AlrLmxsOZsSB0ubDzWTDasTxRzAEB7GvAO8ZgDY/NcLG1dSHslkqpXhj2SFvdaCGODi0tja0EEC2q2sc2hqRX1VHJPP2DW/YMpj2ZbEY2vY4ZLEtynffeCpI7lm4L9Xz96KsWfHijBI+QmVroX57mxtmA72oOdgFt+pX0CiiIiAiIgIiICIiDUqsQjicGOdZzgSBxIBAJ/mCOrhwBUVtJgnbSQ1QeWvgbMN1w5krWgjxBYwg9DzXIKvbKvfo6pycCI2Nb+dzfzVSXb31rugUVX7SwQ/e1cbOhcL/ACXDZ66SU/aSyyX4Oke4eTSbfILYpMGmOjICB4BoUm0V5nDMy6dV+kGjb7JklPwsNj5vsFDVXpLd/ZUg8ZJLfRjTf5hVyHZad3tOY3zv+S3otk2C3aTON9NBb9V57dXox/bPtunfVZYMZq5mCTO1rXWF2MtYkXAzOLgfkFp4pUWbeSrublpaZe9cccrCAR5LFHgkEbbBhcL3s5xIv4Xt9Fs0waywYxregAGo8B4/JZ0v5GlYn5c/v3Y1NSJiMKNJhz3yOMMDiCdDltfzKm8LoapjcpZGBvu52ov/AAqxAmxFz/t0+X1WNsXA30P9XXmt19p4xH5T4koaqwF8xDpZhoLAMbYDzJN1UMWZ2Mr4r3ynQ9CAR+a6W8rn+28WWZr/AMTfq0/oQt9L1Nr3xaVpaZndCmoUxjcub9n1tyA6A00jmmzr0shbdp/E5j26W4KtvkUxAe2w2oaAXOpqmCpA+GZvYutbWwLGE8F9GXZry1JpatswkfZkrZW52kOfZwfrxO468V9RRSBzQ4G4IBHgRdfLuNzB5ZIKntHuZd4c2xYRa45EEudu468V370a4j6xhtM+9y1nZHxjJZ9Q0HzUWFnREQEREBERARauI4lDTMMk8rImD3nuDR9VUp/SVTuv6rTVFUBvkYzJCN2+SYtbxQXOoZma4cwR9F8zbQHs6iZnKR9vAkkfQhX7EvSxUNBysoYjr3XTvqHAjgfV2Ft+mbzXOtqqntJWVFrdtDFLYbgS0AgdLgqo14qzI4PHukO+RuutdvuI3H9LriXaLqmBVwdSwvOvcaD4ju/mF8z+Sjas/Zx1Y4lMwyC5tuve995XuV9hvt1WhFVhztCLcdeV7f6/JZZqlrQSXAdSQB53XxrWnucW4H31WPTUX118rqDqNqaSId+qjuN4acxv/huos7bxSOtTw1M53fZx+fj9F109DWt9MS32z5LVBNY2Nrn56G3+hX4199L7lXop8Tl+6woRA+9NIBa/Eglp8gDZbkWzeJy/e1sMI5RNLz9Q23k4r2V6LWnyj99MtRp2S0kipO3VRG9rLSNLmuOgIJsRre27cFaovR7E7Woqqic8buDW35gd4j/MpWk2MoIxYUcbv7wGT/uEr16PR/DtFptw3XTxu4WyXO7JG10jjuawFxPkFcNicBrHGpjmpZI4Z6WaG72lv2lg6M2dZx7zeVtV2GJjY22aAxvIWaNPDReo3AgPaQR7QIOhseY8F7pl1cDbOZaRnejs0izCB2ltRfqO+fl4Lq/oFxHNDUUziLse2UAcGyNykDzj+vVc3fRGOetohGx2WSQgP0ytBdkLCPheCPAclN+hav7HERHbK2aN7N+9wAkH5OHmqPoFERARFp4tiUVLC+omeGRsGZzjy5DmSdAOJQZ6qpZEx0kj2sY0Xc5xAa0DiSdAFQNoduJng+qhtPTjR1ZON+lyKaKxdI8C+9ultRZV3HMYnrpYZJonEvOehw4OylwG6qrSPZYN4b/uU2ew6pr5nCOcSZCGzVYFoY8uvq1AwWu1psDJ0JblNnKwzMq9WPdJIHNhlmnN8stY0z1Dtb/YUt+ziG4t7Tha2l1NUvowr8QIkr6l0bb3DZHdrIB0a0iKLwF7LrOB4DBRtyxM1957tXu6uPjryUomVwoOG+inDaVud0Dqh7QT9q+4JAPugtZr1Gi4fthinrcMFWImQi8kXZxDKxobYtDRw7t/qvq17bix46LgGx+BSUU9RS1EByxzEsdIy7XAtIDmkgtJLQ06ajMoOYUdDPP91DLLrbuMc/Xl3QdVd8CwTFmxNgbTRsZcnNMWgi5vq3Nm3/CurCQ81+grGpp0vGLRkmM8qJDsVXyD7bFAwfhhYb791xkt46rdg9GdHfNNJPOfjksP5Rf+ZXEL20KVpSn0xEe0EREIig2SoYbdnRQ6G4L29ofnLmKm4xlFhoOQ0HyCNasrWLWVeQ1ReNY2KZzI+yfI+QOLWttrlte9z14AqbaxauIUZeYnNt3HhxuSO7x4G50H+y3pzXu+aMwls42VRu1sz7WpgwSRzPiLnZi4xNJ3C34d3G45rQlxupLO1kkqQ0AE9nA2NgP4c7rk/Iq102zbQY3Ok1ilkkbkB9l4AyuL3OJOl7i3gvbNlKUd6RjpT+KaRzvncgfRe+NfpqztX8Z8/P0w49l58VUFIJX1TnU76pzHtexplcMsUgc8G1+9YZRa3FW3YCBwo2NfpYvsCCCAXE2IcBzO7Rbv7Qpodz42mwb3Rc2aLAd0bgNyxvx9p9iOV/W2UfM3Xm1uqnUp2Y228fKMe3+OlNPtnLn21mBOGJmcsaYXsYSHHfIGmN3A6jK06i25edmdkJ21kNREHXZK2QAMcGNbmuW5j7uUkeC6Psg91ZN67kYImsliYcxc5xc+MnQgZbZT1V0XnjhsREVBch2qx5tXJJWPb2lHSSiGmg1/fcQ3A296Np043sd+oV19JGLvpqJzYTaeoeylh/vJjluOobmPkqSI4aWZ5AvS4JTDK3hJXStLi7q7UeDnKpLHR4JNPUOoDLmqpmtmxSpadY4nezRwkbr6A24DiNB1rDqGOniZBCwMjYA1rRuAH9b+KgfR7gzqWka+bWpqCaiocd5lk1sejQQ0DorOhAiIooql6QK2NjYI3XzvkJZy+zYXOB8vyVtVN9Jz2sghldG1wbOAXnfE1zHgubfiTlb4OKCLasjSoenxeIsa7tAbgbgSfovRxlvuxvd46BZEyHLI16r5xKY7mMb43KwyVbz7dRbo2w/LVBaTJbUkDxNvzWvJi8Ld8o8Br+Sqrpot5zPPU/qgxAD2IwEFkdjrT7EUjvLKPqvBxOd3sxsZ/ES4qv8Arkzt2ngEZSyycSfMlQTEtZIfbq7dGWH5arTfPBvOeQ8ySfzIX5Fgjz7WniQPzK3YMDbxdfwBP6IrSGKBvsQtH9dP1X46unfu08B+t1KiGnj3uF/4h+TQT9VtwDN91Tvd1EZI+cm5BMejmncyjGY3LpJX776F5tfrorOofZfDnQQnMMrpHulLL3DC+12g+Iv5qYWoQREVFI2n+2xfDYCe5E2oq3DmWtEbPkXEqlwtE2HQ5gT+0sYu+/vM9Ydp/DlhGnRXesH/AK9Ff3sOma3xE8ZP0VMwwZMIwx5/5XEw1/8A8qZhPhZ4VhHZ0RFFEREBYqmnZK0skY17Tva4Ag8dQVlRBw7EmOpamemyCzJXFmn9m/vtHhZ1vJYxUSHdp4Ka2xo5IsSklmD+yly9k7eywjYMgy65g5shINtHC19V7paCR/3dNI7rksPm5QQbad7+Z+q2Y8Kcd6tNPs1Vv3sZGPjfc/yKTg2McfvKk+DGAfU3Km4p0WEt4n5XP6LO2GFm9w+f+jQSr1BshSt1c10h5veT9BYKVpsOhi+7hY3waAfnZMDn1LC5/wB1TPd1EenzepSHBax/9mxg+OS/0YFd0VxAqsOysh9upt0jYB/Mblb0WylONXh8h+N5P5WCnETA1abDoovYiY3waLraRFQREQEREFL2zPq9fhladG9rJSSHhaoZ3L8rPYPmoH9j9r+2ME3Oe712mudPtrPGXXQNmZbzKvW1uCiupJqUmxe3uO/DI0hzHeTgFQ6jEZZ6enxmOM+uUBfBWwi2Z0Y0mZ4j7xviURetjcbFdRw1FrPLcsjTvbK3uvadNCHAqaXOxiDMOqBiMTw7DK7K+RzdRBUO0Ex5Rv3O5OGq6ExwIBBBB1BG4g8QivSIiAiIg/HNB3gabl+oiAiIgIiICIiAiIgIiICIiAiIgKj7TUcmH1JxamYXxuAbXQtFy+Nu6dg4yMG8cWq8IUHL2SRYa0yxgVGCVd3OAGdtK6T2ja1+wcSbt90jhuO5RTzYM0OYXVeFOs6N7D2ktLG7Xhcy04vcEXLRztrt4hs/Ph731GHRtkgkJNRQuNmuuNX099GPPFh7rvkoXAXuizz4I7tIg4mfDJyY5IX+8Ic2sTr+6btOtjuCqOk4ZiMVTG2aCVskbtzmm4P6HpvC2lzDDYaWrmfLhlS/Dq7fNTPZZr3bz2sLiA7+Nh43U03a+po+7idC5rRvqaa8sB6ub95GPEFDK6oo3B8fpaxuamqY5R8LgSPEbx5hSSiiIiAiIgIiICIiAiIgIiICIiAiIgIiICru0WyMNW8VDXPgqmjuVEJyyC3uv4SM5tdcW5KxIg5jjrWgCPHaNr2tI7PEadpAbrcF+T7SB1wDfVhKkaKkxGnYJaCujxCntdsdQ4ZyOTJ2aOP8YV8c0EWIuDoQeKqNZsJGx7p6CeShmOp7Kxhe7nJE7uHysVUVjFKrDJHXxXCZaGa4PbhhDc264npt9rb3cLcFLYZgkjm58Mx+R7N4bK5lUwbu7c99otwutp+0NdR93EKHtouNRSAvbbnJE7vt6kXCxUuz+DYoDUUuQP4yUzzFI0n8QYQQf4giM5r8ap/vKKmqxffBKYn255Zu75Ar9/8AMOOL/jKKspbb3Phc+PyfDmC8/wDh7E6X/hMU7ZoGkdbGH/8A2RZXcuC/TtdVU2lfhcrW8ZaY9vH4kAB7R4goqwYRtHSVY/d6qKXo14LvNu8fJSipMNHguMjPGKeV++8Z7OZt76nLleOO9ehs3iFIb0OJGRmtoK0doPBsjLPby1v1vZMGV0RU2Lbk05EeJ0r6NxNhLftKdx6SNHdPRwCt0EzZGh7HBzXC4c0ggjmCNCFFZEREBERAREQEREBERAREQEREBERAVcxzYqkqn9vkdDUDUVEB7OUHmS32v8QKsaIKSJcWw/22txGAe8y0VS0dWnuScNxBOqmNn9r6Su7sUuWUe1DIMkzDycx2vyuOqnlDbQbL0leAKiAOcNWyC7ZGEbi17bOHzsqjFjux1FWnPNTt7QaiVnclBBuCHss64KhzQ4nh2sEvr8A/spiG1DR/05LWk8H28Vje3EcK1aX4jSD3Tb1uNo/Cd046HvKz4Dj1PXR9rTyh4Bs4bnMd+F7Tq13QoNHAtpqXEQ+GxbIBaWmmblkbzDmO0c3qLhRtTsSadxmwqf1R97uhN3U0h+JnuH4mWtyUvtJstT1wDnhzJmaxzxnJLG7gWuHDobjoojCdoZqOVlBibhnfpBVAZY6j4HcI5vh3Hh1ex7tnBdr80oo62E0tV7rXG8U3xQP3O/hNnDkrUo/G8GgrYjBURh7Dz3tPBzSNWuHMKr4fikuEyNo66V0lM8htPWP3g8Iak7g7k8+0gvCIiiiIiAiIgIiICIiAiIgIiICIiAiIgKrbR7KGST12ikFPWt9+3cmb/wC3O0e00/i3jerSiCv7J7SitD45I+xqoTkngJuWO4OafejcNQ7qpHG8IhrIXU88YfG4ajiDwc08HDgQq/txg0l24nRt/fKcXsNO3g3vgfzuLlvI7t6sGB4rHWU8dTEbskaHDmL7weoNwfBVFc2UxSWmnOEVjy6Rrc1NOf8AmIBwP/VYNHc7X6m04jQR1EboJmB8bxlc07iP64qI21wA1kH2TslTC4TU8m7LM3UAn8DvZI5HotjZPGxXUzJ8uR+rJWHfHMw5XsPg4fIhBB7L1clDUfsmpkL2kF9FK7fJC3fC88ZIxx4tsVdFA7Z4D67TljHZJ4yJaeQb2Ts1afA+yehKy7I4169Sx1BbleQWyM/BKwlr2+TgUEyiIooiIgIiICIiAiIgIiICIiAiIgIiICpGyg9SxGrw3dHIBXU44Na92WVg6B9iBwuruqXteOyxLC6kGwMk9K/qJYszQfBzPqrCSuipeGfueMT0+6KtiFUwcBPEckoHVzSxx8FdFUNtwI6nDKrcWVRgJ+Goie0j/M1h8gkEreqbs3+64pXUXuTNjrohyL7xzW6Z2tPTN1VyVOxY2xuht71LVNPVodGQPmkKuKIigIiICIiAiIgIiICIiAiIgIiICIiAqd6SWG1A4b24jTHyIkB+hVxVR27kvLh0IOr61j7c2xseT5ag+SscpbhblS/Sf7FCOJxClt5FyuipW3Z7Stwqn4uqXzW+GCMk/wD6CRyW4XVU15MuPtFu7BQOJPJ80wAH+Vh+iuGcXy3F99uNuapuwY7eqxKv4SVAp2f3dM3JceLi75JBK6IiKKIiICIiAiIgIiICIiAiIgIiICIiAqdVH1nGYmDVtJA+Qm+gkn7mU8b5bH5qx43ikdJBJUymzI2lx623AdSbAdSoD0d4dI2KStqBaesf2zwfcZa0cfk381Y82Z8ltVBrsQY7GHzPcOyoaXKeYnqHAhvmwfMK7YhVtgjfK891jS4+AG4deC5Rjs5jonXjzVFU71m/4buIjaLb73dYfEnEZLOdgTYjiT3PllY0veXPaXAtDL5i07ri35Kw7F7Y1OGyspA4T07i5waWgOaC7VwcOJN96ncPoaikoyyspwOzdYGHviRriS57vw6kk877gq/snBDUV4liiLm9qxmXW2QFtzrcAXuVi3MRA+g2OuAeeq9Ii00IiICIiAiIgIiICIiAiIgIiICw1VS2NuZx0+pPIdVjr65kLbuOp3DiT0/VVIvlr5cjTYD23DdG0+62+9x/3OiMzPg3Az9pSgSMvTxOuWGxa6QWLQRxIuDysbcbq1rXoaNkLBHG2zR9TxJ5k81EbU46acNhhGaok0YAL5QTbO4eOgHE8gHEXleEbtRL69UR4ZGe60tlqSL6MaQQy43O1B6EsPNcI9KGOGbFJnxPLWwubHGWm2UQ2AIt8QJC7pI+PBqKV7pA6pdHJJqbukkAJDRxIzO1NtSXGwvZfNuB0wqatjZD3S8vkPJjLveT/haU9E9V5k9JFdRAQyPZOexZmL2gOZLIzNYFlr5WuaDcam+qsvoKm7eWR7AWiOOz7j2nPItrx9lx56LjeMVvbyvlsRnc55B5uJJ8tbDoAvpT0O4D6nhsZIs+b7Z3Ozh3R/lsfMqSRC8IiI0IiICIiAiIgIiICIiAiIgKh7fekBtCTDBldKPaLtQ3poR3rG/IddbXxc82k9Goq5Xv7QZZHmQgkhwJB0Fr31PTTRElWMAxefEZA1kud8hAzHUsb71wNA1u+wtqeq7Dh9EyCNsUYs0fMni48yeai9lNloMOjyRNGY+0+2p6Dk3p5m51WttTj/Zs7OBwL3aOeCCIxxP8XAcvkDmZiu8kRhnxzaiOnJjaM8gGuvdYfi69B9Fo7G4bnL8Qlu6SUnIXcI+YHC+4cm2t7Ti6t7P4Ka59tRA0/aP4vO/KDzPE8F0OtqI6Onc/KBHEzRo00aLBo+gCzS1p38Bynb6Q1+INpGnR8jKa4O5gOaY+IHafIK/V+ytFO0tfSReyW3a3I4NcLEBzLHUddVQZsRDKuPFKbDKiSP7Rrw2xDXyWzPZa5uN1t1nO1CuNftxRwxdo+UMf2faNjf7Vy24YbXAdu0vfVdOG6Yxu4NtLgFPT18sEL3uiikDe9Yu0tnbcWGhuL24L6fwWpZLTxSRtLWOjYWtcLENLRYHyXzRgVE+tq44jcvmkBcej3Xe7wALivqGKMNaGtFgAAByAFgFIY8XtERVRERAREQEREBERAREQEREBERBRNudp3A+pUzrSO9uTcGN4i/hvt4DVVLZTNNP6vGM7S1oeS3d+Inpv0P8AqL2+v2Nllle/MwZi7vcSHG+629WTAMCio2ZIxcn2nHe4/p0XC1PiRi0Mx3d2W9Q0bIWNijaGtbuA/revVTG1zHNeAWkHMCLgjjdZVgrpxHG95Y54a0ktaLkjkBxXeI8Gpcg2U9IQZVOoG0zTAJXiNzXEOa1zybuzXzAA34WA8F+7d7S4VXU0jQ1r6rRsYLHNkDi4ahwFiALm1z4KpsiMU9bUxZI2/aCJmU3PaOy5QCbNIaSeO4BZ/RjsTNWzsq3ZRDHIM4cSHEjXK0W14b7b1q1LV5himtW8fLOV29DktcC6nqIZGwsYXNdNE5jmuc72GOc0FwPeJve2m4WXVERZbEREBERAREQEREBERAREQEREBERAREQEREEdieB09SCJoWvvoTax+YsfqsGz2zVPQdoKdhaJCC4FxIu24Fr+K/UWu6cYzsz2Vz3Y3S6Iiy0IiICIiAiIg//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95240" name="AutoShape 8" descr="data:image/jpeg;base64,/9j/4AAQSkZJRgABAQAAAQABAAD/2wCEAAkGBxMQEhUQEhAWFhUXFxYVGBgYGBsbGhgVFxcXGh0YGCEYHSghGxooHRgYIjEiJSktLi4uGh8zODMtNygtLisBCgoKDg0OGhAQGi0lHSUtLS0tLS0tLS0tLS0rLS0rLS0tLy0tLS0tLS0tLS0tLS0tLS0tLS0tNS0tLS0tLS0tLf/AABEIARYAtQMBIgACEQEDEQH/xAAcAAEAAgMBAQEAAAAAAAAAAAAABQYDBAcCCAH/xABHEAABAwIDBQQHBQUGBAcAAAABAAIDBBEFEiEGMUFRYRMicYEHFDJCYpGhIzNSsdEVJHKi8ENzgpLB4TREY7MWFyVTlKOy/8QAGQEBAQEBAQEAAAAAAAAAAAAAAAECAwQF/8QAKREBAAIBAwIEBgMAAAAAAAAAAAECEQMhMQQSQVFhcRMiMoGh8AVCkf/aAAwDAQACEQMRAD8A7iiIgIiICIiAiIgIiICL8JWN07RxQZUWs6sHAErG6rPAImW6vy6hq3GY4ReWojjHNzmt/MqJdtfSnVsrpOrGuc2/LMBlHzQytrpWjeVjdVN6rneJ+kERHKykeTvBe9rQR0y5ioKq9IVW/wBkQxjo0vPzcQP5VTLrc1W4AlrLmxsOZsSB0ubDzWTDasTxRzAEB7GvAO8ZgDY/NcLG1dSHslkqpXhj2SFvdaCGODi0tja0EEC2q2sc2hqRX1VHJPP2DW/YMpj2ZbEY2vY4ZLEtynffeCpI7lm4L9Xz96KsWfHijBI+QmVroX57mxtmA72oOdgFt+pX0CiiIiAiIgIiICIiDUqsQjicGOdZzgSBxIBAJ/mCOrhwBUVtJgnbSQ1QeWvgbMN1w5krWgjxBYwg9DzXIKvbKvfo6pycCI2Nb+dzfzVSXb31rugUVX7SwQ/e1cbOhcL/ACXDZ66SU/aSyyX4Oke4eTSbfILYpMGmOjICB4BoUm0V5nDMy6dV+kGjb7JklPwsNj5vsFDVXpLd/ZUg8ZJLfRjTf5hVyHZad3tOY3zv+S3otk2C3aTON9NBb9V57dXox/bPtunfVZYMZq5mCTO1rXWF2MtYkXAzOLgfkFp4pUWbeSrublpaZe9cccrCAR5LFHgkEbbBhcL3s5xIv4Xt9Fs0waywYxregAGo8B4/JZ0v5GlYn5c/v3Y1NSJiMKNJhz3yOMMDiCdDltfzKm8LoapjcpZGBvu52ov/AAqxAmxFz/t0+X1WNsXA30P9XXmt19p4xH5T4koaqwF8xDpZhoLAMbYDzJN1UMWZ2Mr4r3ynQ9CAR+a6W8rn+28WWZr/AMTfq0/oQt9L1Nr3xaVpaZndCmoUxjcub9n1tyA6A00jmmzr0shbdp/E5j26W4KtvkUxAe2w2oaAXOpqmCpA+GZvYutbWwLGE8F9GXZry1JpatswkfZkrZW52kOfZwfrxO468V9RRSBzQ4G4IBHgRdfLuNzB5ZIKntHuZd4c2xYRa45EEudu468V370a4j6xhtM+9y1nZHxjJZ9Q0HzUWFnREQEREBERARauI4lDTMMk8rImD3nuDR9VUp/SVTuv6rTVFUBvkYzJCN2+SYtbxQXOoZma4cwR9F8zbQHs6iZnKR9vAkkfQhX7EvSxUNBysoYjr3XTvqHAjgfV2Ft+mbzXOtqqntJWVFrdtDFLYbgS0AgdLgqo14qzI4PHukO+RuutdvuI3H9LriXaLqmBVwdSwvOvcaD4ju/mF8z+Sjas/Zx1Y4lMwyC5tuve995XuV9hvt1WhFVhztCLcdeV7f6/JZZqlrQSXAdSQB53XxrWnucW4H31WPTUX118rqDqNqaSId+qjuN4acxv/huos7bxSOtTw1M53fZx+fj9F109DWt9MS32z5LVBNY2Nrn56G3+hX4199L7lXop8Tl+6woRA+9NIBa/Eglp8gDZbkWzeJy/e1sMI5RNLz9Q23k4r2V6LWnyj99MtRp2S0kipO3VRG9rLSNLmuOgIJsRre27cFaovR7E7Woqqic8buDW35gd4j/MpWk2MoIxYUcbv7wGT/uEr16PR/DtFptw3XTxu4WyXO7JG10jjuawFxPkFcNicBrHGpjmpZI4Z6WaG72lv2lg6M2dZx7zeVtV2GJjY22aAxvIWaNPDReo3AgPaQR7QIOhseY8F7pl1cDbOZaRnejs0izCB2ltRfqO+fl4Lq/oFxHNDUUziLse2UAcGyNykDzj+vVc3fRGOetohGx2WSQgP0ytBdkLCPheCPAclN+hav7HERHbK2aN7N+9wAkH5OHmqPoFERARFp4tiUVLC+omeGRsGZzjy5DmSdAOJQZ6qpZEx0kj2sY0Xc5xAa0DiSdAFQNoduJng+qhtPTjR1ZON+lyKaKxdI8C+9ultRZV3HMYnrpYZJonEvOehw4OylwG6qrSPZYN4b/uU2ew6pr5nCOcSZCGzVYFoY8uvq1AwWu1psDJ0JblNnKwzMq9WPdJIHNhlmnN8stY0z1Dtb/YUt+ziG4t7Tha2l1NUvowr8QIkr6l0bb3DZHdrIB0a0iKLwF7LrOB4DBRtyxM1957tXu6uPjryUomVwoOG+inDaVud0Dqh7QT9q+4JAPugtZr1Gi4fthinrcMFWImQi8kXZxDKxobYtDRw7t/qvq17bix46LgGx+BSUU9RS1EByxzEsdIy7XAtIDmkgtJLQ06ajMoOYUdDPP91DLLrbuMc/Xl3QdVd8CwTFmxNgbTRsZcnNMWgi5vq3Nm3/CurCQ81+grGpp0vGLRkmM8qJDsVXyD7bFAwfhhYb791xkt46rdg9GdHfNNJPOfjksP5Rf+ZXEL20KVpSn0xEe0EREIig2SoYbdnRQ6G4L29ofnLmKm4xlFhoOQ0HyCNasrWLWVeQ1ReNY2KZzI+yfI+QOLWttrlte9z14AqbaxauIUZeYnNt3HhxuSO7x4G50H+y3pzXu+aMwls42VRu1sz7WpgwSRzPiLnZi4xNJ3C34d3G45rQlxupLO1kkqQ0AE9nA2NgP4c7rk/Iq102zbQY3Ok1ilkkbkB9l4AyuL3OJOl7i3gvbNlKUd6RjpT+KaRzvncgfRe+NfpqztX8Z8/P0w49l58VUFIJX1TnU76pzHtexplcMsUgc8G1+9YZRa3FW3YCBwo2NfpYvsCCCAXE2IcBzO7Rbv7Qpodz42mwb3Rc2aLAd0bgNyxvx9p9iOV/W2UfM3Xm1uqnUp2Y228fKMe3+OlNPtnLn21mBOGJmcsaYXsYSHHfIGmN3A6jK06i25edmdkJ21kNREHXZK2QAMcGNbmuW5j7uUkeC6Psg91ZN67kYImsliYcxc5xc+MnQgZbZT1V0XnjhsREVBch2qx5tXJJWPb2lHSSiGmg1/fcQ3A296Np043sd+oV19JGLvpqJzYTaeoeylh/vJjluOobmPkqSI4aWZ5AvS4JTDK3hJXStLi7q7UeDnKpLHR4JNPUOoDLmqpmtmxSpadY4nezRwkbr6A24DiNB1rDqGOniZBCwMjYA1rRuAH9b+KgfR7gzqWka+bWpqCaiocd5lk1sejQQ0DorOhAiIooql6QK2NjYI3XzvkJZy+zYXOB8vyVtVN9Jz2sghldG1wbOAXnfE1zHgubfiTlb4OKCLasjSoenxeIsa7tAbgbgSfovRxlvuxvd46BZEyHLI16r5xKY7mMb43KwyVbz7dRbo2w/LVBaTJbUkDxNvzWvJi8Ld8o8Br+Sqrpot5zPPU/qgxAD2IwEFkdjrT7EUjvLKPqvBxOd3sxsZ/ES4qv8Arkzt2ngEZSyycSfMlQTEtZIfbq7dGWH5arTfPBvOeQ8ySfzIX5Fgjz7WniQPzK3YMDbxdfwBP6IrSGKBvsQtH9dP1X46unfu08B+t1KiGnj3uF/4h+TQT9VtwDN91Tvd1EZI+cm5BMejmncyjGY3LpJX776F5tfrorOofZfDnQQnMMrpHulLL3DC+12g+Iv5qYWoQREVFI2n+2xfDYCe5E2oq3DmWtEbPkXEqlwtE2HQ5gT+0sYu+/vM9Ydp/DlhGnRXesH/AK9Ff3sOma3xE8ZP0VMwwZMIwx5/5XEw1/8A8qZhPhZ4VhHZ0RFFEREBYqmnZK0skY17Tva4Ag8dQVlRBw7EmOpamemyCzJXFmn9m/vtHhZ1vJYxUSHdp4Ka2xo5IsSklmD+yly9k7eywjYMgy65g5shINtHC19V7paCR/3dNI7rksPm5QQbad7+Z+q2Y8Kcd6tNPs1Vv3sZGPjfc/yKTg2McfvKk+DGAfU3Km4p0WEt4n5XP6LO2GFm9w+f+jQSr1BshSt1c10h5veT9BYKVpsOhi+7hY3waAfnZMDn1LC5/wB1TPd1EenzepSHBax/9mxg+OS/0YFd0VxAqsOysh9upt0jYB/Mblb0WylONXh8h+N5P5WCnETA1abDoovYiY3waLraRFQREQEREFL2zPq9fhladG9rJSSHhaoZ3L8rPYPmoH9j9r+2ME3Oe712mudPtrPGXXQNmZbzKvW1uCiupJqUmxe3uO/DI0hzHeTgFQ6jEZZ6enxmOM+uUBfBWwi2Z0Y0mZ4j7xviURetjcbFdRw1FrPLcsjTvbK3uvadNCHAqaXOxiDMOqBiMTw7DK7K+RzdRBUO0Ex5Rv3O5OGq6ExwIBBBB1BG4g8QivSIiAiIg/HNB3gabl+oiAiIgIiICIiAiIgIiICIiAiIgKj7TUcmH1JxamYXxuAbXQtFy+Nu6dg4yMG8cWq8IUHL2SRYa0yxgVGCVd3OAGdtK6T2ja1+wcSbt90jhuO5RTzYM0OYXVeFOs6N7D2ktLG7Xhcy04vcEXLRztrt4hs/Ph731GHRtkgkJNRQuNmuuNX099GPPFh7rvkoXAXuizz4I7tIg4mfDJyY5IX+8Ic2sTr+6btOtjuCqOk4ZiMVTG2aCVskbtzmm4P6HpvC2lzDDYaWrmfLhlS/Dq7fNTPZZr3bz2sLiA7+Nh43U03a+po+7idC5rRvqaa8sB6ub95GPEFDK6oo3B8fpaxuamqY5R8LgSPEbx5hSSiiIiAiIgIiICIiAiIgIiICIiAiIgIiICru0WyMNW8VDXPgqmjuVEJyyC3uv4SM5tdcW5KxIg5jjrWgCPHaNr2tI7PEadpAbrcF+T7SB1wDfVhKkaKkxGnYJaCujxCntdsdQ4ZyOTJ2aOP8YV8c0EWIuDoQeKqNZsJGx7p6CeShmOp7Kxhe7nJE7uHysVUVjFKrDJHXxXCZaGa4PbhhDc264npt9rb3cLcFLYZgkjm58Mx+R7N4bK5lUwbu7c99otwutp+0NdR93EKHtouNRSAvbbnJE7vt6kXCxUuz+DYoDUUuQP4yUzzFI0n8QYQQf4giM5r8ap/vKKmqxffBKYn255Zu75Ar9/8AMOOL/jKKspbb3Phc+PyfDmC8/wDh7E6X/hMU7ZoGkdbGH/8A2RZXcuC/TtdVU2lfhcrW8ZaY9vH4kAB7R4goqwYRtHSVY/d6qKXo14LvNu8fJSipMNHguMjPGKeV++8Z7OZt76nLleOO9ehs3iFIb0OJGRmtoK0doPBsjLPby1v1vZMGV0RU2Lbk05EeJ0r6NxNhLftKdx6SNHdPRwCt0EzZGh7HBzXC4c0ggjmCNCFFZEREBERAREQEREBERAREQEREBERAVcxzYqkqn9vkdDUDUVEB7OUHmS32v8QKsaIKSJcWw/22txGAe8y0VS0dWnuScNxBOqmNn9r6Su7sUuWUe1DIMkzDycx2vyuOqnlDbQbL0leAKiAOcNWyC7ZGEbi17bOHzsqjFjux1FWnPNTt7QaiVnclBBuCHss64KhzQ4nh2sEvr8A/spiG1DR/05LWk8H28Vje3EcK1aX4jSD3Tb1uNo/Cd046HvKz4Dj1PXR9rTyh4Bs4bnMd+F7Tq13QoNHAtpqXEQ+GxbIBaWmmblkbzDmO0c3qLhRtTsSadxmwqf1R97uhN3U0h+JnuH4mWtyUvtJstT1wDnhzJmaxzxnJLG7gWuHDobjoojCdoZqOVlBibhnfpBVAZY6j4HcI5vh3Hh1ex7tnBdr80oo62E0tV7rXG8U3xQP3O/hNnDkrUo/G8GgrYjBURh7Dz3tPBzSNWuHMKr4fikuEyNo66V0lM8htPWP3g8Iak7g7k8+0gvCIiiiIiAiIgIiICIiAiIgIiICIiAiIgKrbR7KGST12ikFPWt9+3cmb/wC3O0e00/i3jerSiCv7J7SitD45I+xqoTkngJuWO4OafejcNQ7qpHG8IhrIXU88YfG4ajiDwc08HDgQq/txg0l24nRt/fKcXsNO3g3vgfzuLlvI7t6sGB4rHWU8dTEbskaHDmL7weoNwfBVFc2UxSWmnOEVjy6Rrc1NOf8AmIBwP/VYNHc7X6m04jQR1EboJmB8bxlc07iP64qI21wA1kH2TslTC4TU8m7LM3UAn8DvZI5HotjZPGxXUzJ8uR+rJWHfHMw5XsPg4fIhBB7L1clDUfsmpkL2kF9FK7fJC3fC88ZIxx4tsVdFA7Z4D67TljHZJ4yJaeQb2Ts1afA+yehKy7I4169Sx1BbleQWyM/BKwlr2+TgUEyiIooiIgIiICIiAiIgIiICIiAiIgIiICpGyg9SxGrw3dHIBXU44Na92WVg6B9iBwuruqXteOyxLC6kGwMk9K/qJYszQfBzPqrCSuipeGfueMT0+6KtiFUwcBPEckoHVzSxx8FdFUNtwI6nDKrcWVRgJ+Goie0j/M1h8gkEreqbs3+64pXUXuTNjrohyL7xzW6Z2tPTN1VyVOxY2xuht71LVNPVodGQPmkKuKIigIiICIiAiIgIiICIiAiIgIiICIiAqd6SWG1A4b24jTHyIkB+hVxVR27kvLh0IOr61j7c2xseT5ag+SscpbhblS/Sf7FCOJxClt5FyuipW3Z7Stwqn4uqXzW+GCMk/wD6CRyW4XVU15MuPtFu7BQOJPJ80wAH+Vh+iuGcXy3F99uNuapuwY7eqxKv4SVAp2f3dM3JceLi75JBK6IiKKIiICIiAiIgIiICIiAiIgIiICIiAqdVH1nGYmDVtJA+Qm+gkn7mU8b5bH5qx43ikdJBJUymzI2lx623AdSbAdSoD0d4dI2KStqBaesf2zwfcZa0cfk381Y82Z8ltVBrsQY7GHzPcOyoaXKeYnqHAhvmwfMK7YhVtgjfK891jS4+AG4deC5Rjs5jonXjzVFU71m/4buIjaLb73dYfEnEZLOdgTYjiT3PllY0veXPaXAtDL5i07ri35Kw7F7Y1OGyspA4T07i5waWgOaC7VwcOJN96ncPoaikoyyspwOzdYGHviRriS57vw6kk877gq/snBDUV4liiLm9qxmXW2QFtzrcAXuVi3MRA+g2OuAeeq9Ii00IiICIiAiIgIiICIiAiIgIiICw1VS2NuZx0+pPIdVjr65kLbuOp3DiT0/VVIvlr5cjTYD23DdG0+62+9x/3OiMzPg3Az9pSgSMvTxOuWGxa6QWLQRxIuDysbcbq1rXoaNkLBHG2zR9TxJ5k81EbU46acNhhGaok0YAL5QTbO4eOgHE8gHEXleEbtRL69UR4ZGe60tlqSL6MaQQy43O1B6EsPNcI9KGOGbFJnxPLWwubHGWm2UQ2AIt8QJC7pI+PBqKV7pA6pdHJJqbukkAJDRxIzO1NtSXGwvZfNuB0wqatjZD3S8vkPJjLveT/haU9E9V5k9JFdRAQyPZOexZmL2gOZLIzNYFlr5WuaDcam+qsvoKm7eWR7AWiOOz7j2nPItrx9lx56LjeMVvbyvlsRnc55B5uJJ8tbDoAvpT0O4D6nhsZIs+b7Z3Ozh3R/lsfMqSRC8IiI0IiICIiAiIgIiICIiAiIgKh7fekBtCTDBldKPaLtQ3poR3rG/IddbXxc82k9Goq5Xv7QZZHmQgkhwJB0Fr31PTTRElWMAxefEZA1kud8hAzHUsb71wNA1u+wtqeq7Dh9EyCNsUYs0fMni48yeai9lNloMOjyRNGY+0+2p6Dk3p5m51WttTj/Zs7OBwL3aOeCCIxxP8XAcvkDmZiu8kRhnxzaiOnJjaM8gGuvdYfi69B9Fo7G4bnL8Qlu6SUnIXcI+YHC+4cm2t7Ti6t7P4Ka59tRA0/aP4vO/KDzPE8F0OtqI6Onc/KBHEzRo00aLBo+gCzS1p38Bynb6Q1+INpGnR8jKa4O5gOaY+IHafIK/V+ytFO0tfSReyW3a3I4NcLEBzLHUddVQZsRDKuPFKbDKiSP7Rrw2xDXyWzPZa5uN1t1nO1CuNftxRwxdo+UMf2faNjf7Vy24YbXAdu0vfVdOG6Yxu4NtLgFPT18sEL3uiikDe9Yu0tnbcWGhuL24L6fwWpZLTxSRtLWOjYWtcLENLRYHyXzRgVE+tq44jcvmkBcej3Xe7wALivqGKMNaGtFgAAByAFgFIY8XtERVRERAREQEREBERAREQEREBERBRNudp3A+pUzrSO9uTcGN4i/hvt4DVVLZTNNP6vGM7S1oeS3d+Inpv0P8AqL2+v2Nllle/MwZi7vcSHG+629WTAMCio2ZIxcn2nHe4/p0XC1PiRi0Mx3d2W9Q0bIWNijaGtbuA/revVTG1zHNeAWkHMCLgjjdZVgrpxHG95Y54a0ktaLkjkBxXeI8Gpcg2U9IQZVOoG0zTAJXiNzXEOa1zybuzXzAA34WA8F+7d7S4VXU0jQ1r6rRsYLHNkDi4ahwFiALm1z4KpsiMU9bUxZI2/aCJmU3PaOy5QCbNIaSeO4BZ/RjsTNWzsq3ZRDHIM4cSHEjXK0W14b7b1q1LV5himtW8fLOV29DktcC6nqIZGwsYXNdNE5jmuc72GOc0FwPeJve2m4WXVERZbEREBERAREQEREBERAREQEREBERAREQEREEdieB09SCJoWvvoTax+YsfqsGz2zVPQdoKdhaJCC4FxIu24Fr+K/UWu6cYzsz2Vz3Y3S6Iiy0IiICIiAiIg//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95241" name="Picture 9"/>
          <p:cNvPicPr>
            <a:picLocks noChangeAspect="1" noChangeArrowheads="1"/>
          </p:cNvPicPr>
          <p:nvPr/>
        </p:nvPicPr>
        <p:blipFill>
          <a:blip r:embed="rId2" cstate="print"/>
          <a:srcRect/>
          <a:stretch>
            <a:fillRect/>
          </a:stretch>
        </p:blipFill>
        <p:spPr bwMode="auto">
          <a:xfrm>
            <a:off x="251520" y="1844824"/>
            <a:ext cx="2981325" cy="4629150"/>
          </a:xfrm>
          <a:prstGeom prst="rect">
            <a:avLst/>
          </a:prstGeom>
          <a:noFill/>
          <a:ln w="9525">
            <a:noFill/>
            <a:miter lim="800000"/>
            <a:headEnd/>
            <a:tailEnd/>
          </a:ln>
        </p:spPr>
      </p:pic>
      <p:pic>
        <p:nvPicPr>
          <p:cNvPr id="95243" name="Picture 11" descr="Data acquisition ile ilgili görsel sonucu"/>
          <p:cNvPicPr>
            <a:picLocks noChangeAspect="1" noChangeArrowheads="1"/>
          </p:cNvPicPr>
          <p:nvPr/>
        </p:nvPicPr>
        <p:blipFill>
          <a:blip r:embed="rId3" cstate="print"/>
          <a:srcRect/>
          <a:stretch>
            <a:fillRect/>
          </a:stretch>
        </p:blipFill>
        <p:spPr bwMode="auto">
          <a:xfrm>
            <a:off x="3524886" y="2780928"/>
            <a:ext cx="5511610" cy="3168352"/>
          </a:xfrm>
          <a:prstGeom prst="rect">
            <a:avLst/>
          </a:prstGeom>
          <a:noFill/>
        </p:spPr>
      </p:pic>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AutoShape 2" descr="http://diyot.net/wp-content/uploads/2015/06/dorgardanimation.gif"/>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3076" name="AutoShape 4" descr="http://diyot.net/wp-content/uploads/2015/06/dorgardanimation.gif"/>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3078" name="AutoShape 6" descr="http://diyot.net/wp-content/uploads/2015/06/dorgardanimation.gif"/>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6" name="5 Dikdörtgen"/>
          <p:cNvSpPr/>
          <p:nvPr/>
        </p:nvSpPr>
        <p:spPr>
          <a:xfrm>
            <a:off x="179512" y="260648"/>
            <a:ext cx="8820472" cy="6555641"/>
          </a:xfrm>
          <a:prstGeom prst="rect">
            <a:avLst/>
          </a:prstGeom>
        </p:spPr>
        <p:txBody>
          <a:bodyPr wrap="square">
            <a:spAutoFit/>
          </a:bodyPr>
          <a:lstStyle/>
          <a:p>
            <a:pPr algn="ctr"/>
            <a:r>
              <a:rPr lang="tr-TR" sz="2800" dirty="0" smtClean="0">
                <a:solidFill>
                  <a:srgbClr val="FFFF00"/>
                </a:solidFill>
                <a:effectLst>
                  <a:outerShdw blurRad="38100" dist="38100" dir="2700000" algn="tl">
                    <a:srgbClr val="000000">
                      <a:alpha val="43137"/>
                    </a:srgbClr>
                  </a:outerShdw>
                </a:effectLst>
              </a:rPr>
              <a:t>Kelime anlamı itibari ile kayıt cihazı anlamına gelen data </a:t>
            </a:r>
            <a:r>
              <a:rPr lang="tr-TR" sz="2800" dirty="0" err="1" smtClean="0">
                <a:solidFill>
                  <a:srgbClr val="FFFF00"/>
                </a:solidFill>
                <a:effectLst>
                  <a:outerShdw blurRad="38100" dist="38100" dir="2700000" algn="tl">
                    <a:srgbClr val="000000">
                      <a:alpha val="43137"/>
                    </a:srgbClr>
                  </a:outerShdw>
                </a:effectLst>
              </a:rPr>
              <a:t>logger</a:t>
            </a:r>
            <a:r>
              <a:rPr lang="tr-TR" sz="2800" dirty="0" smtClean="0">
                <a:solidFill>
                  <a:srgbClr val="FFFF00"/>
                </a:solidFill>
                <a:effectLst>
                  <a:outerShdw blurRad="38100" dist="38100" dir="2700000" algn="tl">
                    <a:srgbClr val="000000">
                      <a:alpha val="43137"/>
                    </a:srgbClr>
                  </a:outerShdw>
                </a:effectLst>
              </a:rPr>
              <a:t>, üzerine monte edilmiş bir </a:t>
            </a:r>
            <a:r>
              <a:rPr lang="tr-TR" sz="2800" dirty="0" err="1" smtClean="0">
                <a:solidFill>
                  <a:srgbClr val="FFFF00"/>
                </a:solidFill>
                <a:effectLst>
                  <a:outerShdw blurRad="38100" dist="38100" dir="2700000" algn="tl">
                    <a:srgbClr val="000000">
                      <a:alpha val="43137"/>
                    </a:srgbClr>
                  </a:outerShdw>
                </a:effectLst>
              </a:rPr>
              <a:t>sensör</a:t>
            </a:r>
            <a:r>
              <a:rPr lang="tr-TR" sz="2800" dirty="0" smtClean="0">
                <a:solidFill>
                  <a:srgbClr val="FFFF00"/>
                </a:solidFill>
                <a:effectLst>
                  <a:outerShdw blurRad="38100" dist="38100" dir="2700000" algn="tl">
                    <a:srgbClr val="000000">
                      <a:alpha val="43137"/>
                    </a:srgbClr>
                  </a:outerShdw>
                </a:effectLst>
              </a:rPr>
              <a:t> sayesinde bulunduğu yerin, </a:t>
            </a:r>
            <a:r>
              <a:rPr lang="tr-TR" sz="2800" dirty="0" err="1" smtClean="0">
                <a:solidFill>
                  <a:srgbClr val="FFFF00"/>
                </a:solidFill>
                <a:effectLst>
                  <a:outerShdw blurRad="38100" dist="38100" dir="2700000" algn="tl">
                    <a:srgbClr val="000000">
                      <a:alpha val="43137"/>
                    </a:srgbClr>
                  </a:outerShdw>
                </a:effectLst>
              </a:rPr>
              <a:t>sensörün</a:t>
            </a:r>
            <a:r>
              <a:rPr lang="tr-TR" sz="2800" dirty="0" smtClean="0">
                <a:solidFill>
                  <a:srgbClr val="FFFF00"/>
                </a:solidFill>
                <a:effectLst>
                  <a:outerShdw blurRad="38100" dist="38100" dir="2700000" algn="tl">
                    <a:srgbClr val="000000">
                      <a:alpha val="43137"/>
                    </a:srgbClr>
                  </a:outerShdw>
                </a:effectLst>
              </a:rPr>
              <a:t> özelliğine göre, ölçüm değerlerini, önceden ayarlanmış zaman aralıklarında kayıt işlemini gerçekleştiren elektronik bir cihazdır. </a:t>
            </a:r>
          </a:p>
          <a:p>
            <a:pPr algn="ctr"/>
            <a:endParaRPr lang="tr-TR" sz="2800" dirty="0" smtClean="0">
              <a:solidFill>
                <a:srgbClr val="FFFF00"/>
              </a:solidFill>
              <a:effectLst>
                <a:outerShdw blurRad="38100" dist="38100" dir="2700000" algn="tl">
                  <a:srgbClr val="000000">
                    <a:alpha val="43137"/>
                  </a:srgbClr>
                </a:outerShdw>
              </a:effectLst>
            </a:endParaRPr>
          </a:p>
          <a:p>
            <a:pPr algn="ctr"/>
            <a:r>
              <a:rPr lang="tr-TR" sz="2800" dirty="0" smtClean="0">
                <a:solidFill>
                  <a:srgbClr val="FFFF00"/>
                </a:solidFill>
                <a:effectLst>
                  <a:outerShdw blurRad="38100" dist="38100" dir="2700000" algn="tl">
                    <a:srgbClr val="000000">
                      <a:alpha val="43137"/>
                    </a:srgbClr>
                  </a:outerShdw>
                </a:effectLst>
              </a:rPr>
              <a:t>Data </a:t>
            </a:r>
            <a:r>
              <a:rPr lang="tr-TR" sz="2800" dirty="0" err="1" smtClean="0">
                <a:solidFill>
                  <a:srgbClr val="FFFF00"/>
                </a:solidFill>
                <a:effectLst>
                  <a:outerShdw blurRad="38100" dist="38100" dir="2700000" algn="tl">
                    <a:srgbClr val="000000">
                      <a:alpha val="43137"/>
                    </a:srgbClr>
                  </a:outerShdw>
                </a:effectLst>
              </a:rPr>
              <a:t>logger</a:t>
            </a:r>
            <a:r>
              <a:rPr lang="tr-TR" sz="2800" dirty="0" smtClean="0">
                <a:solidFill>
                  <a:srgbClr val="FFFF00"/>
                </a:solidFill>
                <a:effectLst>
                  <a:outerShdw blurRad="38100" dist="38100" dir="2700000" algn="tl">
                    <a:srgbClr val="000000">
                      <a:alpha val="43137"/>
                    </a:srgbClr>
                  </a:outerShdw>
                </a:effectLst>
              </a:rPr>
              <a:t> cihazları çoğunlukla pil ile çalışmakta olup, </a:t>
            </a:r>
            <a:r>
              <a:rPr lang="tr-TR" sz="2800" dirty="0" err="1" smtClean="0">
                <a:solidFill>
                  <a:srgbClr val="FFFF00"/>
                </a:solidFill>
                <a:effectLst>
                  <a:outerShdw blurRad="38100" dist="38100" dir="2700000" algn="tl">
                    <a:srgbClr val="000000">
                      <a:alpha val="43137"/>
                    </a:srgbClr>
                  </a:outerShdw>
                </a:effectLst>
              </a:rPr>
              <a:t>mikroprosesör</a:t>
            </a:r>
            <a:r>
              <a:rPr lang="tr-TR" sz="2800" dirty="0" smtClean="0">
                <a:solidFill>
                  <a:srgbClr val="FFFF00"/>
                </a:solidFill>
                <a:effectLst>
                  <a:outerShdw blurRad="38100" dist="38100" dir="2700000" algn="tl">
                    <a:srgbClr val="000000">
                      <a:alpha val="43137"/>
                    </a:srgbClr>
                  </a:outerShdw>
                </a:effectLst>
              </a:rPr>
              <a:t> ile donatılmış, küçük ve portatiftir. Bazı </a:t>
            </a:r>
            <a:r>
              <a:rPr lang="tr-TR" sz="2800" dirty="0" err="1" smtClean="0">
                <a:solidFill>
                  <a:srgbClr val="FFFF00"/>
                </a:solidFill>
                <a:effectLst>
                  <a:outerShdw blurRad="38100" dist="38100" dir="2700000" algn="tl">
                    <a:srgbClr val="000000">
                      <a:alpha val="43137"/>
                    </a:srgbClr>
                  </a:outerShdw>
                </a:effectLst>
              </a:rPr>
              <a:t>datalogger</a:t>
            </a:r>
            <a:r>
              <a:rPr lang="tr-TR" sz="2800" dirty="0" smtClean="0">
                <a:solidFill>
                  <a:srgbClr val="FFFF00"/>
                </a:solidFill>
                <a:effectLst>
                  <a:outerShdw blurRad="38100" dist="38100" dir="2700000" algn="tl">
                    <a:srgbClr val="000000">
                      <a:alpha val="43137"/>
                    </a:srgbClr>
                  </a:outerShdw>
                </a:effectLst>
              </a:rPr>
              <a:t> cihazları bilgisayar yazılımı sayesinde aktif hale getirilip, ayarları yine bilgisayar üzerinde, özel yazılımları sayesinde ayarları yapılabilinirken bazı data </a:t>
            </a:r>
            <a:r>
              <a:rPr lang="tr-TR" sz="2800" dirty="0" err="1" smtClean="0">
                <a:solidFill>
                  <a:srgbClr val="FFFF00"/>
                </a:solidFill>
                <a:effectLst>
                  <a:outerShdw blurRad="38100" dist="38100" dir="2700000" algn="tl">
                    <a:srgbClr val="000000">
                      <a:alpha val="43137"/>
                    </a:srgbClr>
                  </a:outerShdw>
                </a:effectLst>
              </a:rPr>
              <a:t>logger</a:t>
            </a:r>
            <a:r>
              <a:rPr lang="tr-TR" sz="2800" dirty="0" smtClean="0">
                <a:solidFill>
                  <a:srgbClr val="FFFF00"/>
                </a:solidFill>
                <a:effectLst>
                  <a:outerShdw blurRad="38100" dist="38100" dir="2700000" algn="tl">
                    <a:srgbClr val="000000">
                      <a:alpha val="43137"/>
                    </a:srgbClr>
                  </a:outerShdw>
                </a:effectLst>
              </a:rPr>
              <a:t> cihazları da üzerinde bulunan tuş takımı sayesinde bu ayarlar yapılabilmektedir.</a:t>
            </a:r>
            <a:endParaRPr lang="tr-TR" sz="2800" dirty="0">
              <a:solidFill>
                <a:srgbClr val="FFFF00"/>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AutoShape 2" descr="http://diyot.net/wp-content/uploads/2015/06/dorgardanimation.gif"/>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3076" name="AutoShape 4" descr="http://diyot.net/wp-content/uploads/2015/06/dorgardanimation.gif"/>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3078" name="AutoShape 6" descr="http://diyot.net/wp-content/uploads/2015/06/dorgardanimation.gif"/>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6" name="5 Dikdörtgen"/>
          <p:cNvSpPr/>
          <p:nvPr/>
        </p:nvSpPr>
        <p:spPr>
          <a:xfrm>
            <a:off x="323528" y="332656"/>
            <a:ext cx="8424936" cy="6124754"/>
          </a:xfrm>
          <a:prstGeom prst="rect">
            <a:avLst/>
          </a:prstGeom>
        </p:spPr>
        <p:txBody>
          <a:bodyPr wrap="square">
            <a:spAutoFit/>
          </a:bodyPr>
          <a:lstStyle/>
          <a:p>
            <a:pPr algn="ctr" fontAlgn="base"/>
            <a:r>
              <a:rPr lang="tr-TR" sz="2800" dirty="0" smtClean="0">
                <a:solidFill>
                  <a:srgbClr val="FFFF00"/>
                </a:solidFill>
                <a:effectLst>
                  <a:outerShdw blurRad="38100" dist="38100" dir="2700000" algn="tl">
                    <a:srgbClr val="000000">
                      <a:alpha val="43137"/>
                    </a:srgbClr>
                  </a:outerShdw>
                </a:effectLst>
              </a:rPr>
              <a:t>Data </a:t>
            </a:r>
            <a:r>
              <a:rPr lang="tr-TR" sz="2800" dirty="0" err="1" smtClean="0">
                <a:solidFill>
                  <a:srgbClr val="FFFF00"/>
                </a:solidFill>
                <a:effectLst>
                  <a:outerShdw blurRad="38100" dist="38100" dir="2700000" algn="tl">
                    <a:srgbClr val="000000">
                      <a:alpha val="43137"/>
                    </a:srgbClr>
                  </a:outerShdw>
                </a:effectLst>
              </a:rPr>
              <a:t>logger</a:t>
            </a:r>
            <a:r>
              <a:rPr lang="tr-TR" sz="2800" dirty="0" smtClean="0">
                <a:solidFill>
                  <a:srgbClr val="FFFF00"/>
                </a:solidFill>
                <a:effectLst>
                  <a:outerShdw blurRad="38100" dist="38100" dir="2700000" algn="tl">
                    <a:srgbClr val="000000">
                      <a:alpha val="43137"/>
                    </a:srgbClr>
                  </a:outerShdw>
                </a:effectLst>
              </a:rPr>
              <a:t> cihazları, uygulamanın cinsine göre değişiklik göstermektedir. Örneğin ormanlardaki sıcaklık değişimlerini gözlemlemek için sıcaklık </a:t>
            </a:r>
            <a:r>
              <a:rPr lang="tr-TR" sz="2800" dirty="0" err="1" smtClean="0">
                <a:solidFill>
                  <a:srgbClr val="FFFF00"/>
                </a:solidFill>
                <a:effectLst>
                  <a:outerShdw blurRad="38100" dist="38100" dir="2700000" algn="tl">
                    <a:srgbClr val="000000">
                      <a:alpha val="43137"/>
                    </a:srgbClr>
                  </a:outerShdw>
                </a:effectLst>
              </a:rPr>
              <a:t>datalogger</a:t>
            </a:r>
            <a:r>
              <a:rPr lang="tr-TR" sz="2800" dirty="0" smtClean="0">
                <a:solidFill>
                  <a:srgbClr val="FFFF00"/>
                </a:solidFill>
                <a:effectLst>
                  <a:outerShdw blurRad="38100" dist="38100" dir="2700000" algn="tl">
                    <a:srgbClr val="000000">
                      <a:alpha val="43137"/>
                    </a:srgbClr>
                  </a:outerShdw>
                </a:effectLst>
              </a:rPr>
              <a:t> cihazları kullanılırken, medikal sektörde sıcaklık gibi nem de önemli olduğundan dolayı, bu sektörde sıcaklık nem </a:t>
            </a:r>
            <a:r>
              <a:rPr lang="tr-TR" sz="2800" dirty="0" err="1" smtClean="0">
                <a:solidFill>
                  <a:srgbClr val="FFFF00"/>
                </a:solidFill>
                <a:effectLst>
                  <a:outerShdw blurRad="38100" dist="38100" dir="2700000" algn="tl">
                    <a:srgbClr val="000000">
                      <a:alpha val="43137"/>
                    </a:srgbClr>
                  </a:outerShdw>
                </a:effectLst>
              </a:rPr>
              <a:t>datalogger</a:t>
            </a:r>
            <a:r>
              <a:rPr lang="tr-TR" sz="2800" dirty="0" smtClean="0">
                <a:solidFill>
                  <a:srgbClr val="FFFF00"/>
                </a:solidFill>
                <a:effectLst>
                  <a:outerShdw blurRad="38100" dist="38100" dir="2700000" algn="tl">
                    <a:srgbClr val="000000">
                      <a:alpha val="43137"/>
                    </a:srgbClr>
                  </a:outerShdw>
                </a:effectLst>
              </a:rPr>
              <a:t> cihazları kullanılmak zorunludur. </a:t>
            </a:r>
          </a:p>
          <a:p>
            <a:pPr algn="ctr" fontAlgn="base"/>
            <a:endParaRPr lang="tr-TR" sz="2800" dirty="0" smtClean="0">
              <a:solidFill>
                <a:srgbClr val="FFFF00"/>
              </a:solidFill>
              <a:effectLst>
                <a:outerShdw blurRad="38100" dist="38100" dir="2700000" algn="tl">
                  <a:srgbClr val="000000">
                    <a:alpha val="43137"/>
                  </a:srgbClr>
                </a:outerShdw>
              </a:effectLst>
            </a:endParaRPr>
          </a:p>
          <a:p>
            <a:pPr algn="ctr" fontAlgn="base"/>
            <a:r>
              <a:rPr lang="tr-TR" sz="2800" dirty="0" smtClean="0">
                <a:solidFill>
                  <a:srgbClr val="FFFF00"/>
                </a:solidFill>
                <a:effectLst>
                  <a:outerShdw blurRad="38100" dist="38100" dir="2700000" algn="tl">
                    <a:srgbClr val="000000">
                      <a:alpha val="43137"/>
                    </a:srgbClr>
                  </a:outerShdw>
                </a:effectLst>
              </a:rPr>
              <a:t>Fakat şu da bilinen bir gerçektir; Elektronik </a:t>
            </a:r>
            <a:r>
              <a:rPr lang="tr-TR" sz="2800" dirty="0" err="1" smtClean="0">
                <a:solidFill>
                  <a:srgbClr val="FFFF00"/>
                </a:solidFill>
                <a:effectLst>
                  <a:outerShdw blurRad="38100" dist="38100" dir="2700000" algn="tl">
                    <a:srgbClr val="000000">
                      <a:alpha val="43137"/>
                    </a:srgbClr>
                  </a:outerShdw>
                </a:effectLst>
              </a:rPr>
              <a:t>datalogger</a:t>
            </a:r>
            <a:r>
              <a:rPr lang="tr-TR" sz="2800" dirty="0" smtClean="0">
                <a:solidFill>
                  <a:srgbClr val="FFFF00"/>
                </a:solidFill>
                <a:effectLst>
                  <a:outerShdw blurRad="38100" dist="38100" dir="2700000" algn="tl">
                    <a:srgbClr val="000000">
                      <a:alpha val="43137"/>
                    </a:srgbClr>
                  </a:outerShdw>
                </a:effectLst>
              </a:rPr>
              <a:t> cihazları, bir çok uygulamada </a:t>
            </a:r>
            <a:r>
              <a:rPr lang="tr-TR" sz="2800" i="1" dirty="0" err="1" smtClean="0">
                <a:solidFill>
                  <a:srgbClr val="FFFF00"/>
                </a:solidFill>
                <a:effectLst>
                  <a:outerShdw blurRad="38100" dist="38100" dir="2700000" algn="tl">
                    <a:srgbClr val="000000">
                      <a:alpha val="43137"/>
                    </a:srgbClr>
                  </a:outerShdw>
                </a:effectLst>
              </a:rPr>
              <a:t>chart</a:t>
            </a:r>
            <a:r>
              <a:rPr lang="tr-TR" sz="2800" i="1" dirty="0" smtClean="0">
                <a:solidFill>
                  <a:srgbClr val="FFFF00"/>
                </a:solidFill>
                <a:effectLst>
                  <a:outerShdw blurRad="38100" dist="38100" dir="2700000" algn="tl">
                    <a:srgbClr val="000000">
                      <a:alpha val="43137"/>
                    </a:srgbClr>
                  </a:outerShdw>
                </a:effectLst>
              </a:rPr>
              <a:t> </a:t>
            </a:r>
            <a:r>
              <a:rPr lang="tr-TR" sz="2800" i="1" dirty="0" err="1" smtClean="0">
                <a:solidFill>
                  <a:srgbClr val="FFFF00"/>
                </a:solidFill>
                <a:effectLst>
                  <a:outerShdw blurRad="38100" dist="38100" dir="2700000" algn="tl">
                    <a:srgbClr val="000000">
                      <a:alpha val="43137"/>
                    </a:srgbClr>
                  </a:outerShdw>
                </a:effectLst>
              </a:rPr>
              <a:t>recorder</a:t>
            </a:r>
            <a:r>
              <a:rPr lang="tr-TR" sz="2800" i="1" dirty="0" smtClean="0">
                <a:solidFill>
                  <a:srgbClr val="FFFF00"/>
                </a:solidFill>
                <a:effectLst>
                  <a:outerShdw blurRad="38100" dist="38100" dir="2700000" algn="tl">
                    <a:srgbClr val="000000">
                      <a:alpha val="43137"/>
                    </a:srgbClr>
                  </a:outerShdw>
                </a:effectLst>
              </a:rPr>
              <a:t>, </a:t>
            </a:r>
            <a:r>
              <a:rPr lang="tr-TR" sz="2800" dirty="0" smtClean="0">
                <a:solidFill>
                  <a:srgbClr val="FFFF00"/>
                </a:solidFill>
                <a:effectLst>
                  <a:outerShdw blurRad="38100" dist="38100" dir="2700000" algn="tl">
                    <a:srgbClr val="000000">
                      <a:alpha val="43137"/>
                    </a:srgbClr>
                  </a:outerShdw>
                </a:effectLst>
              </a:rPr>
              <a:t>yani kağıtlı tip </a:t>
            </a:r>
            <a:r>
              <a:rPr lang="tr-TR" sz="2800" dirty="0" err="1" smtClean="0">
                <a:solidFill>
                  <a:srgbClr val="FFFF00"/>
                </a:solidFill>
                <a:effectLst>
                  <a:outerShdw blurRad="38100" dist="38100" dir="2700000" algn="tl">
                    <a:srgbClr val="000000">
                      <a:alpha val="43137"/>
                    </a:srgbClr>
                  </a:outerShdw>
                </a:effectLst>
              </a:rPr>
              <a:t>datalogger</a:t>
            </a:r>
            <a:r>
              <a:rPr lang="tr-TR" sz="2800" dirty="0" smtClean="0">
                <a:solidFill>
                  <a:srgbClr val="FFFF00"/>
                </a:solidFill>
                <a:effectLst>
                  <a:outerShdw blurRad="38100" dist="38100" dir="2700000" algn="tl">
                    <a:srgbClr val="000000">
                      <a:alpha val="43137"/>
                    </a:srgbClr>
                  </a:outerShdw>
                </a:effectLst>
              </a:rPr>
              <a:t> ile yer değiştirmektedir.</a:t>
            </a:r>
          </a:p>
          <a:p>
            <a:pPr algn="ctr"/>
            <a:r>
              <a:rPr lang="tr-TR" sz="2800" dirty="0" smtClean="0">
                <a:solidFill>
                  <a:srgbClr val="FFFF00"/>
                </a:solidFill>
                <a:effectLst>
                  <a:outerShdw blurRad="38100" dist="38100" dir="2700000" algn="tl">
                    <a:srgbClr val="000000">
                      <a:alpha val="43137"/>
                    </a:srgbClr>
                  </a:outerShdw>
                </a:effectLst>
              </a:rPr>
              <a:t/>
            </a:r>
            <a:br>
              <a:rPr lang="tr-TR" sz="2800" dirty="0" smtClean="0">
                <a:solidFill>
                  <a:srgbClr val="FFFF00"/>
                </a:solidFill>
                <a:effectLst>
                  <a:outerShdw blurRad="38100" dist="38100" dir="2700000" algn="tl">
                    <a:srgbClr val="000000">
                      <a:alpha val="43137"/>
                    </a:srgbClr>
                  </a:outerShdw>
                </a:effectLst>
              </a:rPr>
            </a:br>
            <a:endParaRPr lang="tr-TR" sz="2800" dirty="0">
              <a:solidFill>
                <a:srgbClr val="FFFF00"/>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Dikdörtgen"/>
          <p:cNvSpPr/>
          <p:nvPr/>
        </p:nvSpPr>
        <p:spPr>
          <a:xfrm>
            <a:off x="395536" y="620688"/>
            <a:ext cx="8352928" cy="4832092"/>
          </a:xfrm>
          <a:prstGeom prst="rect">
            <a:avLst/>
          </a:prstGeom>
        </p:spPr>
        <p:txBody>
          <a:bodyPr wrap="square">
            <a:spAutoFit/>
          </a:bodyPr>
          <a:lstStyle/>
          <a:p>
            <a:pPr algn="ctr" fontAlgn="base"/>
            <a:r>
              <a:rPr lang="tr-TR" sz="2800" dirty="0" err="1" smtClean="0">
                <a:solidFill>
                  <a:srgbClr val="FFFF00"/>
                </a:solidFill>
                <a:effectLst>
                  <a:outerShdw blurRad="38100" dist="38100" dir="2700000" algn="tl">
                    <a:srgbClr val="000000">
                      <a:alpha val="43137"/>
                    </a:srgbClr>
                  </a:outerShdw>
                </a:effectLst>
              </a:rPr>
              <a:t>Datalogger</a:t>
            </a:r>
            <a:r>
              <a:rPr lang="tr-TR" sz="2800" dirty="0" smtClean="0">
                <a:solidFill>
                  <a:srgbClr val="FFFF00"/>
                </a:solidFill>
                <a:effectLst>
                  <a:outerShdw blurRad="38100" dist="38100" dir="2700000" algn="tl">
                    <a:srgbClr val="000000">
                      <a:alpha val="43137"/>
                    </a:srgbClr>
                  </a:outerShdw>
                </a:effectLst>
              </a:rPr>
              <a:t> cihazlarının birinci önemli özelliği 24 saat üzerinden bilgileri toplayabilmesidir. Bu özellik sayesinde, özellikle sıcaklık ve nem değerleri takip </a:t>
            </a:r>
            <a:r>
              <a:rPr lang="tr-TR" sz="2800" dirty="0" err="1" smtClean="0">
                <a:solidFill>
                  <a:srgbClr val="FFFF00"/>
                </a:solidFill>
                <a:effectLst>
                  <a:outerShdw blurRad="38100" dist="38100" dir="2700000" algn="tl">
                    <a:srgbClr val="000000">
                      <a:alpha val="43137"/>
                    </a:srgbClr>
                  </a:outerShdw>
                </a:effectLst>
              </a:rPr>
              <a:t>edillirken</a:t>
            </a:r>
            <a:r>
              <a:rPr lang="tr-TR" sz="2800" dirty="0" smtClean="0">
                <a:solidFill>
                  <a:srgbClr val="FFFF00"/>
                </a:solidFill>
                <a:effectLst>
                  <a:outerShdw blurRad="38100" dist="38100" dir="2700000" algn="tl">
                    <a:srgbClr val="000000">
                      <a:alpha val="43137"/>
                    </a:srgbClr>
                  </a:outerShdw>
                </a:effectLst>
              </a:rPr>
              <a:t> hangi saatte ürünlerin kaç derecede bulunduklarını ve hangi nem değerinde muhafaza edildiklerini rahat bir şekilde görebileceğiz.</a:t>
            </a:r>
          </a:p>
          <a:p>
            <a:pPr algn="ctr" fontAlgn="base"/>
            <a:endParaRPr lang="tr-TR" sz="2800" dirty="0" smtClean="0">
              <a:solidFill>
                <a:srgbClr val="FFFF00"/>
              </a:solidFill>
              <a:effectLst>
                <a:outerShdw blurRad="38100" dist="38100" dir="2700000" algn="tl">
                  <a:srgbClr val="000000">
                    <a:alpha val="43137"/>
                  </a:srgbClr>
                </a:outerShdw>
              </a:effectLst>
            </a:endParaRPr>
          </a:p>
          <a:p>
            <a:pPr algn="ctr" fontAlgn="base"/>
            <a:r>
              <a:rPr lang="tr-TR" sz="2800" dirty="0" smtClean="0">
                <a:solidFill>
                  <a:srgbClr val="FFFF00"/>
                </a:solidFill>
                <a:effectLst>
                  <a:outerShdw blurRad="38100" dist="38100" dir="2700000" algn="tl">
                    <a:srgbClr val="000000">
                      <a:alpha val="43137"/>
                    </a:srgbClr>
                  </a:outerShdw>
                </a:effectLst>
              </a:rPr>
              <a:t>Data </a:t>
            </a:r>
            <a:r>
              <a:rPr lang="tr-TR" sz="2800" dirty="0" err="1" smtClean="0">
                <a:solidFill>
                  <a:srgbClr val="FFFF00"/>
                </a:solidFill>
                <a:effectLst>
                  <a:outerShdw blurRad="38100" dist="38100" dir="2700000" algn="tl">
                    <a:srgbClr val="000000">
                      <a:alpha val="43137"/>
                    </a:srgbClr>
                  </a:outerShdw>
                </a:effectLst>
              </a:rPr>
              <a:t>logger</a:t>
            </a:r>
            <a:r>
              <a:rPr lang="tr-TR" sz="2800" dirty="0" smtClean="0">
                <a:solidFill>
                  <a:srgbClr val="FFFF00"/>
                </a:solidFill>
                <a:effectLst>
                  <a:outerShdw blurRad="38100" dist="38100" dir="2700000" algn="tl">
                    <a:srgbClr val="000000">
                      <a:alpha val="43137"/>
                    </a:srgbClr>
                  </a:outerShdw>
                </a:effectLst>
              </a:rPr>
              <a:t> fiyatları, elektronik cihazın, hangi </a:t>
            </a:r>
            <a:r>
              <a:rPr lang="tr-TR" sz="2800" dirty="0" err="1" smtClean="0">
                <a:solidFill>
                  <a:srgbClr val="FFFF00"/>
                </a:solidFill>
                <a:effectLst>
                  <a:outerShdw blurRad="38100" dist="38100" dir="2700000" algn="tl">
                    <a:srgbClr val="000000">
                      <a:alpha val="43137"/>
                    </a:srgbClr>
                  </a:outerShdw>
                </a:effectLst>
              </a:rPr>
              <a:t>sensörler</a:t>
            </a:r>
            <a:r>
              <a:rPr lang="tr-TR" sz="2800" dirty="0" smtClean="0">
                <a:solidFill>
                  <a:srgbClr val="FFFF00"/>
                </a:solidFill>
                <a:effectLst>
                  <a:outerShdw blurRad="38100" dist="38100" dir="2700000" algn="tl">
                    <a:srgbClr val="000000">
                      <a:alpha val="43137"/>
                    </a:srgbClr>
                  </a:outerShdw>
                </a:effectLst>
              </a:rPr>
              <a:t> ile donatıldığına bağlı olarak değişiklik göstermektedir. </a:t>
            </a:r>
            <a:endParaRPr lang="tr-TR" sz="2800" dirty="0">
              <a:solidFill>
                <a:srgbClr val="FFFF00"/>
              </a:solidFill>
              <a:effectLst>
                <a:outerShdw blurRad="38100" dist="38100" dir="2700000" algn="tl">
                  <a:srgbClr val="000000">
                    <a:alpha val="43137"/>
                  </a:srgbClr>
                </a:outerShdw>
              </a:effectLst>
            </a:endParaRPr>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02" name="Picture 2" descr="Data acquisition ile ilgili görsel sonucu"/>
          <p:cNvPicPr>
            <a:picLocks noChangeAspect="1" noChangeArrowheads="1"/>
          </p:cNvPicPr>
          <p:nvPr/>
        </p:nvPicPr>
        <p:blipFill>
          <a:blip r:embed="rId2" cstate="print"/>
          <a:srcRect/>
          <a:stretch>
            <a:fillRect/>
          </a:stretch>
        </p:blipFill>
        <p:spPr bwMode="auto">
          <a:xfrm>
            <a:off x="539552" y="764704"/>
            <a:ext cx="8100900" cy="5400600"/>
          </a:xfrm>
          <a:prstGeom prst="rect">
            <a:avLst/>
          </a:prstGeom>
          <a:noFill/>
        </p:spPr>
      </p:pic>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395536" y="404664"/>
            <a:ext cx="8424936" cy="5262979"/>
          </a:xfrm>
          <a:prstGeom prst="rect">
            <a:avLst/>
          </a:prstGeom>
        </p:spPr>
        <p:txBody>
          <a:bodyPr wrap="square">
            <a:spAutoFit/>
          </a:bodyPr>
          <a:lstStyle/>
          <a:p>
            <a:pPr algn="ctr"/>
            <a:r>
              <a:rPr lang="tr-TR" sz="2800" dirty="0" err="1" smtClean="0">
                <a:solidFill>
                  <a:srgbClr val="FFFF00"/>
                </a:solidFill>
                <a:effectLst>
                  <a:outerShdw blurRad="38100" dist="38100" dir="2700000" algn="tl">
                    <a:srgbClr val="000000">
                      <a:alpha val="43137"/>
                    </a:srgbClr>
                  </a:outerShdw>
                </a:effectLst>
              </a:rPr>
              <a:t>Datalogger</a:t>
            </a:r>
            <a:r>
              <a:rPr lang="tr-TR" sz="2800" dirty="0" smtClean="0">
                <a:solidFill>
                  <a:srgbClr val="FFFF00"/>
                </a:solidFill>
                <a:effectLst>
                  <a:outerShdw blurRad="38100" dist="38100" dir="2700000" algn="tl">
                    <a:srgbClr val="000000">
                      <a:alpha val="43137"/>
                    </a:srgbClr>
                  </a:outerShdw>
                </a:effectLst>
              </a:rPr>
              <a:t> cihazları bilgisayara bağlı olmadan çalışabilmesine rağmen </a:t>
            </a:r>
            <a:r>
              <a:rPr lang="tr-TR" sz="2800" i="1" dirty="0" smtClean="0">
                <a:solidFill>
                  <a:srgbClr val="FFFF00"/>
                </a:solidFill>
                <a:effectLst>
                  <a:outerShdw blurRad="38100" dist="38100" dir="2700000" algn="tl">
                    <a:srgbClr val="000000">
                      <a:alpha val="43137"/>
                    </a:srgbClr>
                  </a:outerShdw>
                </a:effectLst>
              </a:rPr>
              <a:t>Data </a:t>
            </a:r>
            <a:r>
              <a:rPr lang="tr-TR" sz="2800" i="1" dirty="0" err="1" smtClean="0">
                <a:solidFill>
                  <a:srgbClr val="FFFF00"/>
                </a:solidFill>
                <a:effectLst>
                  <a:outerShdw blurRad="38100" dist="38100" dir="2700000" algn="tl">
                    <a:srgbClr val="000000">
                      <a:alpha val="43137"/>
                    </a:srgbClr>
                  </a:outerShdw>
                </a:effectLst>
              </a:rPr>
              <a:t>acquisition</a:t>
            </a:r>
            <a:r>
              <a:rPr lang="tr-TR" sz="2800" dirty="0" smtClean="0">
                <a:solidFill>
                  <a:srgbClr val="FFFF00"/>
                </a:solidFill>
                <a:effectLst>
                  <a:outerShdw blurRad="38100" dist="38100" dir="2700000" algn="tl">
                    <a:srgbClr val="000000">
                      <a:alpha val="43137"/>
                    </a:srgbClr>
                  </a:outerShdw>
                </a:effectLst>
              </a:rPr>
              <a:t> </a:t>
            </a:r>
            <a:r>
              <a:rPr lang="tr-TR" sz="2800" i="1" dirty="0" smtClean="0">
                <a:solidFill>
                  <a:srgbClr val="FFFF00"/>
                </a:solidFill>
                <a:effectLst>
                  <a:outerShdw blurRad="38100" dist="38100" dir="2700000" algn="tl">
                    <a:srgbClr val="000000">
                      <a:alpha val="43137"/>
                    </a:srgbClr>
                  </a:outerShdw>
                </a:effectLst>
              </a:rPr>
              <a:t>(Veri alma) </a:t>
            </a:r>
            <a:r>
              <a:rPr lang="tr-TR" sz="2800" dirty="0" smtClean="0">
                <a:solidFill>
                  <a:srgbClr val="FFFF00"/>
                </a:solidFill>
                <a:effectLst>
                  <a:outerShdw blurRad="38100" dist="38100" dir="2700000" algn="tl">
                    <a:srgbClr val="000000">
                      <a:alpha val="43137"/>
                    </a:srgbClr>
                  </a:outerShdw>
                </a:effectLst>
              </a:rPr>
              <a:t>sistemleri bir bilgisayar ile birlikte çalışmak zorundadır. Elektronik data </a:t>
            </a:r>
            <a:r>
              <a:rPr lang="tr-TR" sz="2800" dirty="0" err="1" smtClean="0">
                <a:solidFill>
                  <a:srgbClr val="FFFF00"/>
                </a:solidFill>
                <a:effectLst>
                  <a:outerShdw blurRad="38100" dist="38100" dir="2700000" algn="tl">
                    <a:srgbClr val="000000">
                      <a:alpha val="43137"/>
                    </a:srgbClr>
                  </a:outerShdw>
                </a:effectLst>
              </a:rPr>
              <a:t>logger</a:t>
            </a:r>
            <a:r>
              <a:rPr lang="tr-TR" sz="2800" dirty="0" smtClean="0">
                <a:solidFill>
                  <a:srgbClr val="FFFF00"/>
                </a:solidFill>
                <a:effectLst>
                  <a:outerShdw blurRad="38100" dist="38100" dir="2700000" algn="tl">
                    <a:srgbClr val="000000">
                      <a:alpha val="43137"/>
                    </a:srgbClr>
                  </a:outerShdw>
                </a:effectLst>
              </a:rPr>
              <a:t> cihazları </a:t>
            </a:r>
            <a:r>
              <a:rPr lang="tr-TR" sz="2800" dirty="0" err="1" smtClean="0">
                <a:solidFill>
                  <a:srgbClr val="FFFF00"/>
                </a:solidFill>
                <a:effectLst>
                  <a:outerShdw blurRad="38100" dist="38100" dir="2700000" algn="tl">
                    <a:srgbClr val="000000">
                      <a:alpha val="43137"/>
                    </a:srgbClr>
                  </a:outerShdw>
                </a:effectLst>
              </a:rPr>
              <a:t>sitatik</a:t>
            </a:r>
            <a:r>
              <a:rPr lang="tr-TR" sz="2800" dirty="0" smtClean="0">
                <a:solidFill>
                  <a:srgbClr val="FFFF00"/>
                </a:solidFill>
                <a:effectLst>
                  <a:outerShdw blurRad="38100" dist="38100" dir="2700000" algn="tl">
                    <a:srgbClr val="000000">
                      <a:alpha val="43137"/>
                    </a:srgbClr>
                  </a:outerShdw>
                </a:effectLst>
              </a:rPr>
              <a:t> bir hafızaya sahip olmakla birlikte flaş hafıza veya </a:t>
            </a:r>
            <a:r>
              <a:rPr lang="tr-TR" sz="2800" dirty="0" err="1" smtClean="0">
                <a:solidFill>
                  <a:srgbClr val="FFFF00"/>
                </a:solidFill>
                <a:effectLst>
                  <a:outerShdw blurRad="38100" dist="38100" dir="2700000" algn="tl">
                    <a:srgbClr val="000000">
                      <a:alpha val="43137"/>
                    </a:srgbClr>
                  </a:outerShdw>
                </a:effectLst>
              </a:rPr>
              <a:t>EEPROM’a</a:t>
            </a:r>
            <a:r>
              <a:rPr lang="tr-TR" sz="2800" dirty="0" smtClean="0">
                <a:solidFill>
                  <a:srgbClr val="FFFF00"/>
                </a:solidFill>
                <a:effectLst>
                  <a:outerShdw blurRad="38100" dist="38100" dir="2700000" algn="tl">
                    <a:srgbClr val="000000">
                      <a:alpha val="43137"/>
                    </a:srgbClr>
                  </a:outerShdw>
                </a:effectLst>
              </a:rPr>
              <a:t> da sahip olabilir. </a:t>
            </a:r>
          </a:p>
          <a:p>
            <a:pPr algn="ctr"/>
            <a:endParaRPr lang="tr-TR" sz="2800" dirty="0" smtClean="0">
              <a:solidFill>
                <a:srgbClr val="FFFF00"/>
              </a:solidFill>
              <a:effectLst>
                <a:outerShdw blurRad="38100" dist="38100" dir="2700000" algn="tl">
                  <a:srgbClr val="000000">
                    <a:alpha val="43137"/>
                  </a:srgbClr>
                </a:outerShdw>
              </a:effectLst>
            </a:endParaRPr>
          </a:p>
          <a:p>
            <a:pPr algn="ctr"/>
            <a:r>
              <a:rPr lang="tr-TR" sz="2800" dirty="0" smtClean="0">
                <a:solidFill>
                  <a:srgbClr val="FFFF00"/>
                </a:solidFill>
                <a:effectLst>
                  <a:outerShdw blurRad="38100" dist="38100" dir="2700000" algn="tl">
                    <a:srgbClr val="000000">
                      <a:alpha val="43137"/>
                    </a:srgbClr>
                  </a:outerShdw>
                </a:effectLst>
              </a:rPr>
              <a:t>Kağıt tip </a:t>
            </a:r>
            <a:r>
              <a:rPr lang="tr-TR" sz="2800" dirty="0" err="1" smtClean="0">
                <a:solidFill>
                  <a:srgbClr val="FFFF00"/>
                </a:solidFill>
                <a:effectLst>
                  <a:outerShdw blurRad="38100" dist="38100" dir="2700000" algn="tl">
                    <a:srgbClr val="000000">
                      <a:alpha val="43137"/>
                    </a:srgbClr>
                  </a:outerShdw>
                </a:effectLst>
              </a:rPr>
              <a:t>datalogger</a:t>
            </a:r>
            <a:r>
              <a:rPr lang="tr-TR" sz="2800" dirty="0" smtClean="0">
                <a:solidFill>
                  <a:srgbClr val="FFFF00"/>
                </a:solidFill>
                <a:effectLst>
                  <a:outerShdw blurRad="38100" dist="38100" dir="2700000" algn="tl">
                    <a:srgbClr val="000000">
                      <a:alpha val="43137"/>
                    </a:srgbClr>
                  </a:outerShdw>
                </a:effectLst>
              </a:rPr>
              <a:t> cihazlarında ise mıknatıslı bir bant sayesinde direk kağıda çizdiğinden dolayı </a:t>
            </a:r>
            <a:r>
              <a:rPr lang="tr-TR" sz="2800" dirty="0" err="1" smtClean="0">
                <a:solidFill>
                  <a:srgbClr val="FFFF00"/>
                </a:solidFill>
                <a:effectLst>
                  <a:outerShdw blurRad="38100" dist="38100" dir="2700000" algn="tl">
                    <a:srgbClr val="000000">
                      <a:alpha val="43137"/>
                    </a:srgbClr>
                  </a:outerShdw>
                </a:effectLst>
              </a:rPr>
              <a:t>memory</a:t>
            </a:r>
            <a:r>
              <a:rPr lang="tr-TR" sz="2800" dirty="0" smtClean="0">
                <a:solidFill>
                  <a:srgbClr val="FFFF00"/>
                </a:solidFill>
                <a:effectLst>
                  <a:outerShdw blurRad="38100" dist="38100" dir="2700000" algn="tl">
                    <a:srgbClr val="000000">
                      <a:alpha val="43137"/>
                    </a:srgbClr>
                  </a:outerShdw>
                </a:effectLst>
              </a:rPr>
              <a:t> bulunmamaktadır. Bu tür </a:t>
            </a:r>
            <a:r>
              <a:rPr lang="tr-TR" sz="2800" dirty="0" err="1" smtClean="0">
                <a:solidFill>
                  <a:srgbClr val="FFFF00"/>
                </a:solidFill>
                <a:effectLst>
                  <a:outerShdw blurRad="38100" dist="38100" dir="2700000" algn="tl">
                    <a:srgbClr val="000000">
                      <a:alpha val="43137"/>
                    </a:srgbClr>
                  </a:outerShdw>
                </a:effectLst>
              </a:rPr>
              <a:t>datalogger</a:t>
            </a:r>
            <a:r>
              <a:rPr lang="tr-TR" sz="2800" dirty="0" smtClean="0">
                <a:solidFill>
                  <a:srgbClr val="FFFF00"/>
                </a:solidFill>
                <a:effectLst>
                  <a:outerShdw blurRad="38100" dist="38100" dir="2700000" algn="tl">
                    <a:srgbClr val="000000">
                      <a:alpha val="43137"/>
                    </a:srgbClr>
                  </a:outerShdw>
                </a:effectLst>
              </a:rPr>
              <a:t> cihazlarına casus </a:t>
            </a:r>
            <a:r>
              <a:rPr lang="tr-TR" sz="2800" dirty="0" err="1" smtClean="0">
                <a:solidFill>
                  <a:srgbClr val="FFFF00"/>
                </a:solidFill>
                <a:effectLst>
                  <a:outerShdw blurRad="38100" dist="38100" dir="2700000" algn="tl">
                    <a:srgbClr val="000000">
                      <a:alpha val="43137"/>
                    </a:srgbClr>
                  </a:outerShdw>
                </a:effectLst>
              </a:rPr>
              <a:t>datalogger</a:t>
            </a:r>
            <a:r>
              <a:rPr lang="tr-TR" sz="2800" dirty="0" smtClean="0">
                <a:solidFill>
                  <a:srgbClr val="FFFF00"/>
                </a:solidFill>
                <a:effectLst>
                  <a:outerShdw blurRad="38100" dist="38100" dir="2700000" algn="tl">
                    <a:srgbClr val="000000">
                      <a:alpha val="43137"/>
                    </a:srgbClr>
                  </a:outerShdw>
                </a:effectLst>
              </a:rPr>
              <a:t> (casus sıcaklık kayıt cihazı) denilmektedir.</a:t>
            </a:r>
            <a:endParaRPr lang="tr-TR" sz="2800" dirty="0">
              <a:solidFill>
                <a:srgbClr val="FFFF00"/>
              </a:solidFill>
              <a:effectLst>
                <a:outerShdw blurRad="38100" dist="38100" dir="2700000" algn="tl">
                  <a:srgbClr val="000000">
                    <a:alpha val="43137"/>
                  </a:srgbClr>
                </a:outerShdw>
              </a:effectLst>
            </a:endParaRPr>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9330" name="Picture 2" descr="Data acquisition ile ilgili görsel sonucu"/>
          <p:cNvPicPr>
            <a:picLocks noChangeAspect="1" noChangeArrowheads="1"/>
          </p:cNvPicPr>
          <p:nvPr/>
        </p:nvPicPr>
        <p:blipFill>
          <a:blip r:embed="rId2" cstate="print"/>
          <a:srcRect/>
          <a:stretch>
            <a:fillRect/>
          </a:stretch>
        </p:blipFill>
        <p:spPr bwMode="auto">
          <a:xfrm>
            <a:off x="395536" y="692695"/>
            <a:ext cx="8352928" cy="5701657"/>
          </a:xfrm>
          <a:prstGeom prst="rect">
            <a:avLst/>
          </a:prstGeom>
          <a:noFill/>
        </p:spPr>
      </p:pic>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323528" y="260648"/>
            <a:ext cx="8568952" cy="6555641"/>
          </a:xfrm>
          <a:prstGeom prst="rect">
            <a:avLst/>
          </a:prstGeom>
        </p:spPr>
        <p:txBody>
          <a:bodyPr wrap="square">
            <a:spAutoFit/>
          </a:bodyPr>
          <a:lstStyle/>
          <a:p>
            <a:pPr algn="ctr" fontAlgn="base"/>
            <a:r>
              <a:rPr lang="tr-TR" sz="2800" dirty="0" smtClean="0">
                <a:solidFill>
                  <a:srgbClr val="FFFF00"/>
                </a:solidFill>
                <a:effectLst>
                  <a:outerShdw blurRad="38100" dist="38100" dir="2700000" algn="tl">
                    <a:srgbClr val="000000">
                      <a:alpha val="43137"/>
                    </a:srgbClr>
                  </a:outerShdw>
                </a:effectLst>
              </a:rPr>
              <a:t> Örneğin, harici olarak </a:t>
            </a:r>
            <a:r>
              <a:rPr lang="tr-TR" sz="2800" dirty="0" err="1" smtClean="0">
                <a:solidFill>
                  <a:srgbClr val="FFFF00"/>
                </a:solidFill>
                <a:effectLst>
                  <a:outerShdw blurRad="38100" dist="38100" dir="2700000" algn="tl">
                    <a:srgbClr val="000000">
                      <a:alpha val="43137"/>
                    </a:srgbClr>
                  </a:outerShdw>
                </a:effectLst>
              </a:rPr>
              <a:t>Termokupl</a:t>
            </a:r>
            <a:r>
              <a:rPr lang="tr-TR" sz="2800" dirty="0" smtClean="0">
                <a:solidFill>
                  <a:srgbClr val="FFFF00"/>
                </a:solidFill>
                <a:effectLst>
                  <a:outerShdw blurRad="38100" dist="38100" dir="2700000" algn="tl">
                    <a:srgbClr val="000000">
                      <a:alpha val="43137"/>
                    </a:srgbClr>
                  </a:outerShdw>
                </a:effectLst>
              </a:rPr>
              <a:t>, PT100, </a:t>
            </a:r>
            <a:r>
              <a:rPr lang="tr-TR" sz="2800" dirty="0" err="1" smtClean="0">
                <a:solidFill>
                  <a:srgbClr val="FFFF00"/>
                </a:solidFill>
                <a:effectLst>
                  <a:outerShdw blurRad="38100" dist="38100" dir="2700000" algn="tl">
                    <a:srgbClr val="000000">
                      <a:alpha val="43137"/>
                    </a:srgbClr>
                  </a:outerShdw>
                </a:effectLst>
              </a:rPr>
              <a:t>pH</a:t>
            </a:r>
            <a:r>
              <a:rPr lang="tr-TR" sz="2800" dirty="0" smtClean="0">
                <a:solidFill>
                  <a:srgbClr val="FFFF00"/>
                </a:solidFill>
                <a:effectLst>
                  <a:outerShdw blurRad="38100" dist="38100" dir="2700000" algn="tl">
                    <a:srgbClr val="000000">
                      <a:alpha val="43137"/>
                    </a:srgbClr>
                  </a:outerShdw>
                </a:effectLst>
              </a:rPr>
              <a:t>, Akım, Voltaj, Nem </a:t>
            </a:r>
            <a:r>
              <a:rPr lang="tr-TR" sz="2800" dirty="0" err="1" smtClean="0">
                <a:solidFill>
                  <a:srgbClr val="FFFF00"/>
                </a:solidFill>
                <a:effectLst>
                  <a:outerShdw blurRad="38100" dist="38100" dir="2700000" algn="tl">
                    <a:srgbClr val="000000">
                      <a:alpha val="43137"/>
                    </a:srgbClr>
                  </a:outerShdw>
                </a:effectLst>
              </a:rPr>
              <a:t>sensörleri</a:t>
            </a:r>
            <a:r>
              <a:rPr lang="tr-TR" sz="2800" dirty="0" smtClean="0">
                <a:solidFill>
                  <a:srgbClr val="FFFF00"/>
                </a:solidFill>
                <a:effectLst>
                  <a:outerShdw blurRad="38100" dist="38100" dir="2700000" algn="tl">
                    <a:srgbClr val="000000">
                      <a:alpha val="43137"/>
                    </a:srgbClr>
                  </a:outerShdw>
                </a:effectLst>
              </a:rPr>
              <a:t> takılabilen cihazların fiyatları 1000USD’yi bulurken, dahili bir sıcaklık </a:t>
            </a:r>
            <a:r>
              <a:rPr lang="tr-TR" sz="2800" dirty="0" err="1" smtClean="0">
                <a:solidFill>
                  <a:srgbClr val="FFFF00"/>
                </a:solidFill>
                <a:effectLst>
                  <a:outerShdw blurRad="38100" dist="38100" dir="2700000" algn="tl">
                    <a:srgbClr val="000000">
                      <a:alpha val="43137"/>
                    </a:srgbClr>
                  </a:outerShdw>
                </a:effectLst>
              </a:rPr>
              <a:t>sensörü</a:t>
            </a:r>
            <a:r>
              <a:rPr lang="tr-TR" sz="2800" dirty="0" smtClean="0">
                <a:solidFill>
                  <a:srgbClr val="FFFF00"/>
                </a:solidFill>
                <a:effectLst>
                  <a:outerShdw blurRad="38100" dist="38100" dir="2700000" algn="tl">
                    <a:srgbClr val="000000">
                      <a:alpha val="43137"/>
                    </a:srgbClr>
                  </a:outerShdw>
                </a:effectLst>
              </a:rPr>
              <a:t> takılabilen bir cihazın fiyatı 50USD civarındadır. </a:t>
            </a:r>
            <a:r>
              <a:rPr lang="tr-TR" sz="2800" dirty="0" err="1" smtClean="0">
                <a:solidFill>
                  <a:srgbClr val="FFFF00"/>
                </a:solidFill>
                <a:effectLst>
                  <a:outerShdw blurRad="38100" dist="38100" dir="2700000" algn="tl">
                    <a:srgbClr val="000000">
                      <a:alpha val="43137"/>
                    </a:srgbClr>
                  </a:outerShdw>
                </a:effectLst>
              </a:rPr>
              <a:t>Tabiki</a:t>
            </a:r>
            <a:r>
              <a:rPr lang="tr-TR" sz="2800" dirty="0" smtClean="0">
                <a:solidFill>
                  <a:srgbClr val="FFFF00"/>
                </a:solidFill>
                <a:effectLst>
                  <a:outerShdw blurRad="38100" dist="38100" dir="2700000" algn="tl">
                    <a:srgbClr val="000000">
                      <a:alpha val="43137"/>
                    </a:srgbClr>
                  </a:outerShdw>
                </a:effectLst>
              </a:rPr>
              <a:t> dahili </a:t>
            </a:r>
            <a:r>
              <a:rPr lang="tr-TR" sz="2800" dirty="0" err="1" smtClean="0">
                <a:solidFill>
                  <a:srgbClr val="FFFF00"/>
                </a:solidFill>
                <a:effectLst>
                  <a:outerShdw blurRad="38100" dist="38100" dir="2700000" algn="tl">
                    <a:srgbClr val="000000">
                      <a:alpha val="43137"/>
                    </a:srgbClr>
                  </a:outerShdw>
                </a:effectLst>
              </a:rPr>
              <a:t>sensörün</a:t>
            </a:r>
            <a:r>
              <a:rPr lang="tr-TR" sz="2800" dirty="0" smtClean="0">
                <a:solidFill>
                  <a:srgbClr val="FFFF00"/>
                </a:solidFill>
                <a:effectLst>
                  <a:outerShdw blurRad="38100" dist="38100" dir="2700000" algn="tl">
                    <a:srgbClr val="000000">
                      <a:alpha val="43137"/>
                    </a:srgbClr>
                  </a:outerShdw>
                </a:effectLst>
              </a:rPr>
              <a:t> ölçüm hassasiyetine göre de fiyatlar değişmektedir. NTC </a:t>
            </a:r>
            <a:r>
              <a:rPr lang="tr-TR" sz="2800" dirty="0" err="1" smtClean="0">
                <a:solidFill>
                  <a:srgbClr val="FFFF00"/>
                </a:solidFill>
                <a:effectLst>
                  <a:outerShdw blurRad="38100" dist="38100" dir="2700000" algn="tl">
                    <a:srgbClr val="000000">
                      <a:alpha val="43137"/>
                    </a:srgbClr>
                  </a:outerShdw>
                </a:effectLst>
              </a:rPr>
              <a:t>sensörü</a:t>
            </a:r>
            <a:r>
              <a:rPr lang="tr-TR" sz="2800" dirty="0" smtClean="0">
                <a:solidFill>
                  <a:srgbClr val="FFFF00"/>
                </a:solidFill>
                <a:effectLst>
                  <a:outerShdw blurRad="38100" dist="38100" dir="2700000" algn="tl">
                    <a:srgbClr val="000000">
                      <a:alpha val="43137"/>
                    </a:srgbClr>
                  </a:outerShdw>
                </a:effectLst>
              </a:rPr>
              <a:t> olan bir data </a:t>
            </a:r>
            <a:r>
              <a:rPr lang="tr-TR" sz="2800" dirty="0" err="1" smtClean="0">
                <a:solidFill>
                  <a:srgbClr val="FFFF00"/>
                </a:solidFill>
                <a:effectLst>
                  <a:outerShdw blurRad="38100" dist="38100" dir="2700000" algn="tl">
                    <a:srgbClr val="000000">
                      <a:alpha val="43137"/>
                    </a:srgbClr>
                  </a:outerShdw>
                </a:effectLst>
              </a:rPr>
              <a:t>logger</a:t>
            </a:r>
            <a:r>
              <a:rPr lang="tr-TR" sz="2800" dirty="0" smtClean="0">
                <a:solidFill>
                  <a:srgbClr val="FFFF00"/>
                </a:solidFill>
                <a:effectLst>
                  <a:outerShdw blurRad="38100" dist="38100" dir="2700000" algn="tl">
                    <a:srgbClr val="000000">
                      <a:alpha val="43137"/>
                    </a:srgbClr>
                  </a:outerShdw>
                </a:effectLst>
              </a:rPr>
              <a:t> ile </a:t>
            </a:r>
            <a:r>
              <a:rPr lang="tr-TR" sz="2800" dirty="0" err="1" smtClean="0">
                <a:solidFill>
                  <a:srgbClr val="FFFF00"/>
                </a:solidFill>
                <a:effectLst>
                  <a:outerShdw blurRad="38100" dist="38100" dir="2700000" algn="tl">
                    <a:srgbClr val="000000">
                      <a:alpha val="43137"/>
                    </a:srgbClr>
                  </a:outerShdw>
                </a:effectLst>
              </a:rPr>
              <a:t>Termkupl</a:t>
            </a:r>
            <a:r>
              <a:rPr lang="tr-TR" sz="2800" dirty="0" smtClean="0">
                <a:solidFill>
                  <a:srgbClr val="FFFF00"/>
                </a:solidFill>
                <a:effectLst>
                  <a:outerShdw blurRad="38100" dist="38100" dir="2700000" algn="tl">
                    <a:srgbClr val="000000">
                      <a:alpha val="43137"/>
                    </a:srgbClr>
                  </a:outerShdw>
                </a:effectLst>
              </a:rPr>
              <a:t> takılı bir data </a:t>
            </a:r>
            <a:r>
              <a:rPr lang="tr-TR" sz="2800" dirty="0" err="1" smtClean="0">
                <a:solidFill>
                  <a:srgbClr val="FFFF00"/>
                </a:solidFill>
                <a:effectLst>
                  <a:outerShdw blurRad="38100" dist="38100" dir="2700000" algn="tl">
                    <a:srgbClr val="000000">
                      <a:alpha val="43137"/>
                    </a:srgbClr>
                  </a:outerShdw>
                </a:effectLst>
              </a:rPr>
              <a:t>logger</a:t>
            </a:r>
            <a:r>
              <a:rPr lang="tr-TR" sz="2800" dirty="0" smtClean="0">
                <a:solidFill>
                  <a:srgbClr val="FFFF00"/>
                </a:solidFill>
                <a:effectLst>
                  <a:outerShdw blurRad="38100" dist="38100" dir="2700000" algn="tl">
                    <a:srgbClr val="000000">
                      <a:alpha val="43137"/>
                    </a:srgbClr>
                  </a:outerShdw>
                </a:effectLst>
              </a:rPr>
              <a:t> cihazının fiyatları çok farklı olabilmektedir.</a:t>
            </a:r>
          </a:p>
          <a:p>
            <a:pPr algn="ctr" fontAlgn="base"/>
            <a:r>
              <a:rPr lang="tr-TR" sz="2800" dirty="0" smtClean="0">
                <a:solidFill>
                  <a:srgbClr val="FFFF00"/>
                </a:solidFill>
                <a:effectLst>
                  <a:outerShdw blurRad="38100" dist="38100" dir="2700000" algn="tl">
                    <a:srgbClr val="000000">
                      <a:alpha val="43137"/>
                    </a:srgbClr>
                  </a:outerShdw>
                </a:effectLst>
              </a:rPr>
              <a:t>Data </a:t>
            </a:r>
            <a:r>
              <a:rPr lang="tr-TR" sz="2800" dirty="0" err="1" smtClean="0">
                <a:solidFill>
                  <a:srgbClr val="FFFF00"/>
                </a:solidFill>
                <a:effectLst>
                  <a:outerShdw blurRad="38100" dist="38100" dir="2700000" algn="tl">
                    <a:srgbClr val="000000">
                      <a:alpha val="43137"/>
                    </a:srgbClr>
                  </a:outerShdw>
                </a:effectLst>
              </a:rPr>
              <a:t>logger</a:t>
            </a:r>
            <a:r>
              <a:rPr lang="tr-TR" sz="2800" dirty="0" smtClean="0">
                <a:solidFill>
                  <a:srgbClr val="FFFF00"/>
                </a:solidFill>
                <a:effectLst>
                  <a:outerShdw blurRad="38100" dist="38100" dir="2700000" algn="tl">
                    <a:srgbClr val="000000">
                      <a:alpha val="43137"/>
                    </a:srgbClr>
                  </a:outerShdw>
                </a:effectLst>
              </a:rPr>
              <a:t> ve </a:t>
            </a:r>
            <a:r>
              <a:rPr lang="tr-TR" sz="2800" i="1" dirty="0" smtClean="0">
                <a:solidFill>
                  <a:srgbClr val="FFFF00"/>
                </a:solidFill>
                <a:effectLst>
                  <a:outerShdw blurRad="38100" dist="38100" dir="2700000" algn="tl">
                    <a:srgbClr val="000000">
                      <a:alpha val="43137"/>
                    </a:srgbClr>
                  </a:outerShdw>
                </a:effectLst>
              </a:rPr>
              <a:t>Data </a:t>
            </a:r>
            <a:r>
              <a:rPr lang="tr-TR" sz="2800" i="1" dirty="0" err="1" smtClean="0">
                <a:solidFill>
                  <a:srgbClr val="FFFF00"/>
                </a:solidFill>
                <a:effectLst>
                  <a:outerShdw blurRad="38100" dist="38100" dir="2700000" algn="tl">
                    <a:srgbClr val="000000">
                      <a:alpha val="43137"/>
                    </a:srgbClr>
                  </a:outerShdw>
                </a:effectLst>
              </a:rPr>
              <a:t>acquisition</a:t>
            </a:r>
            <a:r>
              <a:rPr lang="tr-TR" sz="2800" dirty="0" smtClean="0">
                <a:solidFill>
                  <a:srgbClr val="FFFF00"/>
                </a:solidFill>
                <a:effectLst>
                  <a:outerShdw blurRad="38100" dist="38100" dir="2700000" algn="tl">
                    <a:srgbClr val="000000">
                      <a:alpha val="43137"/>
                    </a:srgbClr>
                  </a:outerShdw>
                </a:effectLst>
              </a:rPr>
              <a:t> </a:t>
            </a:r>
            <a:r>
              <a:rPr lang="tr-TR" sz="2800" i="1" dirty="0" smtClean="0">
                <a:solidFill>
                  <a:srgbClr val="FFFF00"/>
                </a:solidFill>
                <a:effectLst>
                  <a:outerShdw blurRad="38100" dist="38100" dir="2700000" algn="tl">
                    <a:srgbClr val="000000">
                      <a:alpha val="43137"/>
                    </a:srgbClr>
                  </a:outerShdw>
                </a:effectLst>
              </a:rPr>
              <a:t>(Veri alma) </a:t>
            </a:r>
            <a:r>
              <a:rPr lang="tr-TR" sz="2800" dirty="0" smtClean="0">
                <a:solidFill>
                  <a:srgbClr val="FFFF00"/>
                </a:solidFill>
                <a:effectLst>
                  <a:outerShdw blurRad="38100" dist="38100" dir="2700000" algn="tl">
                    <a:srgbClr val="000000">
                      <a:alpha val="43137"/>
                    </a:srgbClr>
                  </a:outerShdw>
                </a:effectLst>
              </a:rPr>
              <a:t>sistemleri arasında farklar bulunmaktadır. </a:t>
            </a:r>
            <a:r>
              <a:rPr lang="tr-TR" sz="2800" dirty="0" err="1" smtClean="0">
                <a:solidFill>
                  <a:srgbClr val="FFFF00"/>
                </a:solidFill>
                <a:effectLst>
                  <a:outerShdw blurRad="38100" dist="38100" dir="2700000" algn="tl">
                    <a:srgbClr val="000000">
                      <a:alpha val="43137"/>
                    </a:srgbClr>
                  </a:outerShdw>
                </a:effectLst>
              </a:rPr>
              <a:t>Datalogger</a:t>
            </a:r>
            <a:r>
              <a:rPr lang="tr-TR" sz="2800" dirty="0" smtClean="0">
                <a:solidFill>
                  <a:srgbClr val="FFFF00"/>
                </a:solidFill>
                <a:effectLst>
                  <a:outerShdw blurRad="38100" dist="38100" dir="2700000" algn="tl">
                    <a:srgbClr val="000000">
                      <a:alpha val="43137"/>
                    </a:srgbClr>
                  </a:outerShdw>
                </a:effectLst>
              </a:rPr>
              <a:t> cihazları daha düşük örnekleme oranına sahiptir. 1Hz’lik bir örnekleme oranı bir data </a:t>
            </a:r>
            <a:r>
              <a:rPr lang="tr-TR" sz="2800" dirty="0" err="1" smtClean="0">
                <a:solidFill>
                  <a:srgbClr val="FFFF00"/>
                </a:solidFill>
                <a:effectLst>
                  <a:outerShdw blurRad="38100" dist="38100" dir="2700000" algn="tl">
                    <a:srgbClr val="000000">
                      <a:alpha val="43137"/>
                    </a:srgbClr>
                  </a:outerShdw>
                </a:effectLst>
              </a:rPr>
              <a:t>logger</a:t>
            </a:r>
            <a:r>
              <a:rPr lang="tr-TR" sz="2800" dirty="0" smtClean="0">
                <a:solidFill>
                  <a:srgbClr val="FFFF00"/>
                </a:solidFill>
                <a:effectLst>
                  <a:outerShdw blurRad="38100" dist="38100" dir="2700000" algn="tl">
                    <a:srgbClr val="000000">
                      <a:alpha val="43137"/>
                    </a:srgbClr>
                  </a:outerShdw>
                </a:effectLst>
              </a:rPr>
              <a:t> için çok hızlıdır. Diğer taraftan veri alma sistemleri için çok düşük orandadır.</a:t>
            </a:r>
            <a:endParaRPr lang="tr-TR" sz="2800" dirty="0">
              <a:solidFill>
                <a:srgbClr val="FFFF00"/>
              </a:solidFill>
              <a:effectLst>
                <a:outerShdw blurRad="38100" dist="38100" dir="2700000" algn="tl">
                  <a:srgbClr val="000000">
                    <a:alpha val="43137"/>
                  </a:srgbClr>
                </a:outerShdw>
              </a:effectLst>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7 Metin kutusu"/>
          <p:cNvSpPr txBox="1"/>
          <p:nvPr/>
        </p:nvSpPr>
        <p:spPr>
          <a:xfrm>
            <a:off x="539552" y="476672"/>
            <a:ext cx="8064896" cy="523220"/>
          </a:xfrm>
          <a:prstGeom prst="rect">
            <a:avLst/>
          </a:prstGeom>
          <a:noFill/>
        </p:spPr>
        <p:txBody>
          <a:bodyPr wrap="square" rtlCol="0">
            <a:spAutoFit/>
          </a:bodyPr>
          <a:lstStyle/>
          <a:p>
            <a:endParaRPr lang="en-GB" sz="2800" dirty="0">
              <a:latin typeface="Calibri" pitchFamily="34" charset="0"/>
            </a:endParaRPr>
          </a:p>
        </p:txBody>
      </p:sp>
      <p:pic>
        <p:nvPicPr>
          <p:cNvPr id="22530" name="Picture 2" descr="https://upload.wikimedia.org/wikipedia/commons/7/7e/Hall_sensor_tach.gif"/>
          <p:cNvPicPr>
            <a:picLocks noChangeAspect="1" noChangeArrowheads="1" noCrop="1"/>
          </p:cNvPicPr>
          <p:nvPr/>
        </p:nvPicPr>
        <p:blipFill>
          <a:blip r:embed="rId2" cstate="print"/>
          <a:srcRect/>
          <a:stretch>
            <a:fillRect/>
          </a:stretch>
        </p:blipFill>
        <p:spPr bwMode="auto">
          <a:xfrm>
            <a:off x="1763688" y="1196752"/>
            <a:ext cx="5832648" cy="4342558"/>
          </a:xfrm>
          <a:prstGeom prst="rect">
            <a:avLst/>
          </a:prstGeom>
          <a:noFill/>
        </p:spPr>
      </p:pic>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Experiment 5 - Strain Gages.mp4">
            <a:hlinkClick r:id="" action="ppaction://media"/>
          </p:cNvPr>
          <p:cNvPicPr>
            <a:picLocks noRot="1" noChangeAspect="1"/>
          </p:cNvPicPr>
          <p:nvPr>
            <a:videoFile r:link="rId1"/>
          </p:nvPr>
        </p:nvPicPr>
        <p:blipFill>
          <a:blip r:embed="rId3" cstate="print"/>
          <a:stretch>
            <a:fillRect/>
          </a:stretch>
        </p:blipFill>
        <p:spPr>
          <a:xfrm>
            <a:off x="323528" y="404664"/>
            <a:ext cx="7920880" cy="594066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p:cTn id="7" fill="hold" display="0">
                  <p:stCondLst>
                    <p:cond delay="indefinite"/>
                  </p:stCondLst>
                  <p:endCondLst>
                    <p:cond evt="onNext" delay="0">
                      <p:tgtEl>
                        <p:sldTgt/>
                      </p:tgtEl>
                    </p:cond>
                    <p:cond evt="onPrev" delay="0">
                      <p:tgtEl>
                        <p:sldTgt/>
                      </p:tgtEl>
                    </p:cond>
                  </p:endCondLst>
                </p:cTn>
                <p:tgtEl>
                  <p:spTgt spid="2"/>
                </p:tgtEl>
              </p:cMediaNode>
            </p:video>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anlı">
  <a:themeElements>
    <a:clrScheme name="Canlı">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Canlı">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Canlı">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shade val="48000"/>
                <a:satMod val="230000"/>
              </a:schemeClr>
            </a:gs>
            <a:gs pos="60000">
              <a:schemeClr val="phClr">
                <a:shade val="92000"/>
                <a:satMod val="230000"/>
              </a:schemeClr>
            </a:gs>
            <a:gs pos="100000">
              <a:schemeClr val="phClr">
                <a:tint val="85000"/>
                <a:satMod val="400000"/>
              </a:schemeClr>
            </a:gs>
          </a:gsLst>
          <a:lin ang="5400000" scaled="0"/>
        </a:gradFill>
        <a:blipFill>
          <a:blip xmlns:r="http://schemas.openxmlformats.org/officeDocument/2006/relationships" r:embed="rId1">
            <a:duotone>
              <a:schemeClr val="phClr">
                <a:shade val="1200"/>
                <a:satMod val="150000"/>
              </a:schemeClr>
              <a:schemeClr val="phClr">
                <a:tint val="90000"/>
                <a:satMod val="150000"/>
              </a:schemeClr>
            </a:duotone>
          </a:blip>
          <a:tile tx="0" ty="0" sx="70000" sy="7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Verve</Template>
  <TotalTime>83803</TotalTime>
  <Words>2454</Words>
  <Application>Microsoft Office PowerPoint</Application>
  <PresentationFormat>Ekran Gösterisi (4:3)</PresentationFormat>
  <Paragraphs>206</Paragraphs>
  <Slides>90</Slides>
  <Notes>0</Notes>
  <HiddenSlides>0</HiddenSlides>
  <MMClips>2</MMClips>
  <ScaleCrop>false</ScaleCrop>
  <HeadingPairs>
    <vt:vector size="4" baseType="variant">
      <vt:variant>
        <vt:lpstr>Tema</vt:lpstr>
      </vt:variant>
      <vt:variant>
        <vt:i4>1</vt:i4>
      </vt:variant>
      <vt:variant>
        <vt:lpstr>Slayt Başlıkları</vt:lpstr>
      </vt:variant>
      <vt:variant>
        <vt:i4>90</vt:i4>
      </vt:variant>
    </vt:vector>
  </HeadingPairs>
  <TitlesOfParts>
    <vt:vector size="91" baseType="lpstr">
      <vt:lpstr>Canlı</vt:lpstr>
      <vt:lpstr>SENSÖRLER ve TRANSDÜSERLER</vt:lpstr>
      <vt:lpstr>Slayt 2</vt:lpstr>
      <vt:lpstr>Slayt 3</vt:lpstr>
      <vt:lpstr>Slayt 4</vt:lpstr>
      <vt:lpstr>Slayt 5</vt:lpstr>
      <vt:lpstr>Slayt 6</vt:lpstr>
      <vt:lpstr>Slayt 7</vt:lpstr>
      <vt:lpstr>Slayt 8</vt:lpstr>
      <vt:lpstr>Slayt 9</vt:lpstr>
      <vt:lpstr>Slayt 10</vt:lpstr>
      <vt:lpstr>Slayt 11</vt:lpstr>
      <vt:lpstr>Slayt 12</vt:lpstr>
      <vt:lpstr>Slayt 13</vt:lpstr>
      <vt:lpstr>Slayt 14</vt:lpstr>
      <vt:lpstr>Slayt 15</vt:lpstr>
      <vt:lpstr>Slayt 16</vt:lpstr>
      <vt:lpstr>Slayt 17</vt:lpstr>
      <vt:lpstr>Slayt 18</vt:lpstr>
      <vt:lpstr>Slayt 19</vt:lpstr>
      <vt:lpstr>Slayt 20</vt:lpstr>
      <vt:lpstr>Slayt 21</vt:lpstr>
      <vt:lpstr>Slayt 22</vt:lpstr>
      <vt:lpstr>Slayt 23</vt:lpstr>
      <vt:lpstr>Slayt 24</vt:lpstr>
      <vt:lpstr>Slayt 25</vt:lpstr>
      <vt:lpstr>Slayt 26</vt:lpstr>
      <vt:lpstr>Slayt 27</vt:lpstr>
      <vt:lpstr>Slayt 28</vt:lpstr>
      <vt:lpstr>Slayt 29</vt:lpstr>
      <vt:lpstr>Slayt 30</vt:lpstr>
      <vt:lpstr>Slayt 31</vt:lpstr>
      <vt:lpstr>Slayt 32</vt:lpstr>
      <vt:lpstr>Slayt 33</vt:lpstr>
      <vt:lpstr>Slayt 34</vt:lpstr>
      <vt:lpstr>Slayt 35</vt:lpstr>
      <vt:lpstr>Slayt 36</vt:lpstr>
      <vt:lpstr>Slayt 37</vt:lpstr>
      <vt:lpstr>Slayt 38</vt:lpstr>
      <vt:lpstr>Slayt 39</vt:lpstr>
      <vt:lpstr>Slayt 40</vt:lpstr>
      <vt:lpstr>Slayt 41</vt:lpstr>
      <vt:lpstr>Slayt 42</vt:lpstr>
      <vt:lpstr>Slayt 43</vt:lpstr>
      <vt:lpstr>Slayt 44</vt:lpstr>
      <vt:lpstr>Slayt 45</vt:lpstr>
      <vt:lpstr>Slayt 46</vt:lpstr>
      <vt:lpstr>Slayt 47</vt:lpstr>
      <vt:lpstr>Slayt 48</vt:lpstr>
      <vt:lpstr>Slayt 49</vt:lpstr>
      <vt:lpstr>Slayt 50</vt:lpstr>
      <vt:lpstr>Slayt 51</vt:lpstr>
      <vt:lpstr>Slayt 52</vt:lpstr>
      <vt:lpstr>Slayt 53</vt:lpstr>
      <vt:lpstr>Slayt 54</vt:lpstr>
      <vt:lpstr>Slayt 55</vt:lpstr>
      <vt:lpstr>Slayt 56</vt:lpstr>
      <vt:lpstr>Slayt 57</vt:lpstr>
      <vt:lpstr>Slayt 58</vt:lpstr>
      <vt:lpstr>Slayt 59</vt:lpstr>
      <vt:lpstr>Slayt 60</vt:lpstr>
      <vt:lpstr>Slayt 61</vt:lpstr>
      <vt:lpstr>Slayt 62</vt:lpstr>
      <vt:lpstr>Slayt 63</vt:lpstr>
      <vt:lpstr>Slayt 64</vt:lpstr>
      <vt:lpstr>Slayt 65</vt:lpstr>
      <vt:lpstr>Slayt 66</vt:lpstr>
      <vt:lpstr>Slayt 67</vt:lpstr>
      <vt:lpstr>Slayt 68</vt:lpstr>
      <vt:lpstr>Slayt 69</vt:lpstr>
      <vt:lpstr>Slayt 70</vt:lpstr>
      <vt:lpstr>Slayt 71</vt:lpstr>
      <vt:lpstr>Slayt 72</vt:lpstr>
      <vt:lpstr>Slayt 73</vt:lpstr>
      <vt:lpstr>Slayt 74</vt:lpstr>
      <vt:lpstr>Slayt 75</vt:lpstr>
      <vt:lpstr>Slayt 76</vt:lpstr>
      <vt:lpstr>Slayt 77</vt:lpstr>
      <vt:lpstr>Slayt 78</vt:lpstr>
      <vt:lpstr>Slayt 79</vt:lpstr>
      <vt:lpstr>Slayt 80</vt:lpstr>
      <vt:lpstr>Slayt 81</vt:lpstr>
      <vt:lpstr>Slayt 82</vt:lpstr>
      <vt:lpstr>Slayt 83</vt:lpstr>
      <vt:lpstr>Slayt 84</vt:lpstr>
      <vt:lpstr>Slayt 85</vt:lpstr>
      <vt:lpstr>Slayt 86</vt:lpstr>
      <vt:lpstr>Slayt 87</vt:lpstr>
      <vt:lpstr>Slayt 88</vt:lpstr>
      <vt:lpstr>Slayt 89</vt:lpstr>
      <vt:lpstr>Slayt 90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SENSÖRLER ve TRANSDÜSERLER</dc:title>
  <dc:creator>Cumayeri</dc:creator>
  <cp:lastModifiedBy>EZ</cp:lastModifiedBy>
  <cp:revision>76</cp:revision>
  <dcterms:created xsi:type="dcterms:W3CDTF">2017-03-08T04:50:39Z</dcterms:created>
  <dcterms:modified xsi:type="dcterms:W3CDTF">2018-03-14T10:28:05Z</dcterms:modified>
</cp:coreProperties>
</file>