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65" r:id="rId3"/>
    <p:sldId id="266" r:id="rId4"/>
    <p:sldId id="267" r:id="rId5"/>
    <p:sldId id="268" r:id="rId6"/>
    <p:sldId id="257" r:id="rId7"/>
    <p:sldId id="258" r:id="rId8"/>
    <p:sldId id="259" r:id="rId9"/>
    <p:sldId id="271" r:id="rId10"/>
    <p:sldId id="272" r:id="rId11"/>
    <p:sldId id="273" r:id="rId12"/>
    <p:sldId id="274" r:id="rId13"/>
    <p:sldId id="275" r:id="rId14"/>
    <p:sldId id="276" r:id="rId15"/>
    <p:sldId id="260" r:id="rId16"/>
    <p:sldId id="261" r:id="rId17"/>
    <p:sldId id="262" r:id="rId18"/>
    <p:sldId id="263" r:id="rId19"/>
    <p:sldId id="264" r:id="rId20"/>
    <p:sldId id="269" r:id="rId21"/>
    <p:sldId id="270"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3" name="22 Dikdörtgen"/>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Dikdörtgen"/>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Dikdörtgen"/>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Dikdörtgen"/>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Dikdörtgen"/>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Yuvarlatılmış Dikdörtgen"/>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Yuvarlatılmış Dikdörtgen"/>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Dikdörtgen"/>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705600" y="4206240"/>
            <a:ext cx="960120" cy="457200"/>
          </a:xfrm>
        </p:spPr>
        <p:txBody>
          <a:bodyPr/>
          <a:lstStyle/>
          <a:p>
            <a:fld id="{D9F75050-0E15-4C5B-92B0-66D068882F1F}" type="datetimeFigureOut">
              <a:rPr lang="tr-TR" smtClean="0"/>
              <a:pPr/>
              <a:t>9.10.2018</a:t>
            </a:fld>
            <a:endParaRPr lang="tr-TR"/>
          </a:p>
        </p:txBody>
      </p:sp>
      <p:sp>
        <p:nvSpPr>
          <p:cNvPr id="17" name="16 Altbilgi Yer Tutucusu"/>
          <p:cNvSpPr>
            <a:spLocks noGrp="1"/>
          </p:cNvSpPr>
          <p:nvPr>
            <p:ph type="ftr" sz="quarter" idx="11"/>
          </p:nvPr>
        </p:nvSpPr>
        <p:spPr>
          <a:xfrm>
            <a:off x="5410200" y="4205288"/>
            <a:ext cx="1295400" cy="457200"/>
          </a:xfrm>
        </p:spPr>
        <p:txBody>
          <a:bodyPr/>
          <a:lstStyle/>
          <a:p>
            <a:endParaRPr lang="tr-TR"/>
          </a:p>
        </p:txBody>
      </p:sp>
      <p:sp>
        <p:nvSpPr>
          <p:cNvPr id="29" name="28 Slayt Numarası Yer Tutucusu"/>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1143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143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381000" y="1143000"/>
            <a:ext cx="8382000" cy="1069848"/>
          </a:xfrm>
        </p:spPr>
        <p:txBody>
          <a:bodyPr anchor="ctr"/>
          <a:lstStyle>
            <a:lvl1pPr>
              <a:defRPr sz="4000" b="0" i="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25 Veri Yer Tutucusu"/>
          <p:cNvSpPr>
            <a:spLocks noGrp="1"/>
          </p:cNvSpPr>
          <p:nvPr>
            <p:ph type="dt" sz="half" idx="10"/>
          </p:nvPr>
        </p:nvSpPr>
        <p:spPr/>
        <p:txBody>
          <a:bodyPr rtlCol="0"/>
          <a:lstStyle/>
          <a:p>
            <a:fld id="{D9F75050-0E15-4C5B-92B0-66D068882F1F}" type="datetimeFigureOut">
              <a:rPr lang="tr-TR" smtClean="0"/>
              <a:pPr/>
              <a:t>9.10.2018</a:t>
            </a:fld>
            <a:endParaRPr lang="tr-TR"/>
          </a:p>
        </p:txBody>
      </p:sp>
      <p:sp>
        <p:nvSpPr>
          <p:cNvPr id="27" name="2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8" name="2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a:xfrm>
            <a:off x="6583680" y="612648"/>
            <a:ext cx="957264" cy="457200"/>
          </a:xfrm>
        </p:spPr>
        <p:txBody>
          <a:bodyPr/>
          <a:lstStyle/>
          <a:p>
            <a:fld id="{D9F75050-0E15-4C5B-92B0-66D068882F1F}" type="datetimeFigureOut">
              <a:rPr lang="tr-TR" smtClean="0"/>
              <a:pPr/>
              <a:t>9.10.2018</a:t>
            </a:fld>
            <a:endParaRPr lang="tr-TR"/>
          </a:p>
        </p:txBody>
      </p:sp>
      <p:sp>
        <p:nvSpPr>
          <p:cNvPr id="4" name="3 Altbilgi Yer Tutucusu"/>
          <p:cNvSpPr>
            <a:spLocks noGrp="1"/>
          </p:cNvSpPr>
          <p:nvPr>
            <p:ph type="ftr" sz="quarter" idx="11"/>
          </p:nvPr>
        </p:nvSpPr>
        <p:spPr>
          <a:xfrm>
            <a:off x="5257800" y="612648"/>
            <a:ext cx="1325880" cy="457200"/>
          </a:xfrm>
        </p:spPr>
        <p:txBody>
          <a:bodyPr/>
          <a:lstStyle/>
          <a:p>
            <a:endParaRPr lang="tr-TR"/>
          </a:p>
        </p:txBody>
      </p:sp>
      <p:sp>
        <p:nvSpPr>
          <p:cNvPr id="5" name="4 Slayt Numarası Yer Tutucusu"/>
          <p:cNvSpPr>
            <a:spLocks noGrp="1"/>
          </p:cNvSpPr>
          <p:nvPr>
            <p:ph type="sldNum" sz="quarter" idx="12"/>
          </p:nvPr>
        </p:nvSpPr>
        <p:spPr>
          <a:xfrm>
            <a:off x="8174736" y="2272"/>
            <a:ext cx="762000" cy="365760"/>
          </a:xfrm>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353496" y="1101970"/>
            <a:ext cx="3383280" cy="877824"/>
          </a:xfrm>
        </p:spPr>
        <p:txBody>
          <a:bodyPr anchor="b"/>
          <a:lstStyle>
            <a:lvl1pPr algn="l">
              <a:buNone/>
              <a:defRPr sz="1800" b="1"/>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9.10.2018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Dikdörtgen"/>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Dikdörtgen"/>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Dikdörtgen"/>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Dikdörtgen"/>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Yuvarlatılmış Dikdörtgen"/>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Yuvarlatılmış Dikdörtgen"/>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Dikdörtgen"/>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Dikdörtgen"/>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Dikdörtgen"/>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Dikdörtgen"/>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Dikdörtgen"/>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Dikdörtgen"/>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Başlık Yer Tutucusu"/>
          <p:cNvSpPr>
            <a:spLocks noGrp="1"/>
          </p:cNvSpPr>
          <p:nvPr>
            <p:ph type="title"/>
          </p:nvPr>
        </p:nvSpPr>
        <p:spPr>
          <a:xfrm>
            <a:off x="457200" y="1143000"/>
            <a:ext cx="8229600" cy="10668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D9F75050-0E15-4C5B-92B0-66D068882F1F}" type="datetimeFigureOut">
              <a:rPr lang="tr-TR" smtClean="0"/>
              <a:pPr/>
              <a:t>9.10.2018</a:t>
            </a:fld>
            <a:endParaRPr lang="tr-TR"/>
          </a:p>
        </p:txBody>
      </p:sp>
      <p:sp>
        <p:nvSpPr>
          <p:cNvPr id="3" name="2 Altbilgi Yer Tutucusu"/>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tr-TR"/>
          </a:p>
        </p:txBody>
      </p:sp>
      <p:sp>
        <p:nvSpPr>
          <p:cNvPr id="23" name="22 Slayt Numarası Yer Tutucusu"/>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Robot_1.MKV"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39552" y="1196752"/>
            <a:ext cx="8458200" cy="1470025"/>
          </a:xfrm>
        </p:spPr>
        <p:txBody>
          <a:bodyPr/>
          <a:lstStyle/>
          <a:p>
            <a:pPr algn="ctr"/>
            <a:r>
              <a:rPr lang="tr-TR" dirty="0" smtClean="0"/>
              <a:t>Endüstriyel Robotlar</a:t>
            </a:r>
            <a:endParaRPr lang="en-GB" dirty="0"/>
          </a:p>
        </p:txBody>
      </p:sp>
      <p:pic>
        <p:nvPicPr>
          <p:cNvPr id="88066" name="Picture 2" descr="ındustrial robots ile ilgili görsel sonucu"/>
          <p:cNvPicPr>
            <a:picLocks noChangeAspect="1" noChangeArrowheads="1"/>
          </p:cNvPicPr>
          <p:nvPr/>
        </p:nvPicPr>
        <p:blipFill>
          <a:blip r:embed="rId2" cstate="print"/>
          <a:srcRect b="928"/>
          <a:stretch>
            <a:fillRect/>
          </a:stretch>
        </p:blipFill>
        <p:spPr bwMode="auto">
          <a:xfrm>
            <a:off x="2171515" y="3933056"/>
            <a:ext cx="5208797" cy="2924944"/>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en-GB" sz="3600" b="1" dirty="0" smtClean="0">
                <a:latin typeface="Tahoma" panose="020B0604030504040204" pitchFamily="34" charset="0"/>
                <a:ea typeface="Tahoma" panose="020B0604030504040204" pitchFamily="34" charset="0"/>
                <a:cs typeface="Tahoma" panose="020B0604030504040204" pitchFamily="34" charset="0"/>
              </a:rPr>
              <a:t>ENDÜSTRİYEL ROBOTLARIN YAPISI</a:t>
            </a:r>
            <a:endParaRPr lang="en-GB" sz="3600" dirty="0">
              <a:latin typeface="Tahoma" panose="020B0604030504040204" pitchFamily="34" charset="0"/>
              <a:ea typeface="Tahoma" panose="020B0604030504040204" pitchFamily="34" charset="0"/>
              <a:cs typeface="Tahoma" panose="020B0604030504040204" pitchFamily="34" charset="0"/>
            </a:endParaRPr>
          </a:p>
        </p:txBody>
      </p:sp>
      <p:sp>
        <p:nvSpPr>
          <p:cNvPr id="3" name="2 İçerik Yer Tutucusu"/>
          <p:cNvSpPr>
            <a:spLocks noGrp="1"/>
          </p:cNvSpPr>
          <p:nvPr>
            <p:ph idx="1"/>
          </p:nvPr>
        </p:nvSpPr>
        <p:spPr/>
        <p:txBody>
          <a:bodyPr>
            <a:normAutofit/>
          </a:bodyPr>
          <a:lstStyle/>
          <a:p>
            <a:pPr>
              <a:spcAft>
                <a:spcPts val="1200"/>
              </a:spcAft>
              <a:buNone/>
            </a:pP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iki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bölümden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oluşmaktadır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spcAft>
                <a:spcPts val="1200"/>
              </a:spcAft>
            </a:pPr>
            <a:r>
              <a:rPr lang="en-GB" sz="2400" dirty="0" smtClean="0">
                <a:latin typeface="Tahoma" panose="020B0604030504040204" pitchFamily="34" charset="0"/>
                <a:ea typeface="Tahoma" panose="020B0604030504040204" pitchFamily="34" charset="0"/>
                <a:cs typeface="Tahoma" panose="020B0604030504040204" pitchFamily="34" charset="0"/>
              </a:rPr>
              <a:t>-</a:t>
            </a:r>
            <a:r>
              <a:rPr lang="en-GB" sz="2400" dirty="0" err="1" smtClean="0">
                <a:latin typeface="Tahoma" panose="020B0604030504040204" pitchFamily="34" charset="0"/>
                <a:ea typeface="Tahoma" panose="020B0604030504040204" pitchFamily="34" charset="0"/>
                <a:cs typeface="Tahoma" panose="020B0604030504040204" pitchFamily="34" charset="0"/>
              </a:rPr>
              <a:t>Kontrol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Ünitesi</a:t>
            </a:r>
            <a:endParaRPr lang="en-GB" sz="2400" dirty="0" smtClean="0">
              <a:latin typeface="Tahoma" panose="020B0604030504040204" pitchFamily="34" charset="0"/>
              <a:ea typeface="Tahoma" panose="020B0604030504040204" pitchFamily="34" charset="0"/>
              <a:cs typeface="Tahoma" panose="020B0604030504040204" pitchFamily="34" charset="0"/>
            </a:endParaRPr>
          </a:p>
          <a:p>
            <a:pPr>
              <a:spcAft>
                <a:spcPts val="1200"/>
              </a:spcAft>
            </a:pPr>
            <a:r>
              <a:rPr lang="en-GB" sz="2400" dirty="0" smtClean="0">
                <a:latin typeface="Tahoma" panose="020B0604030504040204" pitchFamily="34" charset="0"/>
                <a:ea typeface="Tahoma" panose="020B0604030504040204" pitchFamily="34" charset="0"/>
                <a:cs typeface="Tahoma" panose="020B0604030504040204" pitchFamily="34" charset="0"/>
              </a:rPr>
              <a:t>-</a:t>
            </a:r>
            <a:r>
              <a:rPr lang="en-GB" sz="2400" dirty="0" err="1" smtClean="0">
                <a:latin typeface="Tahoma" panose="020B0604030504040204" pitchFamily="34" charset="0"/>
                <a:ea typeface="Tahoma" panose="020B0604030504040204" pitchFamily="34" charset="0"/>
                <a:cs typeface="Tahoma" panose="020B0604030504040204" pitchFamily="34" charset="0"/>
              </a:rPr>
              <a:t>Manipülatör</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en-GB" b="1" dirty="0" smtClean="0"/>
              <a:t>MANİPÜLATÖR VE KONTROL ÜNİTESİ</a:t>
            </a:r>
            <a:endParaRPr lang="en-GB" dirty="0"/>
          </a:p>
        </p:txBody>
      </p:sp>
      <p:sp>
        <p:nvSpPr>
          <p:cNvPr id="3" name="2 İçerik Yer Tutucusu"/>
          <p:cNvSpPr>
            <a:spLocks noGrp="1"/>
          </p:cNvSpPr>
          <p:nvPr>
            <p:ph idx="1"/>
          </p:nvPr>
        </p:nvSpPr>
        <p:spPr/>
        <p:txBody>
          <a:bodyPr>
            <a:normAutofit/>
          </a:bodyPr>
          <a:lstStyle/>
          <a:p>
            <a:r>
              <a:rPr lang="en-GB" sz="2400" b="1" u="sng" dirty="0" err="1" smtClean="0">
                <a:latin typeface="Tahoma" panose="020B0604030504040204" pitchFamily="34" charset="0"/>
                <a:ea typeface="Tahoma" panose="020B0604030504040204" pitchFamily="34" charset="0"/>
                <a:cs typeface="Tahoma" panose="020B0604030504040204" pitchFamily="34" charset="0"/>
              </a:rPr>
              <a:t>Manipülatör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mekanik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kısmı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olarak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tanımlanabilir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Üzerinde</a:t>
            </a:r>
            <a:r>
              <a:rPr lang="en-GB" sz="2400" dirty="0" smtClean="0">
                <a:latin typeface="Tahoma" panose="020B0604030504040204" pitchFamily="34" charset="0"/>
                <a:ea typeface="Tahoma" panose="020B0604030504040204" pitchFamily="34" charset="0"/>
                <a:cs typeface="Tahoma" panose="020B0604030504040204" pitchFamily="34" charset="0"/>
              </a:rPr>
              <a:t> servo </a:t>
            </a:r>
            <a:r>
              <a:rPr lang="en-GB" sz="2400" dirty="0" err="1" smtClean="0">
                <a:latin typeface="Tahoma" panose="020B0604030504040204" pitchFamily="34" charset="0"/>
                <a:ea typeface="Tahoma" panose="020B0604030504040204" pitchFamily="34" charset="0"/>
                <a:cs typeface="Tahoma" panose="020B0604030504040204" pitchFamily="34" charset="0"/>
              </a:rPr>
              <a:t>motorlar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redüktörler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mafsallar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sensörler</a:t>
            </a:r>
            <a:r>
              <a:rPr lang="en-GB" sz="2400" dirty="0" smtClean="0">
                <a:latin typeface="Tahoma" panose="020B0604030504040204" pitchFamily="34" charset="0"/>
                <a:ea typeface="Tahoma" panose="020B0604030504040204" pitchFamily="34" charset="0"/>
                <a:cs typeface="Tahoma" panose="020B0604030504040204" pitchFamily="34" charset="0"/>
              </a:rPr>
              <a:t> vs. </a:t>
            </a:r>
            <a:r>
              <a:rPr lang="en-GB" sz="2400" dirty="0" err="1" smtClean="0">
                <a:latin typeface="Tahoma" panose="020B0604030504040204" pitchFamily="34" charset="0"/>
                <a:ea typeface="Tahoma" panose="020B0604030504040204" pitchFamily="34" charset="0"/>
                <a:cs typeface="Tahoma" panose="020B0604030504040204" pitchFamily="34" charset="0"/>
              </a:rPr>
              <a:t>yer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almaktadır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Ayrıca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manipülatörün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iskeletini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oluşturan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bütün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kompenetleri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taşıyan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genel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yapıyı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oluşturan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uzuvlar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vardır</a:t>
            </a:r>
            <a:r>
              <a:rPr lang="en-GB" sz="2400" dirty="0" smtClean="0">
                <a:latin typeface="Tahoma" panose="020B0604030504040204" pitchFamily="34" charset="0"/>
                <a:ea typeface="Tahoma" panose="020B0604030504040204" pitchFamily="34" charset="0"/>
                <a:cs typeface="Tahoma" panose="020B0604030504040204" pitchFamily="34" charset="0"/>
              </a:rPr>
              <a:t>.</a:t>
            </a:r>
          </a:p>
          <a:p>
            <a:r>
              <a:rPr lang="en-GB" sz="2400" b="1" u="sng" dirty="0" err="1" smtClean="0">
                <a:latin typeface="Tahoma" panose="020B0604030504040204" pitchFamily="34" charset="0"/>
                <a:ea typeface="Tahoma" panose="020B0604030504040204" pitchFamily="34" charset="0"/>
                <a:cs typeface="Tahoma" panose="020B0604030504040204" pitchFamily="34" charset="0"/>
              </a:rPr>
              <a:t>Kontrol</a:t>
            </a:r>
            <a:r>
              <a:rPr lang="en-GB" sz="2400" b="1" u="sng" dirty="0" smtClean="0">
                <a:latin typeface="Tahoma" panose="020B0604030504040204" pitchFamily="34" charset="0"/>
                <a:ea typeface="Tahoma" panose="020B0604030504040204" pitchFamily="34" charset="0"/>
                <a:cs typeface="Tahoma" panose="020B0604030504040204" pitchFamily="34" charset="0"/>
              </a:rPr>
              <a:t> </a:t>
            </a:r>
            <a:r>
              <a:rPr lang="en-GB" sz="2400" b="1" u="sng" dirty="0" err="1" smtClean="0">
                <a:latin typeface="Tahoma" panose="020B0604030504040204" pitchFamily="34" charset="0"/>
                <a:ea typeface="Tahoma" panose="020B0604030504040204" pitchFamily="34" charset="0"/>
                <a:cs typeface="Tahoma" panose="020B0604030504040204" pitchFamily="34" charset="0"/>
              </a:rPr>
              <a:t>ünitesi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operatörün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veya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otomasyon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sisteminin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manipülatöre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ulaşmasını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Oluşturulan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programdan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veya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operatörden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sensörden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bilgiye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göre</a:t>
            </a:r>
            <a:r>
              <a:rPr lang="en-GB" sz="2400" dirty="0" smtClean="0">
                <a:latin typeface="Tahoma" panose="020B0604030504040204" pitchFamily="34" charset="0"/>
                <a:ea typeface="Tahoma" panose="020B0604030504040204" pitchFamily="34" charset="0"/>
                <a:cs typeface="Tahoma" panose="020B0604030504040204" pitchFamily="34" charset="0"/>
              </a:rPr>
              <a:t> servo </a:t>
            </a:r>
            <a:r>
              <a:rPr lang="en-GB" sz="2400" dirty="0" err="1" smtClean="0">
                <a:latin typeface="Tahoma" panose="020B0604030504040204" pitchFamily="34" charset="0"/>
                <a:ea typeface="Tahoma" panose="020B0604030504040204" pitchFamily="34" charset="0"/>
                <a:cs typeface="Tahoma" panose="020B0604030504040204" pitchFamily="34" charset="0"/>
              </a:rPr>
              <a:t>sistemi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kumanda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ederek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istenilen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harekelerin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yürütülmesinden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sorumludur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buNone/>
            </a:pP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en-GB" b="1" dirty="0" smtClean="0"/>
              <a:t>SERVO MOTOR</a:t>
            </a:r>
            <a:r>
              <a:rPr lang="en-GB" dirty="0" smtClean="0"/>
              <a:t/>
            </a:r>
            <a:br>
              <a:rPr lang="en-GB" dirty="0" smtClean="0"/>
            </a:br>
            <a:endParaRPr lang="en-GB" dirty="0"/>
          </a:p>
        </p:txBody>
      </p:sp>
      <p:sp>
        <p:nvSpPr>
          <p:cNvPr id="3" name="2 İçerik Yer Tutucusu"/>
          <p:cNvSpPr>
            <a:spLocks noGrp="1"/>
          </p:cNvSpPr>
          <p:nvPr>
            <p:ph idx="1"/>
          </p:nvPr>
        </p:nvSpPr>
        <p:spPr/>
        <p:txBody>
          <a:bodyPr/>
          <a:lstStyle/>
          <a:p>
            <a:r>
              <a:rPr lang="en-GB" sz="2400" dirty="0" smtClean="0">
                <a:latin typeface="Tahoma" panose="020B0604030504040204" pitchFamily="34" charset="0"/>
                <a:ea typeface="Tahoma" panose="020B0604030504040204" pitchFamily="34" charset="0"/>
                <a:cs typeface="Tahoma" panose="020B0604030504040204" pitchFamily="34" charset="0"/>
              </a:rPr>
              <a:t>Bu </a:t>
            </a:r>
            <a:r>
              <a:rPr lang="en-GB" sz="2400" dirty="0" err="1" smtClean="0">
                <a:latin typeface="Tahoma" panose="020B0604030504040204" pitchFamily="34" charset="0"/>
                <a:ea typeface="Tahoma" panose="020B0604030504040204" pitchFamily="34" charset="0"/>
                <a:cs typeface="Tahoma" panose="020B0604030504040204" pitchFamily="34" charset="0"/>
              </a:rPr>
              <a:t>motorlar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özel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olarak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dişlilerden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oluşmaktadır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elinin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ulaşamayacağı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toleranslarda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kolaylıkla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yapabilmektedirler</a:t>
            </a:r>
            <a:r>
              <a:rPr lang="tr-TR" sz="2400" dirty="0" smtClean="0">
                <a:latin typeface="Tahoma" panose="020B0604030504040204" pitchFamily="34" charset="0"/>
                <a:ea typeface="Tahoma" panose="020B0604030504040204" pitchFamily="34" charset="0"/>
                <a:cs typeface="Tahoma" panose="020B0604030504040204" pitchFamily="34" charset="0"/>
              </a:rPr>
              <a:t>.</a:t>
            </a:r>
          </a:p>
          <a:p>
            <a:endParaRPr lang="en-GB" dirty="0">
              <a:latin typeface="Tahoma" panose="020B0604030504040204" pitchFamily="34" charset="0"/>
              <a:ea typeface="Tahoma" panose="020B0604030504040204" pitchFamily="34" charset="0"/>
              <a:cs typeface="Tahoma" panose="020B0604030504040204" pitchFamily="34" charset="0"/>
            </a:endParaRPr>
          </a:p>
        </p:txBody>
      </p:sp>
      <p:pic>
        <p:nvPicPr>
          <p:cNvPr id="112642" name="Picture 2" descr="servo motor ile ilgili görsel sonucu"/>
          <p:cNvPicPr>
            <a:picLocks noChangeAspect="1" noChangeArrowheads="1"/>
          </p:cNvPicPr>
          <p:nvPr/>
        </p:nvPicPr>
        <p:blipFill>
          <a:blip r:embed="rId2" cstate="print"/>
          <a:srcRect/>
          <a:stretch>
            <a:fillRect/>
          </a:stretch>
        </p:blipFill>
        <p:spPr bwMode="auto">
          <a:xfrm>
            <a:off x="5004048" y="3717032"/>
            <a:ext cx="2857500" cy="28575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95536" y="643504"/>
            <a:ext cx="8229600" cy="5665816"/>
          </a:xfrm>
        </p:spPr>
        <p:txBody>
          <a:bodyPr>
            <a:noAutofit/>
          </a:bodyPr>
          <a:lstStyle/>
          <a:p>
            <a:pPr marL="109728" indent="0">
              <a:buNone/>
            </a:pPr>
            <a:r>
              <a:rPr lang="en-GB" sz="2200" b="1" dirty="0" smtClean="0">
                <a:latin typeface="Tahoma" panose="020B0604030504040204" pitchFamily="34" charset="0"/>
                <a:ea typeface="Tahoma" panose="020B0604030504040204" pitchFamily="34" charset="0"/>
                <a:cs typeface="Tahoma" panose="020B0604030504040204" pitchFamily="34" charset="0"/>
              </a:rPr>
              <a:t>SERVO SİSTEM</a:t>
            </a:r>
            <a:endParaRPr lang="en-GB" sz="2200" dirty="0" smtClean="0">
              <a:latin typeface="Tahoma" panose="020B0604030504040204" pitchFamily="34" charset="0"/>
              <a:ea typeface="Tahoma" panose="020B0604030504040204" pitchFamily="34" charset="0"/>
              <a:cs typeface="Tahoma" panose="020B0604030504040204" pitchFamily="34" charset="0"/>
            </a:endParaRPr>
          </a:p>
          <a:p>
            <a:r>
              <a:rPr lang="en-GB" sz="2200" dirty="0" smtClean="0">
                <a:latin typeface="Tahoma" panose="020B0604030504040204" pitchFamily="34" charset="0"/>
                <a:ea typeface="Tahoma" panose="020B0604030504040204" pitchFamily="34" charset="0"/>
                <a:cs typeface="Tahoma" panose="020B0604030504040204" pitchFamily="34" charset="0"/>
              </a:rPr>
              <a:t>Servo </a:t>
            </a:r>
            <a:r>
              <a:rPr lang="en-GB" sz="2200" dirty="0" err="1" smtClean="0">
                <a:latin typeface="Tahoma" panose="020B0604030504040204" pitchFamily="34" charset="0"/>
                <a:ea typeface="Tahoma" panose="020B0604030504040204" pitchFamily="34" charset="0"/>
                <a:cs typeface="Tahoma" panose="020B0604030504040204" pitchFamily="34" charset="0"/>
              </a:rPr>
              <a:t>sistem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yazılım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donanım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birbirleri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ile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iletişim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halinde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çeşitli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üniteleri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içeren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birleşik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bir</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sistemdir</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smtClean="0">
                <a:latin typeface="Tahoma" panose="020B0604030504040204" pitchFamily="34" charset="0"/>
                <a:ea typeface="Tahoma" panose="020B0604030504040204" pitchFamily="34" charset="0"/>
                <a:cs typeface="Tahoma" panose="020B0604030504040204" pitchFamily="34" charset="0"/>
              </a:rPr>
              <a:t>Servo </a:t>
            </a:r>
            <a:r>
              <a:rPr lang="en-GB" sz="2200" dirty="0" err="1" smtClean="0">
                <a:latin typeface="Tahoma" panose="020B0604030504040204" pitchFamily="34" charset="0"/>
                <a:ea typeface="Tahoma" panose="020B0604030504040204" pitchFamily="34" charset="0"/>
                <a:cs typeface="Tahoma" panose="020B0604030504040204" pitchFamily="34" charset="0"/>
              </a:rPr>
              <a:t>sistem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şunlardan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oluşur</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smtClean="0">
                <a:latin typeface="Tahoma" panose="020B0604030504040204" pitchFamily="34" charset="0"/>
                <a:ea typeface="Tahoma" panose="020B0604030504040204" pitchFamily="34" charset="0"/>
                <a:cs typeface="Tahoma" panose="020B0604030504040204" pitchFamily="34" charset="0"/>
              </a:rPr>
              <a:t>Robot </a:t>
            </a:r>
            <a:r>
              <a:rPr lang="en-GB" sz="2200" dirty="0" err="1" smtClean="0">
                <a:latin typeface="Tahoma" panose="020B0604030504040204" pitchFamily="34" charset="0"/>
                <a:ea typeface="Tahoma" panose="020B0604030504040204" pitchFamily="34" charset="0"/>
                <a:cs typeface="Tahoma" panose="020B0604030504040204" pitchFamily="34" charset="0"/>
              </a:rPr>
              <a:t>eksenlerinin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hız</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pozisyonlarının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dijital</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ayarlanması</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smtClean="0">
                <a:latin typeface="Tahoma" panose="020B0604030504040204" pitchFamily="34" charset="0"/>
                <a:ea typeface="Tahoma" panose="020B0604030504040204" pitchFamily="34" charset="0"/>
                <a:cs typeface="Tahoma" panose="020B0604030504040204" pitchFamily="34" charset="0"/>
              </a:rPr>
              <a:t>Robot </a:t>
            </a:r>
            <a:r>
              <a:rPr lang="en-GB" sz="2200" dirty="0" err="1" smtClean="0">
                <a:latin typeface="Tahoma" panose="020B0604030504040204" pitchFamily="34" charset="0"/>
                <a:ea typeface="Tahoma" panose="020B0604030504040204" pitchFamily="34" charset="0"/>
                <a:cs typeface="Tahoma" panose="020B0604030504040204" pitchFamily="34" charset="0"/>
              </a:rPr>
              <a:t>motorlarının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birbirleriyle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eş</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zamanlı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hareket</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ettirilmesi</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err="1" smtClean="0">
                <a:latin typeface="Tahoma" panose="020B0604030504040204" pitchFamily="34" charset="0"/>
                <a:ea typeface="Tahoma" panose="020B0604030504040204" pitchFamily="34" charset="0"/>
                <a:cs typeface="Tahoma" panose="020B0604030504040204" pitchFamily="34" charset="0"/>
              </a:rPr>
              <a:t>Pozisyon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hızların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ayarlanması</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err="1" smtClean="0">
                <a:latin typeface="Tahoma" panose="020B0604030504040204" pitchFamily="34" charset="0"/>
                <a:ea typeface="Tahoma" panose="020B0604030504040204" pitchFamily="34" charset="0"/>
                <a:cs typeface="Tahoma" panose="020B0604030504040204" pitchFamily="34" charset="0"/>
              </a:rPr>
              <a:t>Çalışma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esnasında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robotun</a:t>
            </a:r>
            <a:r>
              <a:rPr lang="en-GB" sz="2200" dirty="0" smtClean="0">
                <a:latin typeface="Tahoma" panose="020B0604030504040204" pitchFamily="34" charset="0"/>
                <a:ea typeface="Tahoma" panose="020B0604030504040204" pitchFamily="34" charset="0"/>
                <a:cs typeface="Tahoma" panose="020B0604030504040204" pitchFamily="34" charset="0"/>
              </a:rPr>
              <a:t> her </a:t>
            </a:r>
            <a:r>
              <a:rPr lang="en-GB" sz="2200" dirty="0" err="1" smtClean="0">
                <a:latin typeface="Tahoma" panose="020B0604030504040204" pitchFamily="34" charset="0"/>
                <a:ea typeface="Tahoma" panose="020B0604030504040204" pitchFamily="34" charset="0"/>
                <a:cs typeface="Tahoma" panose="020B0604030504040204" pitchFamily="34" charset="0"/>
              </a:rPr>
              <a:t>bir</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ekseninin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pozisyonu</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seri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ölçüm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kartı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tarafından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kontrol</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ünitesine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yollanması</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smtClean="0">
                <a:latin typeface="Tahoma" panose="020B0604030504040204" pitchFamily="34" charset="0"/>
                <a:ea typeface="Tahoma" panose="020B0604030504040204" pitchFamily="34" charset="0"/>
                <a:cs typeface="Tahoma" panose="020B0604030504040204" pitchFamily="34" charset="0"/>
              </a:rPr>
              <a:t>Bu </a:t>
            </a:r>
            <a:r>
              <a:rPr lang="en-GB" sz="2200" dirty="0" err="1" smtClean="0">
                <a:latin typeface="Tahoma" panose="020B0604030504040204" pitchFamily="34" charset="0"/>
                <a:ea typeface="Tahoma" panose="020B0604030504040204" pitchFamily="34" charset="0"/>
                <a:cs typeface="Tahoma" panose="020B0604030504040204" pitchFamily="34" charset="0"/>
              </a:rPr>
              <a:t>bilgi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pozisyon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ayarlayıcısına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gönderilmesi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bir</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önceki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bilgi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ile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karşılaştırılması</a:t>
            </a:r>
            <a:r>
              <a:rPr lang="en-GB" sz="2200" dirty="0" smtClean="0">
                <a:latin typeface="Tahoma" panose="020B0604030504040204" pitchFamily="34" charset="0"/>
                <a:ea typeface="Tahoma" panose="020B0604030504040204" pitchFamily="34" charset="0"/>
                <a:cs typeface="Tahoma" panose="020B0604030504040204" pitchFamily="34" charset="0"/>
              </a:rPr>
              <a:t>.</a:t>
            </a:r>
          </a:p>
          <a:p>
            <a:r>
              <a:rPr lang="en-GB" sz="2200" dirty="0" smtClean="0">
                <a:latin typeface="Tahoma" panose="020B0604030504040204" pitchFamily="34" charset="0"/>
                <a:ea typeface="Tahoma" panose="020B0604030504040204" pitchFamily="34" charset="0"/>
                <a:cs typeface="Tahoma" panose="020B0604030504040204" pitchFamily="34" charset="0"/>
              </a:rPr>
              <a:t>Bu </a:t>
            </a:r>
            <a:r>
              <a:rPr lang="en-GB" sz="2200" dirty="0" err="1" smtClean="0">
                <a:latin typeface="Tahoma" panose="020B0604030504040204" pitchFamily="34" charset="0"/>
                <a:ea typeface="Tahoma" panose="020B0604030504040204" pitchFamily="34" charset="0"/>
                <a:cs typeface="Tahoma" panose="020B0604030504040204" pitchFamily="34" charset="0"/>
              </a:rPr>
              <a:t>karşılaştırma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sonucunda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aradaki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fark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kullanılarak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robota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yeni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hız</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pozisyon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referansları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yollanması</a:t>
            </a:r>
            <a:r>
              <a:rPr lang="en-GB" sz="2200" dirty="0" smtClean="0">
                <a:latin typeface="Tahoma" panose="020B0604030504040204" pitchFamily="34" charset="0"/>
                <a:ea typeface="Tahoma" panose="020B0604030504040204" pitchFamily="34" charset="0"/>
                <a:cs typeface="Tahoma" panose="020B0604030504040204" pitchFamily="34" charset="0"/>
              </a:rPr>
              <a:t>.</a:t>
            </a:r>
            <a:endParaRPr lang="tr-TR" sz="2200" dirty="0" smtClean="0">
              <a:latin typeface="Tahoma" panose="020B0604030504040204" pitchFamily="34" charset="0"/>
              <a:ea typeface="Tahoma" panose="020B0604030504040204" pitchFamily="34" charset="0"/>
              <a:cs typeface="Tahoma" panose="020B0604030504040204" pitchFamily="34" charset="0"/>
            </a:endParaRPr>
          </a:p>
          <a:p>
            <a:r>
              <a:rPr lang="en-GB" sz="2200" dirty="0" err="1" smtClean="0">
                <a:latin typeface="Tahoma" panose="020B0604030504040204" pitchFamily="34" charset="0"/>
                <a:ea typeface="Tahoma" panose="020B0604030504040204" pitchFamily="34" charset="0"/>
                <a:cs typeface="Tahoma" panose="020B0604030504040204" pitchFamily="34" charset="0"/>
              </a:rPr>
              <a:t>Sistem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aynı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zamanda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yerçekimi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atalet</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momenti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eksenlerin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birbirleriyle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etkileşimi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ile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ilgili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hesapları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kesintisiz</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yapması</a:t>
            </a:r>
            <a:r>
              <a:rPr lang="en-GB" sz="2200" dirty="0" smtClean="0">
                <a:latin typeface="Tahoma" panose="020B0604030504040204" pitchFamily="34" charset="0"/>
                <a:ea typeface="Tahoma" panose="020B0604030504040204" pitchFamily="34" charset="0"/>
                <a:cs typeface="Tahoma" panose="020B0604030504040204" pitchFamily="34" charset="0"/>
              </a:rPr>
              <a:t>.</a:t>
            </a:r>
          </a:p>
          <a:p>
            <a:endParaRPr lang="en-GB" sz="2200" dirty="0" smtClean="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en-GB" b="1" dirty="0" smtClean="0"/>
              <a:t>KOORDİNAT SİSTEMLERİ</a:t>
            </a:r>
            <a:endParaRPr lang="en-GB" dirty="0"/>
          </a:p>
        </p:txBody>
      </p:sp>
      <p:sp>
        <p:nvSpPr>
          <p:cNvPr id="3" name="2 İçerik Yer Tutucusu"/>
          <p:cNvSpPr>
            <a:spLocks noGrp="1"/>
          </p:cNvSpPr>
          <p:nvPr>
            <p:ph idx="1"/>
          </p:nvPr>
        </p:nvSpPr>
        <p:spPr/>
        <p:txBody>
          <a:bodyPr>
            <a:normAutofit/>
          </a:bodyPr>
          <a:lstStyle/>
          <a:p>
            <a:r>
              <a:rPr lang="en-GB" sz="2400" dirty="0" smtClean="0">
                <a:latin typeface="Tahoma" panose="020B0604030504040204" pitchFamily="34" charset="0"/>
                <a:ea typeface="Tahoma" panose="020B0604030504040204" pitchFamily="34" charset="0"/>
                <a:cs typeface="Tahoma" panose="020B0604030504040204" pitchFamily="34" charset="0"/>
              </a:rPr>
              <a:t>Joint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a:t>
            </a:r>
            <a:r>
              <a:rPr lang="en-GB" sz="2400" dirty="0" smtClean="0">
                <a:latin typeface="Tahoma" panose="020B0604030504040204" pitchFamily="34" charset="0"/>
                <a:ea typeface="Tahoma" panose="020B0604030504040204" pitchFamily="34" charset="0"/>
                <a:cs typeface="Tahoma" panose="020B0604030504040204" pitchFamily="34" charset="0"/>
              </a:rPr>
              <a:t>   : Her </a:t>
            </a:r>
            <a:r>
              <a:rPr lang="en-GB" sz="2400" dirty="0" err="1" smtClean="0">
                <a:latin typeface="Tahoma" panose="020B0604030504040204" pitchFamily="34" charset="0"/>
                <a:ea typeface="Tahoma" panose="020B0604030504040204" pitchFamily="34" charset="0"/>
                <a:cs typeface="Tahoma" panose="020B0604030504040204" pitchFamily="34" charset="0"/>
              </a:rPr>
              <a:t>eklem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hareket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sağlanır</a:t>
            </a:r>
            <a:r>
              <a:rPr lang="en-GB" sz="2400" dirty="0" smtClean="0">
                <a:latin typeface="Tahoma" panose="020B0604030504040204" pitchFamily="34" charset="0"/>
                <a:ea typeface="Tahoma" panose="020B0604030504040204" pitchFamily="34" charset="0"/>
                <a:cs typeface="Tahoma" panose="020B0604030504040204" pitchFamily="34" charset="0"/>
              </a:rPr>
              <a:t>.</a:t>
            </a:r>
          </a:p>
          <a:p>
            <a:r>
              <a:rPr lang="en-GB" sz="2400" dirty="0" smtClean="0">
                <a:latin typeface="Tahoma" panose="020B0604030504040204" pitchFamily="34" charset="0"/>
                <a:ea typeface="Tahoma" panose="020B0604030504040204" pitchFamily="34" charset="0"/>
                <a:cs typeface="Tahoma" panose="020B0604030504040204" pitchFamily="34" charset="0"/>
              </a:rPr>
              <a:t>World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bazasında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olduğu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varsayılan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sistemdir</a:t>
            </a:r>
            <a:r>
              <a:rPr lang="en-GB" sz="2400" dirty="0" smtClean="0">
                <a:latin typeface="Tahoma" panose="020B0604030504040204" pitchFamily="34" charset="0"/>
                <a:ea typeface="Tahoma" panose="020B0604030504040204" pitchFamily="34" charset="0"/>
                <a:cs typeface="Tahoma" panose="020B0604030504040204" pitchFamily="34" charset="0"/>
              </a:rPr>
              <a:t>.</a:t>
            </a:r>
          </a:p>
          <a:p>
            <a:r>
              <a:rPr lang="en-GB" sz="2400" dirty="0" smtClean="0">
                <a:latin typeface="Tahoma" panose="020B0604030504040204" pitchFamily="34" charset="0"/>
                <a:ea typeface="Tahoma" panose="020B0604030504040204" pitchFamily="34" charset="0"/>
                <a:cs typeface="Tahoma" panose="020B0604030504040204" pitchFamily="34" charset="0"/>
              </a:rPr>
              <a:t>Base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a:t>
            </a:r>
            <a:r>
              <a:rPr lang="en-GB" sz="2400" dirty="0" smtClean="0">
                <a:latin typeface="Tahoma" panose="020B0604030504040204" pitchFamily="34" charset="0"/>
                <a:ea typeface="Tahoma" panose="020B0604030504040204" pitchFamily="34" charset="0"/>
                <a:cs typeface="Tahoma" panose="020B0604030504040204" pitchFamily="34" charset="0"/>
              </a:rPr>
              <a:t>   : </a:t>
            </a:r>
            <a:r>
              <a:rPr lang="en-GB" sz="2400" dirty="0" err="1" smtClean="0">
                <a:latin typeface="Tahoma" panose="020B0604030504040204" pitchFamily="34" charset="0"/>
                <a:ea typeface="Tahoma" panose="020B0604030504040204" pitchFamily="34" charset="0"/>
                <a:cs typeface="Tahoma" panose="020B0604030504040204" pitchFamily="34" charset="0"/>
              </a:rPr>
              <a:t>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parçası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konumu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raferans</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alınarak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sistemidir</a:t>
            </a:r>
            <a:r>
              <a:rPr lang="en-GB" sz="2400" dirty="0" smtClean="0">
                <a:latin typeface="Tahoma" panose="020B0604030504040204" pitchFamily="34" charset="0"/>
                <a:ea typeface="Tahoma" panose="020B0604030504040204" pitchFamily="34" charset="0"/>
                <a:cs typeface="Tahoma" panose="020B0604030504040204" pitchFamily="34" charset="0"/>
              </a:rPr>
              <a:t>.</a:t>
            </a:r>
          </a:p>
          <a:p>
            <a:r>
              <a:rPr lang="en-GB" sz="2400" dirty="0" smtClean="0">
                <a:latin typeface="Tahoma" panose="020B0604030504040204" pitchFamily="34" charset="0"/>
                <a:ea typeface="Tahoma" panose="020B0604030504040204" pitchFamily="34" charset="0"/>
                <a:cs typeface="Tahoma" panose="020B0604030504040204" pitchFamily="34" charset="0"/>
              </a:rPr>
              <a:t>Tool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a:t>
            </a:r>
            <a:r>
              <a:rPr lang="en-GB" sz="2400" dirty="0" smtClean="0">
                <a:latin typeface="Tahoma" panose="020B0604030504040204" pitchFamily="34" charset="0"/>
                <a:ea typeface="Tahoma" panose="020B0604030504040204" pitchFamily="34" charset="0"/>
                <a:cs typeface="Tahoma" panose="020B0604030504040204" pitchFamily="34" charset="0"/>
              </a:rPr>
              <a:t>    : </a:t>
            </a:r>
            <a:r>
              <a:rPr lang="en-GB" sz="2400" dirty="0" err="1" smtClean="0">
                <a:latin typeface="Tahoma" panose="020B0604030504040204" pitchFamily="34" charset="0"/>
                <a:ea typeface="Tahoma" panose="020B0604030504040204" pitchFamily="34" charset="0"/>
                <a:cs typeface="Tahoma" panose="020B0604030504040204" pitchFamily="34" charset="0"/>
              </a:rPr>
              <a:t>Robotun</a:t>
            </a:r>
            <a:r>
              <a:rPr lang="en-GB" sz="2400" dirty="0" smtClean="0">
                <a:latin typeface="Tahoma" panose="020B0604030504040204" pitchFamily="34" charset="0"/>
                <a:ea typeface="Tahoma" panose="020B0604030504040204" pitchFamily="34" charset="0"/>
                <a:cs typeface="Tahoma" panose="020B0604030504040204" pitchFamily="34" charset="0"/>
              </a:rPr>
              <a:t> en </a:t>
            </a:r>
            <a:r>
              <a:rPr lang="en-GB" sz="2400" dirty="0" err="1" smtClean="0">
                <a:latin typeface="Tahoma" panose="020B0604030504040204" pitchFamily="34" charset="0"/>
                <a:ea typeface="Tahoma" panose="020B0604030504040204" pitchFamily="34" charset="0"/>
                <a:cs typeface="Tahoma" panose="020B0604030504040204" pitchFamily="34" charset="0"/>
              </a:rPr>
              <a:t>uç</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noktasında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veya</a:t>
            </a:r>
            <a:r>
              <a:rPr lang="en-GB" sz="2400" dirty="0" smtClean="0">
                <a:latin typeface="Tahoma" panose="020B0604030504040204" pitchFamily="34" charset="0"/>
                <a:ea typeface="Tahoma" panose="020B0604030504040204" pitchFamily="34" charset="0"/>
                <a:cs typeface="Tahoma" panose="020B0604030504040204" pitchFamily="34" charset="0"/>
              </a:rPr>
              <a:t> gripper </a:t>
            </a:r>
            <a:r>
              <a:rPr lang="en-GB" sz="2400" dirty="0" err="1" smtClean="0">
                <a:latin typeface="Tahoma" panose="020B0604030504040204" pitchFamily="34" charset="0"/>
                <a:ea typeface="Tahoma" panose="020B0604030504040204" pitchFamily="34" charset="0"/>
                <a:cs typeface="Tahoma" panose="020B0604030504040204" pitchFamily="34" charset="0"/>
              </a:rPr>
              <a:t>üzerinde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bulunduğu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varsayılan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koordinat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sistemidir</a:t>
            </a:r>
            <a:r>
              <a:rPr lang="en-GB" sz="2400" dirty="0" smtClean="0">
                <a:latin typeface="Tahoma" panose="020B0604030504040204" pitchFamily="34" charset="0"/>
                <a:ea typeface="Tahoma" panose="020B0604030504040204" pitchFamily="34" charset="0"/>
                <a:cs typeface="Tahoma" panose="020B0604030504040204" pitchFamily="34" charset="0"/>
              </a:rPr>
              <a:t>.</a:t>
            </a:r>
          </a:p>
          <a:p>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20688"/>
            <a:ext cx="8229600" cy="1066800"/>
          </a:xfrm>
        </p:spPr>
        <p:txBody>
          <a:bodyPr>
            <a:normAutofit fontScale="90000"/>
          </a:bodyPr>
          <a:lstStyle/>
          <a:p>
            <a:pPr algn="ctr"/>
            <a:r>
              <a:rPr lang="en-GB" b="1" dirty="0" err="1" smtClean="0"/>
              <a:t>Endüstriyel</a:t>
            </a:r>
            <a:r>
              <a:rPr lang="en-GB" b="1" dirty="0" smtClean="0"/>
              <a:t> </a:t>
            </a:r>
            <a:r>
              <a:rPr lang="en-GB" b="1" dirty="0" err="1" smtClean="0"/>
              <a:t>Robotlar</a:t>
            </a:r>
            <a:r>
              <a:rPr lang="en-GB" b="1" dirty="0" smtClean="0"/>
              <a:t> </a:t>
            </a:r>
            <a:r>
              <a:rPr lang="en-GB" b="1" dirty="0" err="1" smtClean="0"/>
              <a:t>Neden</a:t>
            </a:r>
            <a:r>
              <a:rPr lang="en-GB" b="1" dirty="0" smtClean="0"/>
              <a:t> </a:t>
            </a:r>
            <a:r>
              <a:rPr lang="en-GB" b="1" dirty="0" err="1" smtClean="0"/>
              <a:t>Kullanılmalıdır</a:t>
            </a:r>
            <a:r>
              <a:rPr lang="en-GB" b="1" dirty="0" smtClean="0"/>
              <a:t> ?</a:t>
            </a:r>
            <a:endParaRPr lang="en-GB" dirty="0"/>
          </a:p>
        </p:txBody>
      </p:sp>
      <p:sp>
        <p:nvSpPr>
          <p:cNvPr id="3" name="2 İçerik Yer Tutucusu"/>
          <p:cNvSpPr>
            <a:spLocks noGrp="1"/>
          </p:cNvSpPr>
          <p:nvPr>
            <p:ph idx="1"/>
          </p:nvPr>
        </p:nvSpPr>
        <p:spPr>
          <a:xfrm>
            <a:off x="323528" y="1916832"/>
            <a:ext cx="8568952" cy="4824536"/>
          </a:xfrm>
        </p:spPr>
        <p:txBody>
          <a:bodyPr>
            <a:normAutofit fontScale="92500" lnSpcReduction="10000"/>
          </a:bodyPr>
          <a:lstStyle/>
          <a:p>
            <a:r>
              <a:rPr lang="tr-TR" sz="2400" b="1" dirty="0" smtClean="0">
                <a:latin typeface="Tahoma" panose="020B0604030504040204" pitchFamily="34" charset="0"/>
                <a:ea typeface="Tahoma" panose="020B0604030504040204" pitchFamily="34" charset="0"/>
                <a:cs typeface="Tahoma" panose="020B0604030504040204" pitchFamily="34" charset="0"/>
              </a:rPr>
              <a:t>Üretimde Verimlilik Artar</a:t>
            </a:r>
            <a:r>
              <a:rPr lang="tr-TR" sz="2400" dirty="0" smtClean="0">
                <a:latin typeface="Tahoma" panose="020B0604030504040204" pitchFamily="34" charset="0"/>
                <a:ea typeface="Tahoma" panose="020B0604030504040204" pitchFamily="34" charset="0"/>
                <a:cs typeface="Tahoma" panose="020B0604030504040204" pitchFamily="34" charset="0"/>
              </a:rPr>
              <a:t/>
            </a:r>
            <a:br>
              <a:rPr lang="tr-TR" sz="2400" dirty="0" smtClean="0">
                <a:latin typeface="Tahoma" panose="020B0604030504040204" pitchFamily="34" charset="0"/>
                <a:ea typeface="Tahoma" panose="020B0604030504040204" pitchFamily="34" charset="0"/>
                <a:cs typeface="Tahoma" panose="020B0604030504040204" pitchFamily="34" charset="0"/>
              </a:rPr>
            </a:br>
            <a:r>
              <a:rPr lang="tr-TR" sz="2400" dirty="0" smtClean="0">
                <a:latin typeface="Tahoma" panose="020B0604030504040204" pitchFamily="34" charset="0"/>
                <a:ea typeface="Tahoma" panose="020B0604030504040204" pitchFamily="34" charset="0"/>
                <a:cs typeface="Tahoma" panose="020B0604030504040204" pitchFamily="34" charset="0"/>
              </a:rPr>
              <a:t>Endüstriyel robotlarla birim zamanda çok daha fazla ürünü daha az fireyle temin etmek mümkünüdür. Küçük hesaplamalarla kendini belli edecek olan bu verimlilik artışı, endüstriyel robotun kendi maliyetini kısa vadede çıkarması ve ardından yatırımcısını kara geçirmesi de en büyük avantajlarındandır. </a:t>
            </a:r>
          </a:p>
          <a:p>
            <a:endParaRPr lang="tr-TR" sz="2400" dirty="0" smtClean="0">
              <a:latin typeface="Tahoma" panose="020B0604030504040204" pitchFamily="34" charset="0"/>
              <a:ea typeface="Tahoma" panose="020B0604030504040204" pitchFamily="34" charset="0"/>
              <a:cs typeface="Tahoma" panose="020B0604030504040204" pitchFamily="34" charset="0"/>
            </a:endParaRPr>
          </a:p>
          <a:p>
            <a:r>
              <a:rPr lang="tr-TR" sz="2400" b="1" dirty="0" smtClean="0">
                <a:latin typeface="Tahoma" panose="020B0604030504040204" pitchFamily="34" charset="0"/>
                <a:ea typeface="Tahoma" panose="020B0604030504040204" pitchFamily="34" charset="0"/>
                <a:cs typeface="Tahoma" panose="020B0604030504040204" pitchFamily="34" charset="0"/>
              </a:rPr>
              <a:t>Üretimde Kalite Artar</a:t>
            </a:r>
          </a:p>
          <a:p>
            <a:r>
              <a:rPr lang="tr-TR" sz="2400" dirty="0" smtClean="0">
                <a:latin typeface="Tahoma" panose="020B0604030504040204" pitchFamily="34" charset="0"/>
                <a:ea typeface="Tahoma" panose="020B0604030504040204" pitchFamily="34" charset="0"/>
                <a:cs typeface="Tahoma" panose="020B0604030504040204" pitchFamily="34" charset="0"/>
              </a:rPr>
              <a:t>Endüstriyel robotlar kendisine verilen işi hem kaliteli </a:t>
            </a:r>
            <a:r>
              <a:rPr lang="tr-TR" sz="2400" dirty="0" err="1" smtClean="0">
                <a:latin typeface="Tahoma" panose="020B0604030504040204" pitchFamily="34" charset="0"/>
                <a:ea typeface="Tahoma" panose="020B0604030504040204" pitchFamily="34" charset="0"/>
                <a:cs typeface="Tahoma" panose="020B0604030504040204" pitchFamily="34" charset="0"/>
              </a:rPr>
              <a:t>hemde</a:t>
            </a:r>
            <a:r>
              <a:rPr lang="tr-TR" sz="2400" dirty="0" smtClean="0">
                <a:latin typeface="Tahoma" panose="020B0604030504040204" pitchFamily="34" charset="0"/>
                <a:ea typeface="Tahoma" panose="020B0604030504040204" pitchFamily="34" charset="0"/>
                <a:cs typeface="Tahoma" panose="020B0604030504040204" pitchFamily="34" charset="0"/>
              </a:rPr>
              <a:t> standart bir şekilde yaptığı gibi kendinden önce ve sonraki işlemlerde ki </a:t>
            </a:r>
            <a:r>
              <a:rPr lang="tr-TR" sz="2400" dirty="0" err="1" smtClean="0">
                <a:latin typeface="Tahoma" panose="020B0604030504040204" pitchFamily="34" charset="0"/>
                <a:ea typeface="Tahoma" panose="020B0604030504040204" pitchFamily="34" charset="0"/>
                <a:cs typeface="Tahoma" panose="020B0604030504040204" pitchFamily="34" charset="0"/>
              </a:rPr>
              <a:t>hatalarıda</a:t>
            </a:r>
            <a:r>
              <a:rPr lang="tr-TR" sz="2400" dirty="0" smtClean="0">
                <a:latin typeface="Tahoma" panose="020B0604030504040204" pitchFamily="34" charset="0"/>
                <a:ea typeface="Tahoma" panose="020B0604030504040204" pitchFamily="34" charset="0"/>
                <a:cs typeface="Tahoma" panose="020B0604030504040204" pitchFamily="34" charset="0"/>
              </a:rPr>
              <a:t> en aza indirir. Bu sayede üretimde toptan bir kalite artışına katkı sağlar. Normalde olduğundan daha kaliteli ürün üreten yatırımcı müşteri memnuniyetini arttırarak daha çok firmayla çalışma şansı yakalayacaktır.</a:t>
            </a:r>
            <a:endParaRPr lang="tr-TR"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052736"/>
            <a:ext cx="8568952" cy="5688632"/>
          </a:xfrm>
        </p:spPr>
        <p:txBody>
          <a:bodyPr>
            <a:normAutofit/>
          </a:bodyPr>
          <a:lstStyle/>
          <a:p>
            <a:pPr marL="109728" indent="0" algn="ctr">
              <a:buNone/>
            </a:pPr>
            <a:r>
              <a:rPr lang="en-GB" sz="2400" b="1" dirty="0" err="1" smtClean="0">
                <a:latin typeface="Tahoma" panose="020B0604030504040204" pitchFamily="34" charset="0"/>
                <a:ea typeface="Tahoma" panose="020B0604030504040204" pitchFamily="34" charset="0"/>
                <a:cs typeface="Tahoma" panose="020B0604030504040204" pitchFamily="34" charset="0"/>
              </a:rPr>
              <a:t>Üretimin</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Devamlılığı</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Artar</a:t>
            </a:r>
            <a:endParaRPr lang="tr-TR" sz="2400" b="1" dirty="0" smtClean="0">
              <a:latin typeface="Tahoma" panose="020B0604030504040204" pitchFamily="34" charset="0"/>
              <a:ea typeface="Tahoma" panose="020B0604030504040204" pitchFamily="34" charset="0"/>
              <a:cs typeface="Tahoma" panose="020B0604030504040204" pitchFamily="34" charset="0"/>
            </a:endParaRPr>
          </a:p>
          <a:p>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güzel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yanıda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ağır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şartlarda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hemen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hemen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hiç</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arıza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vermeden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sürekli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olarak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standart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şekilde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çalışabilmesidir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insanla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kıyaslandığında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izin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almaması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yemek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ihtiyaçlarının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kadar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hastalanmamaları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ön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plana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çıkmaktadır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Yatırımcının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alması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aslında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hatta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mevcut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personelden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dikkatlı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hızlı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düşük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malıyetli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personel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gibidir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sayesinde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müşterilerinize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sağlıklı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teslim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tarihi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verebilir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üretiminizi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rahat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planlayabilirsiniz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Müşterinize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verdiğiniz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sözleri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tutabilecek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sayede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saygınlığınız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güvenilirliğiniz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artacaktır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pPr algn="ctr"/>
            <a:r>
              <a:rPr lang="en-GB" sz="2400" b="1" dirty="0" err="1" smtClean="0">
                <a:latin typeface="Tahoma" panose="020B0604030504040204" pitchFamily="34" charset="0"/>
                <a:ea typeface="Tahoma" panose="020B0604030504040204" pitchFamily="34" charset="0"/>
                <a:cs typeface="Tahoma" panose="020B0604030504040204" pitchFamily="34" charset="0"/>
              </a:rPr>
              <a:t>İşçi</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Sağlığı</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ve</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İş</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Güvenliği</a:t>
            </a:r>
            <a:endParaRPr lang="tr-TR" sz="2400" b="1" dirty="0" smtClean="0">
              <a:latin typeface="Tahoma" panose="020B0604030504040204" pitchFamily="34" charset="0"/>
              <a:ea typeface="Tahoma" panose="020B0604030504040204" pitchFamily="34" charset="0"/>
              <a:cs typeface="Tahoma" panose="020B0604030504040204" pitchFamily="34" charset="0"/>
            </a:endParaRPr>
          </a:p>
          <a:p>
            <a:pPr algn="ctr">
              <a:buNone/>
            </a:pPr>
            <a:r>
              <a:rPr lang="en-GB" sz="2400" dirty="0" smtClean="0">
                <a:latin typeface="Tahoma" panose="020B0604030504040204" pitchFamily="34" charset="0"/>
                <a:ea typeface="Tahoma" panose="020B0604030504040204" pitchFamily="34" charset="0"/>
                <a:cs typeface="Tahoma" panose="020B0604030504040204" pitchFamily="34" charset="0"/>
              </a:rPr>
              <a:t/>
            </a:r>
            <a:br>
              <a:rPr lang="en-GB" sz="2400" dirty="0" smtClean="0">
                <a:latin typeface="Tahoma" panose="020B0604030504040204" pitchFamily="34" charset="0"/>
                <a:ea typeface="Tahoma" panose="020B0604030504040204" pitchFamily="34" charset="0"/>
                <a:cs typeface="Tahoma" panose="020B0604030504040204" pitchFamily="34" charset="0"/>
              </a:rPr>
            </a:b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olumsuz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şekilde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etkileyebilecek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işlerde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rahatlıkla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çalışabilir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buNone/>
            </a:pPr>
            <a:r>
              <a:rPr lang="en-GB" sz="2400" dirty="0" err="1" smtClean="0">
                <a:latin typeface="Tahoma" panose="020B0604030504040204" pitchFamily="34" charset="0"/>
                <a:ea typeface="Tahoma" panose="020B0604030504040204" pitchFamily="34" charset="0"/>
                <a:cs typeface="Tahoma" panose="020B0604030504040204" pitchFamily="34" charset="0"/>
              </a:rPr>
              <a:t>Onlar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ağır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tehlikeli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işin</a:t>
            </a:r>
            <a:r>
              <a:rPr lang="en-GB" sz="2400" dirty="0" smtClean="0">
                <a:latin typeface="Tahoma" panose="020B0604030504040204" pitchFamily="34" charset="0"/>
                <a:ea typeface="Tahoma" panose="020B0604030504040204" pitchFamily="34" charset="0"/>
                <a:cs typeface="Tahoma" panose="020B0604030504040204" pitchFamily="34" charset="0"/>
              </a:rPr>
              <a:t> normal </a:t>
            </a:r>
            <a:r>
              <a:rPr lang="en-GB" sz="2400" dirty="0" err="1" smtClean="0">
                <a:latin typeface="Tahoma" panose="020B0604030504040204" pitchFamily="34" charset="0"/>
                <a:ea typeface="Tahoma" panose="020B0604030504040204" pitchFamily="34" charset="0"/>
                <a:cs typeface="Tahoma" panose="020B0604030504040204" pitchFamily="34" charset="0"/>
              </a:rPr>
              <a:t>işlerden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hiç</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farkı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yoktur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İşçi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sağlığı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güvenliği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olmadan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gönül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rahatlığıyla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işinizi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teslim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edebilirsiniz</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buNone/>
            </a:pPr>
            <a:r>
              <a:rPr lang="en-GB" sz="2400" dirty="0" err="1" smtClean="0">
                <a:latin typeface="Tahoma" panose="020B0604030504040204" pitchFamily="34" charset="0"/>
                <a:ea typeface="Tahoma" panose="020B0604030504040204" pitchFamily="34" charset="0"/>
                <a:cs typeface="Tahoma" panose="020B0604030504040204" pitchFamily="34" charset="0"/>
              </a:rPr>
              <a:t>Önce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güvenlik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prensibini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benimseyen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herkesin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tehlikeli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işlerde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mümkünse</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kullanması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kaçınılmazdır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sayesinde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kazalarına</a:t>
            </a:r>
            <a:r>
              <a:rPr lang="en-GB" sz="2400" dirty="0" smtClean="0">
                <a:latin typeface="Tahoma" panose="020B0604030504040204" pitchFamily="34" charset="0"/>
                <a:ea typeface="Tahoma" panose="020B0604030504040204" pitchFamily="34" charset="0"/>
                <a:cs typeface="Tahoma" panose="020B0604030504040204" pitchFamily="34" charset="0"/>
              </a:rPr>
              <a:t> son </a:t>
            </a:r>
            <a:r>
              <a:rPr lang="en-GB" sz="2400" dirty="0" err="1" smtClean="0">
                <a:latin typeface="Tahoma" panose="020B0604030504040204" pitchFamily="34" charset="0"/>
                <a:ea typeface="Tahoma" panose="020B0604030504040204" pitchFamily="34" charset="0"/>
                <a:cs typeface="Tahoma" panose="020B0604030504040204" pitchFamily="34" charset="0"/>
              </a:rPr>
              <a:t>verebilirsiniz</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pPr algn="ctr"/>
            <a:r>
              <a:rPr lang="en-GB" sz="2400" b="1"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b="1" dirty="0" smtClean="0">
                <a:latin typeface="Tahoma" panose="020B0604030504040204" pitchFamily="34" charset="0"/>
                <a:ea typeface="Tahoma" panose="020B0604030504040204" pitchFamily="34" charset="0"/>
                <a:cs typeface="Tahoma" panose="020B0604030504040204" pitchFamily="34" charset="0"/>
              </a:rPr>
              <a:t> Robot </a:t>
            </a:r>
            <a:r>
              <a:rPr lang="en-GB" sz="2400" b="1" dirty="0" err="1" smtClean="0">
                <a:latin typeface="Tahoma" panose="020B0604030504040204" pitchFamily="34" charset="0"/>
                <a:ea typeface="Tahoma" panose="020B0604030504040204" pitchFamily="34" charset="0"/>
                <a:cs typeface="Tahoma" panose="020B0604030504040204" pitchFamily="34" charset="0"/>
              </a:rPr>
              <a:t>Başlı</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Başına</a:t>
            </a:r>
            <a:r>
              <a:rPr lang="en-GB" sz="2400" b="1" dirty="0" smtClean="0">
                <a:latin typeface="Tahoma" panose="020B0604030504040204" pitchFamily="34" charset="0"/>
                <a:ea typeface="Tahoma" panose="020B0604030504040204" pitchFamily="34" charset="0"/>
                <a:cs typeface="Tahoma" panose="020B0604030504040204" pitchFamily="34" charset="0"/>
              </a:rPr>
              <a:t> </a:t>
            </a:r>
            <a:r>
              <a:rPr lang="en-GB" sz="2400" b="1" dirty="0" err="1" smtClean="0">
                <a:latin typeface="Tahoma" panose="020B0604030504040204" pitchFamily="34" charset="0"/>
                <a:ea typeface="Tahoma" panose="020B0604030504040204" pitchFamily="34" charset="0"/>
                <a:cs typeface="Tahoma" panose="020B0604030504040204" pitchFamily="34" charset="0"/>
              </a:rPr>
              <a:t>Avantajdır</a:t>
            </a:r>
            <a:r>
              <a:rPr lang="en-GB" sz="2400" dirty="0" smtClean="0">
                <a:latin typeface="Tahoma" panose="020B0604030504040204" pitchFamily="34" charset="0"/>
                <a:ea typeface="Tahoma" panose="020B0604030504040204" pitchFamily="34" charset="0"/>
                <a:cs typeface="Tahoma" panose="020B0604030504040204" pitchFamily="34" charset="0"/>
              </a:rPr>
              <a:t>     </a:t>
            </a:r>
          </a:p>
          <a:p>
            <a:pPr algn="ct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kullanımı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başlı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başına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avantajdır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maliyetinizin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hesabını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rahat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şekilde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yapabilirsiniz</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Ayrıca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haftasonu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bayramlarda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personeliniz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gibi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mesai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ücreti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almazlar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firmaların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müşterileriyle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anlaşması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yaparken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elleri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güçlüdür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Üretim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hatlarında</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kullanan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firmaların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profesyonel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oldukları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büyük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göründükleri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söylenmektedir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Ayrıca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kullanılması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kurum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sermaye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desteği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sağlamaktadır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pPr algn="ctr"/>
            <a:r>
              <a:rPr lang="en-GB" sz="2400" b="1" dirty="0" smtClean="0">
                <a:latin typeface="Tahoma" panose="020B0604030504040204" pitchFamily="34" charset="0"/>
                <a:ea typeface="Tahoma" panose="020B0604030504040204" pitchFamily="34" charset="0"/>
                <a:cs typeface="Tahoma" panose="020B0604030504040204" pitchFamily="34" charset="0"/>
              </a:rPr>
              <a:t>KULLANIM </a:t>
            </a:r>
            <a:r>
              <a:rPr lang="en-GB" sz="2400" b="1" dirty="0" smtClean="0">
                <a:latin typeface="Tahoma" panose="020B0604030504040204" pitchFamily="34" charset="0"/>
                <a:ea typeface="Tahoma" panose="020B0604030504040204" pitchFamily="34" charset="0"/>
                <a:cs typeface="Tahoma" panose="020B0604030504040204" pitchFamily="34" charset="0"/>
              </a:rPr>
              <a:t>ALANLARI</a:t>
            </a:r>
            <a:endParaRPr lang="tr-TR" sz="2400" b="1" dirty="0" smtClean="0">
              <a:latin typeface="Tahoma" panose="020B0604030504040204" pitchFamily="34" charset="0"/>
              <a:ea typeface="Tahoma" panose="020B0604030504040204" pitchFamily="34" charset="0"/>
              <a:cs typeface="Tahoma" panose="020B0604030504040204" pitchFamily="34" charset="0"/>
            </a:endParaRPr>
          </a:p>
          <a:p>
            <a:pPr marL="109728" indent="0" algn="ctr">
              <a:buNone/>
            </a:pPr>
            <a:endParaRPr lang="en-GB"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smtClean="0">
                <a:latin typeface="Tahoma" panose="020B0604030504040204" pitchFamily="34" charset="0"/>
                <a:ea typeface="Tahoma" panose="020B0604030504040204" pitchFamily="34" charset="0"/>
                <a:cs typeface="Tahoma" panose="020B0604030504040204" pitchFamily="34" charset="0"/>
              </a:rPr>
              <a:t>Bu </a:t>
            </a:r>
            <a:r>
              <a:rPr lang="en-GB" sz="2400" dirty="0" err="1" smtClean="0">
                <a:latin typeface="Tahoma" panose="020B0604030504040204" pitchFamily="34" charset="0"/>
                <a:ea typeface="Tahoma" panose="020B0604030504040204" pitchFamily="34" charset="0"/>
                <a:cs typeface="Tahoma" panose="020B0604030504040204" pitchFamily="34" charset="0"/>
              </a:rPr>
              <a:t>gün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uzay</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mekiğinde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uyduyu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yörüngeye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yerleştirme</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Tıpta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ilaçların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sağlığa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uygun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ortamda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üretimi</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Otomotiv</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sektöründe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kaynak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montaj</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boyama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işlemleri</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Tekstil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sektöründe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boyama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kesme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dokuma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işlemleri</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Askeri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alanda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mayın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arama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bomba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imha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benzeri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gibi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riskli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tarafından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yapılır</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kullanmak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artık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keyfiyet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olmaktan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mecburiyet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halini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almıştır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Aşağıda</a:t>
            </a:r>
            <a:r>
              <a:rPr lang="en-GB" sz="2400" dirty="0" smtClean="0">
                <a:latin typeface="Tahoma" panose="020B0604030504040204" pitchFamily="34" charset="0"/>
                <a:ea typeface="Tahoma" panose="020B0604030504040204" pitchFamily="34" charset="0"/>
                <a:cs typeface="Tahoma" panose="020B0604030504040204" pitchFamily="34" charset="0"/>
              </a:rPr>
              <a:t> cam, </a:t>
            </a:r>
            <a:r>
              <a:rPr lang="en-GB" sz="2400" dirty="0" err="1" smtClean="0">
                <a:latin typeface="Tahoma" panose="020B0604030504040204" pitchFamily="34" charset="0"/>
                <a:ea typeface="Tahoma" panose="020B0604030504040204" pitchFamily="34" charset="0"/>
                <a:cs typeface="Tahoma" panose="020B0604030504040204" pitchFamily="34" charset="0"/>
              </a:rPr>
              <a:t>gıda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döküm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dövme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sanayisinde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gösterilmiştir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39552" y="980728"/>
            <a:ext cx="7139136" cy="773832"/>
          </a:xfrm>
        </p:spPr>
        <p:txBody>
          <a:bodyPr>
            <a:normAutofit/>
          </a:bodyPr>
          <a:lstStyle/>
          <a:p>
            <a:pPr algn="ctr"/>
            <a:r>
              <a:rPr lang="en-GB" b="1" dirty="0" smtClean="0"/>
              <a:t>Robot </a:t>
            </a:r>
            <a:r>
              <a:rPr lang="en-GB" b="1" dirty="0" err="1" smtClean="0"/>
              <a:t>Nedir</a:t>
            </a:r>
            <a:r>
              <a:rPr lang="en-GB" b="1" dirty="0" smtClean="0"/>
              <a:t>?</a:t>
            </a:r>
            <a:endParaRPr lang="en-GB" dirty="0"/>
          </a:p>
        </p:txBody>
      </p:sp>
      <p:sp>
        <p:nvSpPr>
          <p:cNvPr id="3" name="2 İçerik Yer Tutucusu"/>
          <p:cNvSpPr>
            <a:spLocks noGrp="1"/>
          </p:cNvSpPr>
          <p:nvPr>
            <p:ph idx="1"/>
          </p:nvPr>
        </p:nvSpPr>
        <p:spPr>
          <a:xfrm>
            <a:off x="323528" y="1988840"/>
            <a:ext cx="8208912" cy="4464496"/>
          </a:xfrm>
        </p:spPr>
        <p:txBody>
          <a:bodyPr>
            <a:normAutofit/>
          </a:bodyPr>
          <a:lstStyle/>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robotun</a:t>
            </a:r>
            <a:r>
              <a:rPr lang="en-GB" sz="2400" dirty="0" smtClean="0">
                <a:latin typeface="Tahoma" panose="020B0604030504040204" pitchFamily="34" charset="0"/>
                <a:ea typeface="Tahoma" panose="020B0604030504040204" pitchFamily="34" charset="0"/>
                <a:cs typeface="Tahoma" panose="020B0604030504040204" pitchFamily="34" charset="0"/>
              </a:rPr>
              <a:t> en </a:t>
            </a:r>
            <a:r>
              <a:rPr lang="en-GB" sz="2400" dirty="0" err="1" smtClean="0">
                <a:latin typeface="Tahoma" panose="020B0604030504040204" pitchFamily="34" charset="0"/>
                <a:ea typeface="Tahoma" panose="020B0604030504040204" pitchFamily="34" charset="0"/>
                <a:cs typeface="Tahoma" panose="020B0604030504040204" pitchFamily="34" charset="0"/>
              </a:rPr>
              <a:t>kapsamlı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tanımı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tiplerinin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sınıflandırılması</a:t>
            </a:r>
            <a:r>
              <a:rPr lang="en-GB" sz="2400" dirty="0" smtClean="0">
                <a:latin typeface="Tahoma" panose="020B0604030504040204" pitchFamily="34" charset="0"/>
                <a:ea typeface="Tahoma" panose="020B0604030504040204" pitchFamily="34" charset="0"/>
                <a:cs typeface="Tahoma" panose="020B0604030504040204" pitchFamily="34" charset="0"/>
              </a:rPr>
              <a:t> ISO 8373 </a:t>
            </a:r>
            <a:r>
              <a:rPr lang="en-GB" sz="2400" dirty="0" err="1" smtClean="0">
                <a:latin typeface="Tahoma" panose="020B0604030504040204" pitchFamily="34" charset="0"/>
                <a:ea typeface="Tahoma" panose="020B0604030504040204" pitchFamily="34" charset="0"/>
                <a:cs typeface="Tahoma" panose="020B0604030504040204" pitchFamily="34" charset="0"/>
              </a:rPr>
              <a:t>standardında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belirlenmiştir</a:t>
            </a:r>
            <a:r>
              <a:rPr lang="en-GB" sz="2400" dirty="0" smtClean="0">
                <a:latin typeface="Tahoma" panose="020B0604030504040204" pitchFamily="34" charset="0"/>
                <a:ea typeface="Tahoma" panose="020B0604030504040204" pitchFamily="34" charset="0"/>
                <a:cs typeface="Tahoma" panose="020B0604030504040204" pitchFamily="34" charset="0"/>
              </a:rPr>
              <a:t>. Bu </a:t>
            </a:r>
            <a:r>
              <a:rPr lang="en-GB" sz="2400" dirty="0" err="1" smtClean="0">
                <a:latin typeface="Tahoma" panose="020B0604030504040204" pitchFamily="34" charset="0"/>
                <a:ea typeface="Tahoma" panose="020B0604030504040204" pitchFamily="34" charset="0"/>
                <a:cs typeface="Tahoma" panose="020B0604030504040204" pitchFamily="34" charset="0"/>
              </a:rPr>
              <a:t>standarda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göre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şöyle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tanımlanır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smtClean="0">
                <a:latin typeface="Tahoma" panose="020B0604030504040204" pitchFamily="34" charset="0"/>
                <a:ea typeface="Tahoma" panose="020B0604030504040204" pitchFamily="34" charset="0"/>
                <a:cs typeface="Tahoma" panose="020B0604030504040204" pitchFamily="34" charset="0"/>
              </a:rPr>
              <a:t>“</a:t>
            </a:r>
            <a:r>
              <a:rPr lang="en-GB" sz="2400" dirty="0" err="1" smtClean="0">
                <a:latin typeface="Tahoma" panose="020B0604030504040204" pitchFamily="34" charset="0"/>
                <a:ea typeface="Tahoma" panose="020B0604030504040204" pitchFamily="34" charset="0"/>
                <a:cs typeface="Tahoma" panose="020B0604030504040204" pitchFamily="34" charset="0"/>
              </a:rPr>
              <a:t>Üç</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veya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fazla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programlanabilir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ekseni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otomatik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kontrollü</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programlanabilir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amaçlı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yerde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sabit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duran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veya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tekerleri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ortamdan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aldığı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verileri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çevresi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hakkında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sahip</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olduğu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bilgiyle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sentezleyerek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anlamlı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amaçlarına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yönelik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hareket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edebilen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uygulamalarda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manipülatördür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764704"/>
            <a:ext cx="9036496" cy="5472608"/>
          </a:xfrm>
        </p:spPr>
        <p:txBody>
          <a:bodyPr>
            <a:noAutofit/>
          </a:bodyPr>
          <a:lstStyle/>
          <a:p>
            <a:pPr algn="ctr"/>
            <a:r>
              <a:rPr lang="en-GB" sz="2200" b="1" dirty="0" smtClean="0">
                <a:latin typeface="Tahoma" panose="020B0604030504040204" pitchFamily="34" charset="0"/>
                <a:ea typeface="Tahoma" panose="020B0604030504040204" pitchFamily="34" charset="0"/>
                <a:cs typeface="Tahoma" panose="020B0604030504040204" pitchFamily="34" charset="0"/>
              </a:rPr>
              <a:t>AVANTAJLARI</a:t>
            </a:r>
            <a:endParaRPr lang="en-GB" sz="22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Uzaktan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yönetilebilirler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Tehlikeli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durumlarda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inisiyatif</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alarak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koruma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sağlayabilirler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İnsanlarla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mantıklı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iletişim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kurarak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sosyalleşme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açıklarını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kapatabilirler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Eğitici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eğlendirici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olabilirler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Normalde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çok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zaman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alan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basit</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işleri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hızlıca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yaparak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zaman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tasarrufu</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sağlarlar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İnsanlardan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beklenmeyecek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zorluktaki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veya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büyüklükteki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işleri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yapabilirler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Tehlikeli</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veya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elverişsiz</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koşullarda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da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çalışabilirler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Rutin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işlemlerde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standart</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oluşturarak</a:t>
            </a:r>
            <a:r>
              <a:rPr lang="en-GB" sz="2200" dirty="0" smtClean="0">
                <a:latin typeface="Tahoma" panose="020B0604030504040204" pitchFamily="34" charset="0"/>
                <a:ea typeface="Tahoma" panose="020B0604030504040204" pitchFamily="34" charset="0"/>
                <a:cs typeface="Tahoma" panose="020B0604030504040204" pitchFamily="34" charset="0"/>
              </a:rPr>
              <a:t> her </a:t>
            </a:r>
            <a:r>
              <a:rPr lang="en-GB" sz="2200" dirty="0" err="1" smtClean="0">
                <a:latin typeface="Tahoma" panose="020B0604030504040204" pitchFamily="34" charset="0"/>
                <a:ea typeface="Tahoma" panose="020B0604030504040204" pitchFamily="34" charset="0"/>
                <a:cs typeface="Tahoma" panose="020B0604030504040204" pitchFamily="34" charset="0"/>
              </a:rPr>
              <a:t>ürünü</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aynı</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şekilde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verirler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Geribildirim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olmaksızın</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mekanik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olarak</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çalışmaya</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devam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edebilirler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Yorulmazlar</a:t>
            </a:r>
            <a:r>
              <a:rPr lang="en-GB" sz="22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200" dirty="0" err="1" smtClean="0">
                <a:latin typeface="Tahoma" panose="020B0604030504040204" pitchFamily="34" charset="0"/>
                <a:ea typeface="Tahoma" panose="020B0604030504040204" pitchFamily="34" charset="0"/>
                <a:cs typeface="Tahoma" panose="020B0604030504040204" pitchFamily="34" charset="0"/>
              </a:rPr>
              <a:t>Yapım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ve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bakım</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maliyetlerine</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rağmen</a:t>
            </a:r>
            <a:r>
              <a:rPr lang="en-GB" sz="2200" dirty="0" smtClean="0">
                <a:latin typeface="Tahoma" panose="020B0604030504040204" pitchFamily="34" charset="0"/>
                <a:ea typeface="Tahoma" panose="020B0604030504040204" pitchFamily="34" charset="0"/>
                <a:cs typeface="Tahoma" panose="020B0604030504040204" pitchFamily="34" charset="0"/>
              </a:rPr>
              <a:t> en </a:t>
            </a:r>
            <a:r>
              <a:rPr lang="en-GB" sz="2200" dirty="0" err="1" smtClean="0">
                <a:latin typeface="Tahoma" panose="020B0604030504040204" pitchFamily="34" charset="0"/>
                <a:ea typeface="Tahoma" panose="020B0604030504040204" pitchFamily="34" charset="0"/>
                <a:cs typeface="Tahoma" panose="020B0604030504040204" pitchFamily="34" charset="0"/>
              </a:rPr>
              <a:t>ucuz</a:t>
            </a:r>
            <a:r>
              <a:rPr lang="en-GB" sz="2200" dirty="0" smtClean="0">
                <a:latin typeface="Tahoma" panose="020B0604030504040204" pitchFamily="34" charset="0"/>
                <a:ea typeface="Tahoma" panose="020B0604030504040204" pitchFamily="34" charset="0"/>
                <a:cs typeface="Tahoma" panose="020B0604030504040204" pitchFamily="34" charset="0"/>
              </a:rPr>
              <a:t> </a:t>
            </a:r>
            <a:r>
              <a:rPr lang="en-GB" sz="2200" dirty="0" err="1" smtClean="0">
                <a:latin typeface="Tahoma" panose="020B0604030504040204" pitchFamily="34" charset="0"/>
                <a:ea typeface="Tahoma" panose="020B0604030504040204" pitchFamily="34" charset="0"/>
                <a:cs typeface="Tahoma" panose="020B0604030504040204" pitchFamily="34" charset="0"/>
              </a:rPr>
              <a:t>işgücüdür</a:t>
            </a:r>
            <a:r>
              <a:rPr lang="en-GB" sz="2200" dirty="0" smtClean="0">
                <a:latin typeface="Tahoma" panose="020B0604030504040204" pitchFamily="34" charset="0"/>
                <a:ea typeface="Tahoma" panose="020B0604030504040204" pitchFamily="34" charset="0"/>
                <a:cs typeface="Tahoma" panose="020B0604030504040204" pitchFamily="34" charset="0"/>
              </a:rPr>
              <a:t>.</a:t>
            </a:r>
            <a:endParaRPr lang="en-GB" sz="22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1268760"/>
            <a:ext cx="8568952" cy="5472608"/>
          </a:xfrm>
        </p:spPr>
        <p:txBody>
          <a:bodyPr>
            <a:normAutofit/>
          </a:bodyPr>
          <a:lstStyle/>
          <a:p>
            <a:pPr algn="ctr"/>
            <a:r>
              <a:rPr lang="en-GB" sz="2400" b="1" dirty="0" smtClean="0">
                <a:latin typeface="Tahoma" panose="020B0604030504040204" pitchFamily="34" charset="0"/>
                <a:ea typeface="Tahoma" panose="020B0604030504040204" pitchFamily="34" charset="0"/>
                <a:cs typeface="Tahoma" panose="020B0604030504040204" pitchFamily="34" charset="0"/>
              </a:rPr>
              <a:t>DEZAVANTAJLARI</a:t>
            </a:r>
            <a:endParaRPr lang="en-GB"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İşgücünü</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ucuzlattıkları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işsiz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kalmalarına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neden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olabilirler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Az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geribildirimle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çalışırken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hata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olursa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hatanın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bildirimi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yavaş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olur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Rutin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işlemlerde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yanlış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varsa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sürekli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yanlış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ürünü</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verirler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Yanlış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programlandıklarında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tehlikeli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sonuçlara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yol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açabilirler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Sıkıcı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olabilirler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Bireysel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sosyalleşme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ihtiyacını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doyurduğu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toplumsal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sosyalleşmeyi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çökertebilir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Fazla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bakım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istemektedirler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052736"/>
            <a:ext cx="8229600" cy="4325112"/>
          </a:xfrm>
        </p:spPr>
        <p:txBody>
          <a:bodyPr/>
          <a:lstStyle/>
          <a:p>
            <a:pPr>
              <a:buNone/>
            </a:pPr>
            <a:r>
              <a:rPr lang="en-GB" sz="2400" dirty="0" err="1" smtClean="0">
                <a:latin typeface="Tahoma" panose="020B0604030504040204" pitchFamily="34" charset="0"/>
                <a:ea typeface="Tahoma" panose="020B0604030504040204" pitchFamily="34" charset="0"/>
                <a:cs typeface="Tahoma" panose="020B0604030504040204" pitchFamily="34" charset="0"/>
              </a:rPr>
              <a:t>Robotların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önceleri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otomatik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makinelerden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farkları</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r>
              <a:rPr lang="en-GB" sz="2400" dirty="0" err="1" smtClean="0">
                <a:latin typeface="Tahoma" panose="020B0604030504040204" pitchFamily="34" charset="0"/>
                <a:ea typeface="Tahoma" panose="020B0604030504040204" pitchFamily="34" charset="0"/>
                <a:cs typeface="Tahoma" panose="020B0604030504040204" pitchFamily="34" charset="0"/>
              </a:rPr>
              <a:t>Mafsal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hareketleri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fazladır</a:t>
            </a:r>
            <a:r>
              <a:rPr lang="en-GB" sz="2400" dirty="0" smtClean="0">
                <a:latin typeface="Tahoma" panose="020B0604030504040204" pitchFamily="34" charset="0"/>
                <a:ea typeface="Tahoma" panose="020B0604030504040204" pitchFamily="34" charset="0"/>
                <a:cs typeface="Tahoma" panose="020B0604030504040204" pitchFamily="34" charset="0"/>
              </a:rPr>
              <a:t>.</a:t>
            </a:r>
          </a:p>
          <a:p>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hızlı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görür</a:t>
            </a:r>
            <a:r>
              <a:rPr lang="en-GB" sz="2400" dirty="0" smtClean="0">
                <a:latin typeface="Tahoma" panose="020B0604030504040204" pitchFamily="34" charset="0"/>
                <a:ea typeface="Tahoma" panose="020B0604030504040204" pitchFamily="34" charset="0"/>
                <a:cs typeface="Tahoma" panose="020B0604030504040204" pitchFamily="34" charset="0"/>
              </a:rPr>
              <a:t>.</a:t>
            </a:r>
          </a:p>
          <a:p>
            <a:r>
              <a:rPr lang="en-GB" sz="2400" dirty="0" err="1" smtClean="0">
                <a:latin typeface="Tahoma" panose="020B0604030504040204" pitchFamily="34" charset="0"/>
                <a:ea typeface="Tahoma" panose="020B0604030504040204" pitchFamily="34" charset="0"/>
                <a:cs typeface="Tahoma" panose="020B0604030504040204" pitchFamily="34" charset="0"/>
              </a:rPr>
              <a:t>Vidaları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yanlış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yere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monte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etme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gibi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herhangi</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marL="109728" indent="0">
              <a:buNone/>
            </a:pP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yanlış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harekette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bulunulmaz</a:t>
            </a:r>
            <a:r>
              <a:rPr lang="en-GB" sz="2400" dirty="0" smtClean="0">
                <a:latin typeface="Tahoma" panose="020B0604030504040204" pitchFamily="34" charset="0"/>
                <a:ea typeface="Tahoma" panose="020B0604030504040204" pitchFamily="34" charset="0"/>
                <a:cs typeface="Tahoma" panose="020B0604030504040204" pitchFamily="34" charset="0"/>
              </a:rPr>
              <a:t>.</a:t>
            </a:r>
          </a:p>
          <a:p>
            <a:endParaRPr lang="en-GB" dirty="0">
              <a:latin typeface="Tahoma" panose="020B0604030504040204" pitchFamily="34" charset="0"/>
              <a:ea typeface="Tahoma" panose="020B0604030504040204" pitchFamily="34" charset="0"/>
              <a:cs typeface="Tahoma" panose="020B0604030504040204" pitchFamily="34" charset="0"/>
            </a:endParaRPr>
          </a:p>
        </p:txBody>
      </p:sp>
      <p:pic>
        <p:nvPicPr>
          <p:cNvPr id="101378" name="Picture 2" descr="ındustrial robots ile ilgili görsel sonucu"/>
          <p:cNvPicPr>
            <a:picLocks noChangeAspect="1" noChangeArrowheads="1"/>
          </p:cNvPicPr>
          <p:nvPr/>
        </p:nvPicPr>
        <p:blipFill>
          <a:blip r:embed="rId2" cstate="print"/>
          <a:srcRect/>
          <a:stretch>
            <a:fillRect/>
          </a:stretch>
        </p:blipFill>
        <p:spPr bwMode="auto">
          <a:xfrm>
            <a:off x="539552" y="3789040"/>
            <a:ext cx="3960440" cy="2640604"/>
          </a:xfrm>
          <a:prstGeom prst="rect">
            <a:avLst/>
          </a:prstGeom>
          <a:noFill/>
        </p:spPr>
      </p:pic>
      <p:pic>
        <p:nvPicPr>
          <p:cNvPr id="101380" name="Picture 4" descr="ındustrial robots ile ilgili görsel sonucu"/>
          <p:cNvPicPr>
            <a:picLocks noChangeAspect="1" noChangeArrowheads="1"/>
          </p:cNvPicPr>
          <p:nvPr/>
        </p:nvPicPr>
        <p:blipFill>
          <a:blip r:embed="rId3" cstate="print"/>
          <a:srcRect/>
          <a:stretch>
            <a:fillRect/>
          </a:stretch>
        </p:blipFill>
        <p:spPr bwMode="auto">
          <a:xfrm>
            <a:off x="4788024" y="3789040"/>
            <a:ext cx="4104456" cy="2738443"/>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39552" y="1124744"/>
            <a:ext cx="8229600" cy="5400600"/>
          </a:xfrm>
        </p:spPr>
        <p:txBody>
          <a:bodyPr>
            <a:normAutofit/>
          </a:bodyPr>
          <a:lstStyle/>
          <a:p>
            <a:pPr algn="ctr">
              <a:spcAft>
                <a:spcPts val="1800"/>
              </a:spcAft>
            </a:pPr>
            <a:r>
              <a:rPr lang="en-GB" sz="2400" dirty="0" err="1" smtClean="0">
                <a:latin typeface="Tahoma" panose="020B0604030504040204" pitchFamily="34" charset="0"/>
                <a:ea typeface="Tahoma" panose="020B0604030504040204" pitchFamily="34" charset="0"/>
                <a:cs typeface="Tahoma" panose="020B0604030504040204" pitchFamily="34" charset="0"/>
              </a:rPr>
              <a:t>Kendi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işlemlerinin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doğruluğunu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kontrol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edebilir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sz="2400" dirty="0" smtClean="0">
              <a:latin typeface="Tahoma" panose="020B0604030504040204" pitchFamily="34" charset="0"/>
              <a:ea typeface="Tahoma" panose="020B0604030504040204" pitchFamily="34" charset="0"/>
              <a:cs typeface="Tahoma" panose="020B0604030504040204" pitchFamily="34" charset="0"/>
            </a:endParaRPr>
          </a:p>
          <a:p>
            <a:pPr algn="ctr">
              <a:spcAft>
                <a:spcPts val="1800"/>
              </a:spcAft>
            </a:pPr>
            <a:r>
              <a:rPr lang="en-GB" sz="2400" dirty="0" err="1" smtClean="0">
                <a:latin typeface="Tahoma" panose="020B0604030504040204" pitchFamily="34" charset="0"/>
                <a:ea typeface="Tahoma" panose="020B0604030504040204" pitchFamily="34" charset="0"/>
                <a:cs typeface="Tahoma" panose="020B0604030504040204" pitchFamily="34" charset="0"/>
              </a:rPr>
              <a:t>Gerektiğinde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bağlı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olmaksızın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kendi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bölümlerine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ilişkin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çalışmaları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kendi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başlarına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sürdürebilir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İmal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edilen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parçaları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kendi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kendine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tasnif</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edip</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yükler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Parçayı</a:t>
            </a:r>
            <a:r>
              <a:rPr lang="en-GB" sz="2400" dirty="0" smtClean="0">
                <a:latin typeface="Tahoma" panose="020B0604030504040204" pitchFamily="34" charset="0"/>
                <a:ea typeface="Tahoma" panose="020B0604030504040204" pitchFamily="34" charset="0"/>
                <a:cs typeface="Tahoma" panose="020B0604030504040204" pitchFamily="34" charset="0"/>
              </a:rPr>
              <a:t>, ait </a:t>
            </a:r>
            <a:r>
              <a:rPr lang="en-GB" sz="2400" dirty="0" err="1" smtClean="0">
                <a:latin typeface="Tahoma" panose="020B0604030504040204" pitchFamily="34" charset="0"/>
                <a:ea typeface="Tahoma" panose="020B0604030504040204" pitchFamily="34" charset="0"/>
                <a:cs typeface="Tahoma" panose="020B0604030504040204" pitchFamily="34" charset="0"/>
              </a:rPr>
              <a:t>olduğu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bölümlerine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götürerek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yerleştirebilir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spcAft>
                <a:spcPts val="1800"/>
              </a:spcAft>
            </a:pPr>
            <a:r>
              <a:rPr lang="en-GB" sz="2400" dirty="0" err="1" smtClean="0">
                <a:latin typeface="Tahoma" panose="020B0604030504040204" pitchFamily="34" charset="0"/>
                <a:ea typeface="Tahoma" panose="020B0604030504040204" pitchFamily="34" charset="0"/>
                <a:cs typeface="Tahoma" panose="020B0604030504040204" pitchFamily="34" charset="0"/>
              </a:rPr>
              <a:t>Robotları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diğer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makinelerden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ayıran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anahtar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kelimeler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yeniden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programlanabilme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manipülatördür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spcAft>
                <a:spcPts val="1800"/>
              </a:spcAft>
            </a:pPr>
            <a:r>
              <a:rPr lang="en-GB" sz="2400" dirty="0" err="1" smtClean="0">
                <a:latin typeface="Tahoma" panose="020B0604030504040204" pitchFamily="34" charset="0"/>
                <a:ea typeface="Tahoma" panose="020B0604030504040204" pitchFamily="34" charset="0"/>
                <a:cs typeface="Tahoma" panose="020B0604030504040204" pitchFamily="34" charset="0"/>
              </a:rPr>
              <a:t>Manipülatörler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kolu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gibidir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çevre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şartlarına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göre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değişik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şekillerde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tasarlanabilir</a:t>
            </a:r>
            <a:r>
              <a:rPr lang="en-GB" sz="2400" dirty="0" smtClean="0">
                <a:latin typeface="Tahoma" panose="020B0604030504040204" pitchFamily="34" charset="0"/>
                <a:ea typeface="Tahoma" panose="020B0604030504040204" pitchFamily="34" charset="0"/>
                <a:cs typeface="Tahoma" panose="020B0604030504040204" pitchFamily="34" charset="0"/>
              </a:rPr>
              <a:t>(Su </a:t>
            </a:r>
            <a:r>
              <a:rPr lang="en-GB" sz="2400" dirty="0" err="1" smtClean="0">
                <a:latin typeface="Tahoma" panose="020B0604030504040204" pitchFamily="34" charset="0"/>
                <a:ea typeface="Tahoma" panose="020B0604030504040204" pitchFamily="34" charset="0"/>
                <a:cs typeface="Tahoma" panose="020B0604030504040204" pitchFamily="34" charset="0"/>
              </a:rPr>
              <a:t>olan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ortamda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geçirmeyen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suya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dayanıklı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gibi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Bunun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manipülatör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robotun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kolu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olarak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tanımlanabilir</a:t>
            </a:r>
            <a:r>
              <a:rPr lang="en-GB" sz="2400" dirty="0" smtClean="0">
                <a:latin typeface="Tahoma" panose="020B0604030504040204" pitchFamily="34" charset="0"/>
                <a:ea typeface="Tahoma" panose="020B0604030504040204" pitchFamily="34" charset="0"/>
                <a:cs typeface="Tahoma" panose="020B0604030504040204" pitchFamily="34" charset="0"/>
              </a:rPr>
              <a:t>.</a:t>
            </a:r>
          </a:p>
          <a:p>
            <a:pPr algn="ctr">
              <a:buNone/>
            </a:pPr>
            <a:endParaRPr lang="en-GB" sz="2400" dirty="0" smtClean="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ındustrial robots ile ilgili görsel sonucu"/>
          <p:cNvPicPr>
            <a:picLocks noChangeAspect="1" noChangeArrowheads="1"/>
          </p:cNvPicPr>
          <p:nvPr/>
        </p:nvPicPr>
        <p:blipFill>
          <a:blip r:embed="rId2" cstate="print"/>
          <a:srcRect/>
          <a:stretch>
            <a:fillRect/>
          </a:stretch>
        </p:blipFill>
        <p:spPr bwMode="auto">
          <a:xfrm>
            <a:off x="1115616" y="1556792"/>
            <a:ext cx="7200800" cy="36004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836712"/>
            <a:ext cx="8229600" cy="1066800"/>
          </a:xfrm>
        </p:spPr>
        <p:txBody>
          <a:bodyPr>
            <a:normAutofit fontScale="90000"/>
          </a:bodyPr>
          <a:lstStyle/>
          <a:p>
            <a:pPr algn="ctr"/>
            <a:r>
              <a:rPr lang="en-GB" b="1" dirty="0" err="1" smtClean="0"/>
              <a:t>Endüstriyel</a:t>
            </a:r>
            <a:r>
              <a:rPr lang="en-GB" b="1" dirty="0" smtClean="0"/>
              <a:t> Robot </a:t>
            </a:r>
            <a:r>
              <a:rPr lang="en-GB" b="1" dirty="0" err="1" smtClean="0"/>
              <a:t>Nedir</a:t>
            </a:r>
            <a:r>
              <a:rPr lang="en-GB" b="1" dirty="0" smtClean="0"/>
              <a:t> </a:t>
            </a:r>
            <a:r>
              <a:rPr lang="en-GB" b="1" dirty="0" err="1" smtClean="0"/>
              <a:t>ve</a:t>
            </a:r>
            <a:r>
              <a:rPr lang="en-GB" b="1" dirty="0" smtClean="0"/>
              <a:t> </a:t>
            </a:r>
            <a:r>
              <a:rPr lang="tr-TR" b="1" dirty="0" smtClean="0"/>
              <a:t/>
            </a:r>
            <a:br>
              <a:rPr lang="tr-TR" b="1" dirty="0" smtClean="0"/>
            </a:br>
            <a:r>
              <a:rPr lang="en-GB" b="1" dirty="0" smtClean="0"/>
              <a:t>Ne </a:t>
            </a:r>
            <a:r>
              <a:rPr lang="en-GB" b="1" dirty="0" err="1" smtClean="0"/>
              <a:t>İşe</a:t>
            </a:r>
            <a:r>
              <a:rPr lang="en-GB" b="1" dirty="0" smtClean="0"/>
              <a:t> </a:t>
            </a:r>
            <a:r>
              <a:rPr lang="en-GB" b="1" dirty="0" err="1" smtClean="0"/>
              <a:t>Yarar</a:t>
            </a:r>
            <a:r>
              <a:rPr lang="en-GB" b="1" dirty="0" smtClean="0"/>
              <a:t> ?</a:t>
            </a:r>
            <a:endParaRPr lang="en-GB" dirty="0"/>
          </a:p>
        </p:txBody>
      </p:sp>
      <p:sp>
        <p:nvSpPr>
          <p:cNvPr id="3" name="2 İçerik Yer Tutucusu"/>
          <p:cNvSpPr>
            <a:spLocks noGrp="1"/>
          </p:cNvSpPr>
          <p:nvPr>
            <p:ph idx="1"/>
          </p:nvPr>
        </p:nvSpPr>
        <p:spPr>
          <a:xfrm>
            <a:off x="395536" y="2083664"/>
            <a:ext cx="8496944" cy="4657704"/>
          </a:xfrm>
        </p:spPr>
        <p:txBody>
          <a:bodyPr>
            <a:normAutofit/>
          </a:bodyPr>
          <a:lstStyle/>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Gün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geçtikçe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gelişen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geliştikçe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büyüyen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teknolojisi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artık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hızlı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olmaya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hızı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arttırırken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kaliteyi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bozmamak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zorunda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kalmıştır</a:t>
            </a:r>
            <a:r>
              <a:rPr lang="en-GB" sz="2400" dirty="0" smtClean="0">
                <a:latin typeface="Tahoma" panose="020B0604030504040204" pitchFamily="34" charset="0"/>
                <a:ea typeface="Tahoma" panose="020B0604030504040204" pitchFamily="34" charset="0"/>
                <a:cs typeface="Tahoma" panose="020B0604030504040204" pitchFamily="34" charset="0"/>
              </a:rPr>
              <a:t>. Bu </a:t>
            </a:r>
            <a:r>
              <a:rPr lang="en-GB" sz="2400" dirty="0" err="1" smtClean="0">
                <a:latin typeface="Tahoma" panose="020B0604030504040204" pitchFamily="34" charset="0"/>
                <a:ea typeface="Tahoma" panose="020B0604030504040204" pitchFamily="34" charset="0"/>
                <a:cs typeface="Tahoma" panose="020B0604030504040204" pitchFamily="34" charset="0"/>
              </a:rPr>
              <a:t>iki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parametrenin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beraber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artması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arayışlara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girilmiş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tasarlanmıştır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Endüstride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tekrarlı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için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kullanımı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yavaş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kalmakta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sebeple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firelere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sebebiyet</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vermektedir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Aynı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zamanda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personelin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anlık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dikkatsizliği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psikilojik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sorunu</a:t>
            </a:r>
            <a:r>
              <a:rPr lang="en-GB" sz="2400" dirty="0" smtClean="0">
                <a:latin typeface="Tahoma" panose="020B0604030504040204" pitchFamily="34" charset="0"/>
                <a:ea typeface="Tahoma" panose="020B0604030504040204" pitchFamily="34" charset="0"/>
                <a:cs typeface="Tahoma" panose="020B0604030504040204" pitchFamily="34" charset="0"/>
              </a:rPr>
              <a:t> o an </a:t>
            </a:r>
            <a:r>
              <a:rPr lang="en-GB" sz="2400" dirty="0" err="1" smtClean="0">
                <a:latin typeface="Tahoma" panose="020B0604030504040204" pitchFamily="34" charset="0"/>
                <a:ea typeface="Tahoma" panose="020B0604030504040204" pitchFamily="34" charset="0"/>
                <a:cs typeface="Tahoma" panose="020B0604030504040204" pitchFamily="34" charset="0"/>
              </a:rPr>
              <a:t>ki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işini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etkilemekte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ürünün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kalitesini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düşürmektedir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1484784"/>
            <a:ext cx="8496944" cy="5184576"/>
          </a:xfrm>
        </p:spPr>
        <p:txBody>
          <a:bodyPr>
            <a:normAutofit/>
          </a:bodyPr>
          <a:lstStyle/>
          <a:p>
            <a:pPr algn="ctr"/>
            <a:r>
              <a:rPr lang="en-GB" sz="2400" dirty="0" smtClean="0">
                <a:latin typeface="Tahoma" panose="020B0604030504040204" pitchFamily="34" charset="0"/>
                <a:ea typeface="Tahoma" panose="020B0604030504040204" pitchFamily="34" charset="0"/>
                <a:cs typeface="Tahoma" panose="020B0604030504040204" pitchFamily="34" charset="0"/>
              </a:rPr>
              <a:t>Bu </a:t>
            </a:r>
            <a:r>
              <a:rPr lang="en-GB" sz="2400" dirty="0" err="1" smtClean="0">
                <a:latin typeface="Tahoma" panose="020B0604030504040204" pitchFamily="34" charset="0"/>
                <a:ea typeface="Tahoma" panose="020B0604030504040204" pitchFamily="34" charset="0"/>
                <a:cs typeface="Tahoma" panose="020B0604030504040204" pitchFamily="34" charset="0"/>
              </a:rPr>
              <a:t>gibi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sebeplerden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dolayı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geliştirilen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hem </a:t>
            </a:r>
            <a:r>
              <a:rPr lang="en-GB" sz="2400" dirty="0" err="1" smtClean="0">
                <a:latin typeface="Tahoma" panose="020B0604030504040204" pitchFamily="34" charset="0"/>
                <a:ea typeface="Tahoma" panose="020B0604030504040204" pitchFamily="34" charset="0"/>
                <a:cs typeface="Tahoma" panose="020B0604030504040204" pitchFamily="34" charset="0"/>
              </a:rPr>
              <a:t>kaliteli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sağlarken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hemde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daha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hızlı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yapılmasına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olanak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sağlıyor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endParaRPr lang="tr-TR" sz="2400" dirty="0" smtClean="0">
              <a:latin typeface="Tahoma" panose="020B0604030504040204" pitchFamily="34" charset="0"/>
              <a:ea typeface="Tahoma" panose="020B0604030504040204" pitchFamily="34" charset="0"/>
              <a:cs typeface="Tahoma" panose="020B0604030504040204" pitchFamily="34" charset="0"/>
            </a:endParaRPr>
          </a:p>
          <a:p>
            <a:pPr algn="ctr"/>
            <a:r>
              <a:rPr lang="en-GB" sz="2400" dirty="0" err="1" smtClean="0">
                <a:latin typeface="Tahoma" panose="020B0604030504040204" pitchFamily="34" charset="0"/>
                <a:ea typeface="Tahoma" panose="020B0604030504040204" pitchFamily="34" charset="0"/>
                <a:cs typeface="Tahoma" panose="020B0604030504040204" pitchFamily="34" charset="0"/>
              </a:rPr>
              <a:t>Örneğin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bisküvi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paketleme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robotun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pişmiş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bisküvi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pişmemiş</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bisküviyi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ayırması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bunları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ayrı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üretimde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standardizasyon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açısından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oldukça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önem</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etmektedir</a:t>
            </a:r>
            <a:r>
              <a:rPr lang="en-GB" sz="2400" dirty="0" smtClean="0">
                <a:latin typeface="Tahoma" panose="020B0604030504040204" pitchFamily="34" charset="0"/>
                <a:ea typeface="Tahoma" panose="020B0604030504040204" pitchFamily="34" charset="0"/>
                <a:cs typeface="Tahoma" panose="020B0604030504040204" pitchFamily="34" charset="0"/>
              </a:rPr>
              <a:t>. Bu </a:t>
            </a:r>
            <a:r>
              <a:rPr lang="en-GB" sz="2400" dirty="0" err="1" smtClean="0">
                <a:latin typeface="Tahoma" panose="020B0604030504040204" pitchFamily="34" charset="0"/>
                <a:ea typeface="Tahoma" panose="020B0604030504040204" pitchFamily="34" charset="0"/>
                <a:cs typeface="Tahoma" panose="020B0604030504040204" pitchFamily="34" charset="0"/>
              </a:rPr>
              <a:t>sebeple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endüstriyel</a:t>
            </a:r>
            <a:r>
              <a:rPr lang="en-GB" sz="2400" dirty="0" smtClean="0">
                <a:latin typeface="Tahoma" panose="020B0604030504040204" pitchFamily="34" charset="0"/>
                <a:ea typeface="Tahoma" panose="020B0604030504040204" pitchFamily="34" charset="0"/>
                <a:cs typeface="Tahoma" panose="020B0604030504040204" pitchFamily="34" charset="0"/>
              </a:rPr>
              <a:t> robot </a:t>
            </a:r>
            <a:r>
              <a:rPr lang="en-GB" sz="2400" dirty="0" err="1" smtClean="0">
                <a:latin typeface="Tahoma" panose="020B0604030504040204" pitchFamily="34" charset="0"/>
                <a:ea typeface="Tahoma" panose="020B0604030504040204" pitchFamily="34" charset="0"/>
                <a:cs typeface="Tahoma" panose="020B0604030504040204" pitchFamily="34" charset="0"/>
              </a:rPr>
              <a:t>kullanımı</a:t>
            </a:r>
            <a:r>
              <a:rPr lang="en-GB" sz="2400" dirty="0" smtClean="0">
                <a:latin typeface="Tahoma" panose="020B0604030504040204" pitchFamily="34" charset="0"/>
                <a:ea typeface="Tahoma" panose="020B0604030504040204" pitchFamily="34" charset="0"/>
                <a:cs typeface="Tahoma" panose="020B0604030504040204" pitchFamily="34" charset="0"/>
              </a:rPr>
              <a:t> git </a:t>
            </a:r>
            <a:r>
              <a:rPr lang="en-GB" sz="2400" dirty="0" err="1" smtClean="0">
                <a:latin typeface="Tahoma" panose="020B0604030504040204" pitchFamily="34" charset="0"/>
                <a:ea typeface="Tahoma" panose="020B0604030504040204" pitchFamily="34" charset="0"/>
                <a:cs typeface="Tahoma" panose="020B0604030504040204" pitchFamily="34" charset="0"/>
              </a:rPr>
              <a:t>gide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zorunlu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olmakta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gelecekte</a:t>
            </a:r>
            <a:r>
              <a:rPr lang="en-GB" sz="2400" dirty="0" smtClean="0">
                <a:latin typeface="Tahoma" panose="020B0604030504040204" pitchFamily="34" charset="0"/>
                <a:ea typeface="Tahoma" panose="020B0604030504040204" pitchFamily="34" charset="0"/>
                <a:cs typeface="Tahoma" panose="020B0604030504040204" pitchFamily="34" charset="0"/>
              </a:rPr>
              <a:t> her </a:t>
            </a:r>
            <a:r>
              <a:rPr lang="en-GB" sz="2400" dirty="0" err="1" smtClean="0">
                <a:latin typeface="Tahoma" panose="020B0604030504040204" pitchFamily="34" charset="0"/>
                <a:ea typeface="Tahoma" panose="020B0604030504040204" pitchFamily="34" charset="0"/>
                <a:cs typeface="Tahoma" panose="020B0604030504040204" pitchFamily="34" charset="0"/>
              </a:rPr>
              <a:t>fabrikada</a:t>
            </a:r>
            <a:r>
              <a:rPr lang="en-GB" sz="2400" dirty="0" smtClean="0">
                <a:latin typeface="Tahoma" panose="020B0604030504040204" pitchFamily="34" charset="0"/>
                <a:ea typeface="Tahoma" panose="020B0604030504040204" pitchFamily="34" charset="0"/>
                <a:cs typeface="Tahoma" panose="020B0604030504040204" pitchFamily="34" charset="0"/>
              </a:rPr>
              <a:t> en </a:t>
            </a:r>
            <a:r>
              <a:rPr lang="en-GB" sz="2400" dirty="0" err="1" smtClean="0">
                <a:latin typeface="Tahoma" panose="020B0604030504040204" pitchFamily="34" charset="0"/>
                <a:ea typeface="Tahoma" panose="020B0604030504040204" pitchFamily="34" charset="0"/>
                <a:cs typeface="Tahoma" panose="020B0604030504040204" pitchFamily="34" charset="0"/>
              </a:rPr>
              <a:t>az</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robotun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olması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öngörülmektedir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etin kutusu"/>
          <p:cNvSpPr txBox="1"/>
          <p:nvPr/>
        </p:nvSpPr>
        <p:spPr>
          <a:xfrm>
            <a:off x="3491880" y="2924944"/>
            <a:ext cx="2016224" cy="369332"/>
          </a:xfrm>
          <a:prstGeom prst="rect">
            <a:avLst/>
          </a:prstGeom>
          <a:noFill/>
        </p:spPr>
        <p:txBody>
          <a:bodyPr wrap="square" rtlCol="0">
            <a:spAutoFit/>
          </a:bodyPr>
          <a:lstStyle/>
          <a:p>
            <a:r>
              <a:rPr lang="tr-TR" dirty="0" smtClean="0">
                <a:hlinkClick r:id="rId2" action="ppaction://hlinkfile"/>
              </a:rPr>
              <a:t>Video_1</a:t>
            </a:r>
            <a:endParaRPr lang="en-GB"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en-GB" b="1" dirty="0" smtClean="0"/>
              <a:t>ENDÜSTRİYEL ROBOT</a:t>
            </a:r>
            <a:endParaRPr lang="en-GB" dirty="0"/>
          </a:p>
        </p:txBody>
      </p:sp>
      <p:sp>
        <p:nvSpPr>
          <p:cNvPr id="3" name="2 İçerik Yer Tutucusu"/>
          <p:cNvSpPr>
            <a:spLocks noGrp="1"/>
          </p:cNvSpPr>
          <p:nvPr>
            <p:ph idx="1"/>
          </p:nvPr>
        </p:nvSpPr>
        <p:spPr/>
        <p:txBody>
          <a:bodyPr>
            <a:normAutofit/>
          </a:bodyPr>
          <a:lstStyle/>
          <a:p>
            <a:r>
              <a:rPr lang="en-GB" sz="2400" dirty="0" err="1" smtClean="0">
                <a:latin typeface="Tahoma" panose="020B0604030504040204" pitchFamily="34" charset="0"/>
                <a:ea typeface="Tahoma" panose="020B0604030504040204" pitchFamily="34" charset="0"/>
                <a:cs typeface="Tahoma" panose="020B0604030504040204" pitchFamily="34" charset="0"/>
              </a:rPr>
              <a:t>Pnömatik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hidrolik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mekanik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elektronikteki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gelişmeler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sonucunda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artık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insanlar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bir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işlemi</a:t>
            </a:r>
            <a:r>
              <a:rPr lang="en-GB" sz="2400" dirty="0" smtClean="0">
                <a:latin typeface="Tahoma" panose="020B0604030504040204" pitchFamily="34" charset="0"/>
                <a:ea typeface="Tahoma" panose="020B0604030504040204" pitchFamily="34" charset="0"/>
                <a:cs typeface="Tahoma" panose="020B0604030504040204" pitchFamily="34" charset="0"/>
              </a:rPr>
              <a:t> her </a:t>
            </a:r>
            <a:r>
              <a:rPr lang="en-GB" sz="2400" dirty="0" err="1" smtClean="0">
                <a:latin typeface="Tahoma" panose="020B0604030504040204" pitchFamily="34" charset="0"/>
                <a:ea typeface="Tahoma" panose="020B0604030504040204" pitchFamily="34" charset="0"/>
                <a:cs typeface="Tahoma" panose="020B0604030504040204" pitchFamily="34" charset="0"/>
              </a:rPr>
              <a:t>seferinde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aynı</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doğrulukta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yapabilecek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üretmeye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başlamışlardır</a:t>
            </a:r>
            <a:r>
              <a:rPr lang="en-GB" sz="2400" dirty="0" smtClean="0">
                <a:latin typeface="Tahoma" panose="020B0604030504040204" pitchFamily="34" charset="0"/>
                <a:ea typeface="Tahoma" panose="020B0604030504040204" pitchFamily="34" charset="0"/>
                <a:cs typeface="Tahoma" panose="020B0604030504040204" pitchFamily="34" charset="0"/>
              </a:rPr>
              <a:t>. </a:t>
            </a:r>
            <a:endParaRPr lang="tr-TR" sz="2400" dirty="0" smtClean="0">
              <a:latin typeface="Tahoma" panose="020B0604030504040204" pitchFamily="34" charset="0"/>
              <a:ea typeface="Tahoma" panose="020B0604030504040204" pitchFamily="34" charset="0"/>
              <a:cs typeface="Tahoma" panose="020B0604030504040204" pitchFamily="34" charset="0"/>
            </a:endParaRPr>
          </a:p>
          <a:p>
            <a:r>
              <a:rPr lang="en-GB" sz="2400" dirty="0" err="1" smtClean="0">
                <a:latin typeface="Tahoma" panose="020B0604030504040204" pitchFamily="34" charset="0"/>
                <a:ea typeface="Tahoma" panose="020B0604030504040204" pitchFamily="34" charset="0"/>
                <a:cs typeface="Tahoma" panose="020B0604030504040204" pitchFamily="34" charset="0"/>
              </a:rPr>
              <a:t>Düşük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toleranslarda</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kullanılabilecek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hidrolik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ve</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pnömatik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sistemlerin</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yerini</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çok</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hassas</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çalışan</a:t>
            </a:r>
            <a:r>
              <a:rPr lang="en-GB" sz="2400" dirty="0" smtClean="0">
                <a:latin typeface="Tahoma" panose="020B0604030504040204" pitchFamily="34" charset="0"/>
                <a:ea typeface="Tahoma" panose="020B0604030504040204" pitchFamily="34" charset="0"/>
                <a:cs typeface="Tahoma" panose="020B0604030504040204" pitchFamily="34" charset="0"/>
              </a:rPr>
              <a:t> servo </a:t>
            </a:r>
            <a:r>
              <a:rPr lang="en-GB" sz="2400" dirty="0" err="1" smtClean="0">
                <a:latin typeface="Tahoma" panose="020B0604030504040204" pitchFamily="34" charset="0"/>
                <a:ea typeface="Tahoma" panose="020B0604030504040204" pitchFamily="34" charset="0"/>
                <a:cs typeface="Tahoma" panose="020B0604030504040204" pitchFamily="34" charset="0"/>
              </a:rPr>
              <a:t>motorlu</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robotlar</a:t>
            </a:r>
            <a:r>
              <a:rPr lang="en-GB" sz="2400" dirty="0" smtClean="0">
                <a:latin typeface="Tahoma" panose="020B0604030504040204" pitchFamily="34" charset="0"/>
                <a:ea typeface="Tahoma" panose="020B0604030504040204" pitchFamily="34" charset="0"/>
                <a:cs typeface="Tahoma" panose="020B0604030504040204" pitchFamily="34" charset="0"/>
              </a:rPr>
              <a:t> </a:t>
            </a:r>
            <a:r>
              <a:rPr lang="en-GB" sz="2400" dirty="0" err="1" smtClean="0">
                <a:latin typeface="Tahoma" panose="020B0604030504040204" pitchFamily="34" charset="0"/>
                <a:ea typeface="Tahoma" panose="020B0604030504040204" pitchFamily="34" charset="0"/>
                <a:cs typeface="Tahoma" panose="020B0604030504040204" pitchFamily="34" charset="0"/>
              </a:rPr>
              <a:t>almıştır</a:t>
            </a:r>
            <a:r>
              <a:rPr lang="en-GB" sz="2400" dirty="0" smtClean="0">
                <a:latin typeface="Tahoma" panose="020B0604030504040204" pitchFamily="34" charset="0"/>
                <a:ea typeface="Tahoma" panose="020B0604030504040204" pitchFamily="34" charset="0"/>
                <a:cs typeface="Tahoma" panose="020B0604030504040204" pitchFamily="34" charset="0"/>
              </a:rPr>
              <a:t>.</a:t>
            </a:r>
            <a:endParaRPr lang="en-GB" sz="24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Şehir Hayatı">
  <a:themeElements>
    <a:clrScheme name="Şehir Hayatı">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Şehir Hayatı">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24</TotalTime>
  <Words>783</Words>
  <Application>Microsoft Office PowerPoint</Application>
  <PresentationFormat>Ekran Gösterisi (4:3)</PresentationFormat>
  <Paragraphs>94</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Şehir Hayatı</vt:lpstr>
      <vt:lpstr>Endüstriyel Robotlar</vt:lpstr>
      <vt:lpstr>Robot Nedir?</vt:lpstr>
      <vt:lpstr>PowerPoint Sunusu</vt:lpstr>
      <vt:lpstr>PowerPoint Sunusu</vt:lpstr>
      <vt:lpstr>PowerPoint Sunusu</vt:lpstr>
      <vt:lpstr>Endüstriyel Robot Nedir ve  Ne İşe Yarar ?</vt:lpstr>
      <vt:lpstr>PowerPoint Sunusu</vt:lpstr>
      <vt:lpstr>PowerPoint Sunusu</vt:lpstr>
      <vt:lpstr>ENDÜSTRİYEL ROBOT</vt:lpstr>
      <vt:lpstr>ENDÜSTRİYEL ROBOTLARIN YAPISI</vt:lpstr>
      <vt:lpstr>MANİPÜLATÖR VE KONTROL ÜNİTESİ</vt:lpstr>
      <vt:lpstr>SERVO MOTOR </vt:lpstr>
      <vt:lpstr>PowerPoint Sunusu</vt:lpstr>
      <vt:lpstr>KOORDİNAT SİSTEMLERİ</vt:lpstr>
      <vt:lpstr>Endüstriyel Robotlar Neden Kullanılmalıdır ?</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Endüstriyel Robotlar</dc:title>
  <dc:creator>Cumayeri</dc:creator>
  <cp:lastModifiedBy>EZ</cp:lastModifiedBy>
  <cp:revision>10</cp:revision>
  <dcterms:created xsi:type="dcterms:W3CDTF">2017-12-07T07:01:20Z</dcterms:created>
  <dcterms:modified xsi:type="dcterms:W3CDTF">2018-10-09T15:45:28Z</dcterms:modified>
</cp:coreProperties>
</file>