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228B7-4E31-4DAA-B6C3-57CF2DB49767}" type="datetimeFigureOut">
              <a:rPr lang="en-US" smtClean="0"/>
              <a:t>1/9/2023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116FBB-180B-4407-B800-1C94A89250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506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16FBB-180B-4407-B800-1C94A89250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75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19" y="45719"/>
            <a:ext cx="9098280" cy="89763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142744" y="120395"/>
            <a:ext cx="5010911" cy="8534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368803" y="244602"/>
            <a:ext cx="4406392" cy="436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16164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6164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6164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16164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19" y="45719"/>
            <a:ext cx="9098280" cy="8976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2081" y="244602"/>
            <a:ext cx="7939836" cy="4362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16164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2875" y="3214751"/>
            <a:ext cx="8858250" cy="25546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1/9/2023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s://www.youtube.com/watch?v=kY1vDtzqDs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youtube.com/watch?v=80TmT-oARZQ" TargetMode="Externa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youtube.com/watch?v=bJxcXpBZvx4" TargetMode="External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tuNcHdI9QAE" TargetMode="External"/><Relationship Id="rId5" Type="http://schemas.openxmlformats.org/officeDocument/2006/relationships/hyperlink" Target="https://www.youtube.com/watch?v=rbCXKhhzBN0" TargetMode="External"/><Relationship Id="rId4" Type="http://schemas.openxmlformats.org/officeDocument/2006/relationships/hyperlink" Target="https://www.youtube.com/watch?v=R2QQ0yiqH_U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81301" y="1067561"/>
            <a:ext cx="5626735" cy="496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dirty="0">
                <a:solidFill>
                  <a:srgbClr val="E3005C"/>
                </a:solidFill>
              </a:rPr>
              <a:t>MEKATRONİĞİN</a:t>
            </a:r>
            <a:r>
              <a:rPr sz="3200" spc="-90" dirty="0">
                <a:solidFill>
                  <a:srgbClr val="E3005C"/>
                </a:solidFill>
              </a:rPr>
              <a:t> </a:t>
            </a:r>
            <a:r>
              <a:rPr sz="3200" dirty="0">
                <a:solidFill>
                  <a:srgbClr val="E3005C"/>
                </a:solidFill>
              </a:rPr>
              <a:t>TEMELLERİ</a:t>
            </a:r>
            <a:endParaRPr sz="320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4360" y="1730375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3177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3712" y="1482089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247650"/>
                </a:moveTo>
                <a:lnTo>
                  <a:pt x="247650" y="247650"/>
                </a:lnTo>
                <a:lnTo>
                  <a:pt x="247650" y="0"/>
                </a:lnTo>
                <a:lnTo>
                  <a:pt x="0" y="0"/>
                </a:lnTo>
                <a:lnTo>
                  <a:pt x="0" y="24765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4101" y="14814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3712" y="1481200"/>
            <a:ext cx="247650" cy="249554"/>
          </a:xfrm>
          <a:custGeom>
            <a:avLst/>
            <a:gdLst/>
            <a:ahLst/>
            <a:cxnLst/>
            <a:rect l="l" t="t" r="r" b="b"/>
            <a:pathLst>
              <a:path w="247650" h="249555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7776"/>
                </a:lnTo>
                <a:lnTo>
                  <a:pt x="247650" y="248538"/>
                </a:lnTo>
                <a:lnTo>
                  <a:pt x="247002" y="249174"/>
                </a:lnTo>
                <a:lnTo>
                  <a:pt x="246214" y="249174"/>
                </a:lnTo>
                <a:lnTo>
                  <a:pt x="1435" y="249174"/>
                </a:lnTo>
                <a:lnTo>
                  <a:pt x="647" y="249174"/>
                </a:lnTo>
                <a:lnTo>
                  <a:pt x="0" y="248538"/>
                </a:lnTo>
                <a:lnTo>
                  <a:pt x="0" y="247776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7861" y="185229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700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17537" y="1605280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17537" y="1605025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0610" y="1863089"/>
            <a:ext cx="7405928" cy="126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9962" y="1830070"/>
            <a:ext cx="7407338" cy="33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69962" y="1828800"/>
            <a:ext cx="7407338" cy="12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69962" y="1828800"/>
            <a:ext cx="7407909" cy="34925"/>
          </a:xfrm>
          <a:custGeom>
            <a:avLst/>
            <a:gdLst/>
            <a:ahLst/>
            <a:cxnLst/>
            <a:rect l="l" t="t" r="r" b="b"/>
            <a:pathLst>
              <a:path w="7407909" h="34925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60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397"/>
                </a:lnTo>
                <a:lnTo>
                  <a:pt x="7407338" y="33527"/>
                </a:lnTo>
                <a:lnTo>
                  <a:pt x="7407338" y="34289"/>
                </a:lnTo>
                <a:lnTo>
                  <a:pt x="7406576" y="34925"/>
                </a:lnTo>
                <a:lnTo>
                  <a:pt x="7405814" y="34925"/>
                </a:lnTo>
                <a:lnTo>
                  <a:pt x="1460" y="34925"/>
                </a:lnTo>
                <a:lnTo>
                  <a:pt x="647" y="34925"/>
                </a:lnTo>
                <a:lnTo>
                  <a:pt x="0" y="34289"/>
                </a:lnTo>
                <a:lnTo>
                  <a:pt x="0" y="33527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447800" y="3352800"/>
            <a:ext cx="609028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solidFill>
                  <a:srgbClr val="800080"/>
                </a:solidFill>
                <a:latin typeface="Arial"/>
                <a:cs typeface="Arial"/>
              </a:rPr>
              <a:t>TEMEL </a:t>
            </a:r>
            <a:r>
              <a:rPr sz="2800" b="1" spc="-10" dirty="0">
                <a:solidFill>
                  <a:srgbClr val="800080"/>
                </a:solidFill>
                <a:latin typeface="Arial"/>
                <a:cs typeface="Arial"/>
              </a:rPr>
              <a:t>ELEKTRONİK</a:t>
            </a:r>
            <a:r>
              <a:rPr sz="2800" b="1" dirty="0">
                <a:solidFill>
                  <a:srgbClr val="800080"/>
                </a:solidFill>
                <a:latin typeface="Arial"/>
                <a:cs typeface="Arial"/>
              </a:rPr>
              <a:t> </a:t>
            </a:r>
            <a:r>
              <a:rPr sz="2800" b="1" spc="-30" dirty="0">
                <a:solidFill>
                  <a:srgbClr val="800080"/>
                </a:solidFill>
                <a:latin typeface="Arial"/>
                <a:cs typeface="Arial"/>
              </a:rPr>
              <a:t>KAVRAMLARI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052449"/>
            <a:ext cx="9001125" cy="1939925"/>
          </a:xfrm>
          <a:custGeom>
            <a:avLst/>
            <a:gdLst/>
            <a:ahLst/>
            <a:cxnLst/>
            <a:rect l="l" t="t" r="r" b="b"/>
            <a:pathLst>
              <a:path w="9001125" h="1939925">
                <a:moveTo>
                  <a:pt x="0" y="1939925"/>
                </a:moveTo>
                <a:lnTo>
                  <a:pt x="9001125" y="1939925"/>
                </a:lnTo>
                <a:lnTo>
                  <a:pt x="9001125" y="0"/>
                </a:lnTo>
                <a:lnTo>
                  <a:pt x="0" y="0"/>
                </a:lnTo>
                <a:lnTo>
                  <a:pt x="0" y="1939925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0063" y="1090929"/>
            <a:ext cx="8844915" cy="183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Değişken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manyetik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alan içinde bulunan bir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iletken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telin iki ucunda  potansiyel fark meydana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gelir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yani tel üzerinde bir gerilim  indüklenmesi </a:t>
            </a:r>
            <a:r>
              <a:rPr sz="2400" spc="-30" dirty="0">
                <a:solidFill>
                  <a:srgbClr val="FFFFFF"/>
                </a:solidFill>
                <a:latin typeface="Arial"/>
                <a:cs typeface="Arial"/>
              </a:rPr>
              <a:t>olur.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İndüklenen bu gerilim “elektromotor kuvveti”, “  indüksiyon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gerilimi”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“indüksiyon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EMK'sı”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adını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alır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(Faraday - 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1831).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84501" y="2992501"/>
            <a:ext cx="3816350" cy="28621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95250" y="981075"/>
            <a:ext cx="8977630" cy="1784350"/>
          </a:xfrm>
          <a:custGeom>
            <a:avLst/>
            <a:gdLst/>
            <a:ahLst/>
            <a:cxnLst/>
            <a:rect l="l" t="t" r="r" b="b"/>
            <a:pathLst>
              <a:path w="8977630" h="1784350">
                <a:moveTo>
                  <a:pt x="0" y="1784350"/>
                </a:moveTo>
                <a:lnTo>
                  <a:pt x="8977376" y="1784350"/>
                </a:lnTo>
                <a:lnTo>
                  <a:pt x="8977376" y="0"/>
                </a:lnTo>
                <a:lnTo>
                  <a:pt x="0" y="0"/>
                </a:lnTo>
                <a:lnTo>
                  <a:pt x="0" y="178435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4142" y="1019047"/>
            <a:ext cx="8820150" cy="16770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Değişken elektrik akım uygulanan tel etrafında oluşan değişken  manyetik alanın tel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üzerinde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indüklediği gerilim, iletkene uygulanan  değişken gerilime zıt </a:t>
            </a:r>
            <a:r>
              <a:rPr sz="2200" spc="-15" dirty="0">
                <a:solidFill>
                  <a:srgbClr val="FFFFFF"/>
                </a:solidFill>
                <a:latin typeface="Arial"/>
                <a:cs typeface="Arial"/>
              </a:rPr>
              <a:t>yönlüdür.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İndüklenen bu zıt yönlü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elektromotor 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kuvveti (emk), zıt yönlü bir akım akışına sebep </a:t>
            </a:r>
            <a:r>
              <a:rPr sz="2200" spc="-25" dirty="0">
                <a:solidFill>
                  <a:srgbClr val="FFFFFF"/>
                </a:solidFill>
                <a:latin typeface="Arial"/>
                <a:cs typeface="Arial"/>
              </a:rPr>
              <a:t>olur.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Bu </a:t>
            </a:r>
            <a:r>
              <a:rPr sz="2200" spc="5" dirty="0">
                <a:solidFill>
                  <a:srgbClr val="FFFFFF"/>
                </a:solidFill>
                <a:latin typeface="Arial"/>
                <a:cs typeface="Arial"/>
              </a:rPr>
              <a:t>akım 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“indüksiyon 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akımı”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olarak isimlendirilir (Lenz -</a:t>
            </a:r>
            <a:r>
              <a:rPr sz="2200" spc="20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1934).</a:t>
            </a:r>
            <a:endParaRPr sz="2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48251" y="2981325"/>
            <a:ext cx="4270375" cy="23924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2125" y="2981325"/>
            <a:ext cx="3833876" cy="23924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95250" y="981075"/>
            <a:ext cx="8977630" cy="2124075"/>
          </a:xfrm>
          <a:custGeom>
            <a:avLst/>
            <a:gdLst/>
            <a:ahLst/>
            <a:cxnLst/>
            <a:rect l="l" t="t" r="r" b="b"/>
            <a:pathLst>
              <a:path w="8977630" h="2124075">
                <a:moveTo>
                  <a:pt x="0" y="2124075"/>
                </a:moveTo>
                <a:lnTo>
                  <a:pt x="8977376" y="2124075"/>
                </a:lnTo>
                <a:lnTo>
                  <a:pt x="8977376" y="0"/>
                </a:lnTo>
                <a:lnTo>
                  <a:pt x="0" y="0"/>
                </a:lnTo>
                <a:lnTo>
                  <a:pt x="0" y="2124075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74142" y="1019047"/>
            <a:ext cx="8819515" cy="20218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0515" algn="just">
              <a:lnSpc>
                <a:spcPct val="100000"/>
              </a:lnSpc>
            </a:pP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Bobin, izolasyonlu bir iletken telin yan yana 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ya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da üst üste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sarılması 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suretiyle elde </a:t>
            </a:r>
            <a:r>
              <a:rPr sz="2200" spc="-20" dirty="0">
                <a:solidFill>
                  <a:srgbClr val="FFFFFF"/>
                </a:solidFill>
                <a:latin typeface="Arial"/>
                <a:cs typeface="Arial"/>
              </a:rPr>
              <a:t>edilir.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Bobinin çalışması kısaca iletken bir tel halkadan  geçen elektrik enerjisinin halka üzerinde manyetik enerji oluşturması,  manyetik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enerjinin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de iletken bir tel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üzerinde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gerilim indüklemesi  prensibine </a:t>
            </a:r>
            <a:r>
              <a:rPr sz="2200" spc="-20" dirty="0">
                <a:solidFill>
                  <a:srgbClr val="FFFFFF"/>
                </a:solidFill>
                <a:latin typeface="Arial"/>
                <a:cs typeface="Arial"/>
              </a:rPr>
              <a:t>dayanır.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Bobin aynı zamanda </a:t>
            </a:r>
            <a:r>
              <a:rPr sz="2200" dirty="0">
                <a:solidFill>
                  <a:srgbClr val="FFFFFF"/>
                </a:solidFill>
                <a:latin typeface="Arial"/>
                <a:cs typeface="Arial"/>
              </a:rPr>
              <a:t>“endüktör”, “indüktör”, “self”  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ya </a:t>
            </a:r>
            <a:r>
              <a:rPr sz="2200" spc="-5" dirty="0">
                <a:solidFill>
                  <a:srgbClr val="FFFFFF"/>
                </a:solidFill>
                <a:latin typeface="Arial"/>
                <a:cs typeface="Arial"/>
              </a:rPr>
              <a:t>da “akım makarası” olarak da</a:t>
            </a:r>
            <a:r>
              <a:rPr sz="2200" spc="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FFFFFF"/>
                </a:solidFill>
                <a:latin typeface="Arial"/>
                <a:cs typeface="Arial"/>
              </a:rPr>
              <a:t>bilinmektedir.</a:t>
            </a:r>
            <a:endParaRPr sz="22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07975" y="3206750"/>
            <a:ext cx="2698750" cy="2416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87776" y="3355975"/>
            <a:ext cx="2766949" cy="21177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51575" y="3478276"/>
            <a:ext cx="2792476" cy="18446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052449"/>
            <a:ext cx="9007475" cy="2952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74612" y="907922"/>
            <a:ext cx="8997950" cy="33131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0112" y="4248086"/>
            <a:ext cx="2154174" cy="21543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262376" y="4248086"/>
            <a:ext cx="2619375" cy="21955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11926" y="4254500"/>
            <a:ext cx="3060700" cy="22320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57150" y="908050"/>
            <a:ext cx="9059799" cy="35433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84262" y="4568825"/>
            <a:ext cx="3775075" cy="22447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48326" y="4568823"/>
            <a:ext cx="3024124" cy="22447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907922"/>
            <a:ext cx="9001125" cy="22336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3213098"/>
            <a:ext cx="4537075" cy="35242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Dikdörtgen 6"/>
          <p:cNvSpPr/>
          <p:nvPr/>
        </p:nvSpPr>
        <p:spPr>
          <a:xfrm>
            <a:off x="5257800" y="3962400"/>
            <a:ext cx="34290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https://www.youtube.com/watch?v=80TmT-oARZQ</a:t>
            </a:r>
            <a:r>
              <a:rPr lang="tr-TR" dirty="0"/>
              <a:t> </a:t>
            </a:r>
          </a:p>
          <a:p>
            <a:endParaRPr lang="tr-TR" dirty="0"/>
          </a:p>
          <a:p>
            <a:r>
              <a:rPr lang="tr-TR" sz="2800" u="sng" dirty="0" err="1">
                <a:solidFill>
                  <a:srgbClr val="FF0000"/>
                </a:solidFill>
              </a:rPr>
              <a:t>Tesla</a:t>
            </a:r>
            <a:r>
              <a:rPr lang="tr-TR" sz="2800" u="sng" dirty="0">
                <a:solidFill>
                  <a:srgbClr val="FF0000"/>
                </a:solidFill>
              </a:rPr>
              <a:t> bobini</a:t>
            </a:r>
          </a:p>
          <a:p>
            <a:r>
              <a:rPr lang="en-US" dirty="0">
                <a:hlinkClick r:id="rId7"/>
              </a:rPr>
              <a:t>https://www.youtube.com/watch?v=kY1vDtzqDsI</a:t>
            </a:r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25952" y="120395"/>
            <a:ext cx="2444496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63875">
              <a:lnSpc>
                <a:spcPct val="100000"/>
              </a:lnSpc>
            </a:pPr>
            <a:r>
              <a:rPr spc="-5" dirty="0"/>
              <a:t>DİYO</a:t>
            </a:r>
            <a:r>
              <a:rPr spc="-20" dirty="0"/>
              <a:t>T</a:t>
            </a:r>
            <a:r>
              <a:rPr spc="-5" dirty="0"/>
              <a:t>LAR</a:t>
            </a:r>
          </a:p>
        </p:txBody>
      </p:sp>
      <p:sp>
        <p:nvSpPr>
          <p:cNvPr id="5" name="object 5"/>
          <p:cNvSpPr/>
          <p:nvPr/>
        </p:nvSpPr>
        <p:spPr>
          <a:xfrm>
            <a:off x="34925" y="981138"/>
            <a:ext cx="9078849" cy="48243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25952" y="120395"/>
            <a:ext cx="2444496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63875">
              <a:lnSpc>
                <a:spcPct val="100000"/>
              </a:lnSpc>
            </a:pPr>
            <a:r>
              <a:rPr spc="-5" dirty="0"/>
              <a:t>DİYO</a:t>
            </a:r>
            <a:r>
              <a:rPr spc="-20" dirty="0"/>
              <a:t>T</a:t>
            </a:r>
            <a:r>
              <a:rPr spc="-5" dirty="0"/>
              <a:t>LAR</a:t>
            </a:r>
          </a:p>
        </p:txBody>
      </p:sp>
      <p:sp>
        <p:nvSpPr>
          <p:cNvPr id="5" name="object 5"/>
          <p:cNvSpPr/>
          <p:nvPr/>
        </p:nvSpPr>
        <p:spPr>
          <a:xfrm>
            <a:off x="34925" y="981075"/>
            <a:ext cx="9064625" cy="43910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71800" y="120395"/>
            <a:ext cx="3352800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9850">
              <a:lnSpc>
                <a:spcPct val="100000"/>
              </a:lnSpc>
            </a:pPr>
            <a:r>
              <a:rPr spc="-5" dirty="0"/>
              <a:t>DİYOT</a:t>
            </a:r>
            <a:r>
              <a:rPr spc="-65" dirty="0"/>
              <a:t> </a:t>
            </a:r>
            <a:r>
              <a:rPr spc="-10" dirty="0"/>
              <a:t>ÇEŞLERİ</a:t>
            </a:r>
          </a:p>
        </p:txBody>
      </p:sp>
      <p:sp>
        <p:nvSpPr>
          <p:cNvPr id="5" name="object 5"/>
          <p:cNvSpPr/>
          <p:nvPr/>
        </p:nvSpPr>
        <p:spPr>
          <a:xfrm>
            <a:off x="103187" y="981075"/>
            <a:ext cx="8988425" cy="2200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98701" y="3352800"/>
            <a:ext cx="1946275" cy="1377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140200" y="3363976"/>
            <a:ext cx="1368425" cy="13667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11926" y="3363976"/>
            <a:ext cx="1368425" cy="13667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17776" y="4891151"/>
            <a:ext cx="1727200" cy="12969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048125" y="4908486"/>
            <a:ext cx="1616075" cy="132880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22975" y="4891087"/>
            <a:ext cx="1373124" cy="144462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32176" y="120395"/>
            <a:ext cx="3432048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69845">
              <a:lnSpc>
                <a:spcPct val="100000"/>
              </a:lnSpc>
            </a:pPr>
            <a:r>
              <a:rPr spc="-5" dirty="0"/>
              <a:t>KO</a:t>
            </a:r>
            <a:r>
              <a:rPr spc="-15" dirty="0"/>
              <a:t>N</a:t>
            </a:r>
            <a:r>
              <a:rPr spc="-5" dirty="0"/>
              <a:t>DAN</a:t>
            </a:r>
            <a:r>
              <a:rPr spc="-20" dirty="0"/>
              <a:t>S</a:t>
            </a:r>
            <a:r>
              <a:rPr dirty="0"/>
              <a:t>A</a:t>
            </a:r>
            <a:r>
              <a:rPr spc="-5" dirty="0"/>
              <a:t>TÖR</a:t>
            </a:r>
          </a:p>
        </p:txBody>
      </p:sp>
      <p:sp>
        <p:nvSpPr>
          <p:cNvPr id="5" name="object 5"/>
          <p:cNvSpPr/>
          <p:nvPr/>
        </p:nvSpPr>
        <p:spPr>
          <a:xfrm>
            <a:off x="214312" y="1000125"/>
            <a:ext cx="8715375" cy="1200150"/>
          </a:xfrm>
          <a:custGeom>
            <a:avLst/>
            <a:gdLst/>
            <a:ahLst/>
            <a:cxnLst/>
            <a:rect l="l" t="t" r="r" b="b"/>
            <a:pathLst>
              <a:path w="8715375" h="1200150">
                <a:moveTo>
                  <a:pt x="0" y="1200150"/>
                </a:moveTo>
                <a:lnTo>
                  <a:pt x="8715375" y="1200150"/>
                </a:lnTo>
                <a:lnTo>
                  <a:pt x="8715375" y="0"/>
                </a:lnTo>
                <a:lnTo>
                  <a:pt x="0" y="0"/>
                </a:lnTo>
                <a:lnTo>
                  <a:pt x="0" y="120015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4312" y="2500376"/>
            <a:ext cx="3800475" cy="28860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214876" y="2285936"/>
            <a:ext cx="4714875" cy="3478529"/>
          </a:xfrm>
          <a:custGeom>
            <a:avLst/>
            <a:gdLst/>
            <a:ahLst/>
            <a:cxnLst/>
            <a:rect l="l" t="t" r="r" b="b"/>
            <a:pathLst>
              <a:path w="4714875" h="3478529">
                <a:moveTo>
                  <a:pt x="0" y="3478276"/>
                </a:moveTo>
                <a:lnTo>
                  <a:pt x="4714875" y="3478276"/>
                </a:lnTo>
                <a:lnTo>
                  <a:pt x="4714875" y="0"/>
                </a:lnTo>
                <a:lnTo>
                  <a:pt x="0" y="0"/>
                </a:lnTo>
                <a:lnTo>
                  <a:pt x="0" y="3478276"/>
                </a:lnTo>
                <a:close/>
              </a:path>
            </a:pathLst>
          </a:custGeom>
          <a:solidFill>
            <a:srgbClr val="A2A2D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93014" y="1038478"/>
            <a:ext cx="8558530" cy="46367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14400" algn="just">
              <a:lnSpc>
                <a:spcPct val="100000"/>
              </a:lnSpc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Kondansatör iki iletken plaka arasına bir yalıtkan  malzeme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konarak elde edilen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ve elektrik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enerjisini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elektrostatik  enerji olarak depolamaya yarayan pasif devre</a:t>
            </a:r>
            <a:r>
              <a:rPr sz="2400" spc="1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elemanıdır.</a:t>
            </a:r>
            <a:endParaRPr sz="2400" dirty="0">
              <a:latin typeface="Arial"/>
              <a:cs typeface="Arial"/>
            </a:endParaRPr>
          </a:p>
          <a:p>
            <a:pPr marL="4013200" marR="6350" algn="just">
              <a:lnSpc>
                <a:spcPct val="100000"/>
              </a:lnSpc>
              <a:spcBef>
                <a:spcPts val="1480"/>
              </a:spcBef>
              <a:buChar char="•"/>
              <a:tabLst>
                <a:tab pos="4191000" algn="l"/>
              </a:tabLst>
            </a:pPr>
            <a:r>
              <a:rPr sz="2200" spc="-5" dirty="0">
                <a:latin typeface="Arial"/>
                <a:cs typeface="Arial"/>
              </a:rPr>
              <a:t>İletken plakalara “armatür” veya  “levha”, yalıtkan malzemeye  “dielektrik malzeme” adı</a:t>
            </a:r>
            <a:r>
              <a:rPr sz="2200" spc="65" dirty="0">
                <a:latin typeface="Arial"/>
                <a:cs typeface="Arial"/>
              </a:rPr>
              <a:t> </a:t>
            </a:r>
            <a:r>
              <a:rPr sz="2200" spc="-20" dirty="0">
                <a:latin typeface="Arial"/>
                <a:cs typeface="Arial"/>
              </a:rPr>
              <a:t>verilir.</a:t>
            </a:r>
            <a:endParaRPr sz="22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Arial"/>
              <a:buChar char="•"/>
            </a:pPr>
            <a:endParaRPr sz="2250" dirty="0">
              <a:latin typeface="Times New Roman"/>
              <a:cs typeface="Times New Roman"/>
            </a:endParaRPr>
          </a:p>
          <a:p>
            <a:pPr marL="4013200" marR="5080" algn="just">
              <a:lnSpc>
                <a:spcPct val="100000"/>
              </a:lnSpc>
              <a:buChar char="•"/>
              <a:tabLst>
                <a:tab pos="4191000" algn="l"/>
              </a:tabLst>
            </a:pPr>
            <a:r>
              <a:rPr sz="2200" spc="-5" dirty="0">
                <a:latin typeface="Arial"/>
                <a:cs typeface="Arial"/>
              </a:rPr>
              <a:t>Dielektrik malzeme olarak katı, </a:t>
            </a:r>
            <a:r>
              <a:rPr sz="2200" dirty="0">
                <a:latin typeface="Arial"/>
                <a:cs typeface="Arial"/>
              </a:rPr>
              <a:t>sıvı  </a:t>
            </a:r>
            <a:r>
              <a:rPr sz="2200" spc="-10" dirty="0">
                <a:latin typeface="Arial"/>
                <a:cs typeface="Arial"/>
              </a:rPr>
              <a:t>ya </a:t>
            </a:r>
            <a:r>
              <a:rPr sz="2200" spc="-5" dirty="0">
                <a:latin typeface="Arial"/>
                <a:cs typeface="Arial"/>
              </a:rPr>
              <a:t>da gaz </a:t>
            </a:r>
            <a:r>
              <a:rPr sz="2200" spc="-10" dirty="0">
                <a:latin typeface="Arial"/>
                <a:cs typeface="Arial"/>
              </a:rPr>
              <a:t>kullanılabilir.  </a:t>
            </a:r>
            <a:r>
              <a:rPr sz="2200" spc="-5" dirty="0">
                <a:latin typeface="Arial"/>
                <a:cs typeface="Arial"/>
              </a:rPr>
              <a:t>Kondansatörde kullanılan dielektrik  malzemeye örnek olarak </a:t>
            </a:r>
            <a:r>
              <a:rPr sz="2200" u="heavy" spc="-5" dirty="0">
                <a:solidFill>
                  <a:srgbClr val="FF0000"/>
                </a:solidFill>
                <a:latin typeface="Arial"/>
                <a:cs typeface="Arial"/>
              </a:rPr>
              <a:t>hava,  mika, </a:t>
            </a:r>
            <a:r>
              <a:rPr sz="2200" u="heavy" dirty="0">
                <a:solidFill>
                  <a:srgbClr val="FF0000"/>
                </a:solidFill>
                <a:latin typeface="Arial"/>
                <a:cs typeface="Arial"/>
              </a:rPr>
              <a:t>seramik,yağlı </a:t>
            </a:r>
            <a:r>
              <a:rPr sz="2200" u="heavy" spc="-10" dirty="0">
                <a:solidFill>
                  <a:srgbClr val="FF0000"/>
                </a:solidFill>
                <a:latin typeface="Arial"/>
                <a:cs typeface="Arial"/>
              </a:rPr>
              <a:t>ve </a:t>
            </a:r>
            <a:r>
              <a:rPr sz="2200" u="heavy" spc="-5" dirty="0">
                <a:solidFill>
                  <a:srgbClr val="FF0000"/>
                </a:solidFill>
                <a:latin typeface="Arial"/>
                <a:cs typeface="Arial"/>
              </a:rPr>
              <a:t>mumlu </a:t>
            </a:r>
            <a:r>
              <a:rPr sz="2200" u="heavy" dirty="0">
                <a:solidFill>
                  <a:srgbClr val="FF0000"/>
                </a:solidFill>
                <a:latin typeface="Arial"/>
                <a:cs typeface="Arial"/>
              </a:rPr>
              <a:t>kâğıt  </a:t>
            </a:r>
            <a:r>
              <a:rPr sz="2200" spc="-5" dirty="0">
                <a:latin typeface="Arial"/>
                <a:cs typeface="Arial"/>
              </a:rPr>
              <a:t>gibi maddeler</a:t>
            </a:r>
            <a:r>
              <a:rPr sz="2200" spc="20" dirty="0">
                <a:latin typeface="Arial"/>
                <a:cs typeface="Arial"/>
              </a:rPr>
              <a:t> </a:t>
            </a:r>
            <a:r>
              <a:rPr sz="2200" spc="-15" dirty="0">
                <a:latin typeface="Arial"/>
                <a:cs typeface="Arial"/>
              </a:rPr>
              <a:t>verilebilir.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744" y="120395"/>
            <a:ext cx="5010911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0539">
              <a:lnSpc>
                <a:spcPct val="100000"/>
              </a:lnSpc>
            </a:pPr>
            <a:r>
              <a:rPr spc="-10" dirty="0"/>
              <a:t>YARI </a:t>
            </a:r>
            <a:r>
              <a:rPr spc="-5" dirty="0"/>
              <a:t>İLETKEN</a:t>
            </a:r>
            <a:r>
              <a:rPr spc="-50" dirty="0"/>
              <a:t> </a:t>
            </a:r>
            <a:r>
              <a:rPr spc="-5" dirty="0"/>
              <a:t>DİYOTLAR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000125"/>
            <a:ext cx="8999855" cy="1200150"/>
          </a:xfrm>
          <a:custGeom>
            <a:avLst/>
            <a:gdLst/>
            <a:ahLst/>
            <a:cxnLst/>
            <a:rect l="l" t="t" r="r" b="b"/>
            <a:pathLst>
              <a:path w="8999855" h="1200150">
                <a:moveTo>
                  <a:pt x="0" y="1200150"/>
                </a:moveTo>
                <a:lnTo>
                  <a:pt x="8999474" y="1200150"/>
                </a:lnTo>
                <a:lnTo>
                  <a:pt x="8999474" y="0"/>
                </a:lnTo>
                <a:lnTo>
                  <a:pt x="0" y="0"/>
                </a:lnTo>
                <a:lnTo>
                  <a:pt x="0" y="120015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0063" y="1038478"/>
            <a:ext cx="8844915" cy="1107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400" spc="-45" dirty="0">
                <a:latin typeface="Arial"/>
                <a:cs typeface="Arial"/>
              </a:rPr>
              <a:t>Yarı </a:t>
            </a:r>
            <a:r>
              <a:rPr sz="2400" spc="-5" dirty="0">
                <a:latin typeface="Arial"/>
                <a:cs typeface="Arial"/>
              </a:rPr>
              <a:t>iletken Diyotları, p ve n tipi </a:t>
            </a:r>
            <a:r>
              <a:rPr sz="2400" dirty="0">
                <a:latin typeface="Arial"/>
                <a:cs typeface="Arial"/>
              </a:rPr>
              <a:t>Germanyum </a:t>
            </a:r>
            <a:r>
              <a:rPr sz="2400" spc="-5" dirty="0">
                <a:latin typeface="Arial"/>
                <a:cs typeface="Arial"/>
              </a:rPr>
              <a:t>veya Silisyum </a:t>
            </a:r>
            <a:r>
              <a:rPr sz="2400" dirty="0">
                <a:latin typeface="Arial"/>
                <a:cs typeface="Arial"/>
              </a:rPr>
              <a:t>yarı  iletken kristallerinin bazı işlemler uygulanarak bir araya  </a:t>
            </a:r>
            <a:r>
              <a:rPr sz="2400" spc="-5" dirty="0">
                <a:latin typeface="Arial"/>
                <a:cs typeface="Arial"/>
              </a:rPr>
              <a:t>getirilmesiyle elde edilen</a:t>
            </a:r>
            <a:r>
              <a:rPr sz="2400" spc="100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diyotlardır.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285875" y="2214626"/>
            <a:ext cx="7286625" cy="42909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744" y="120395"/>
            <a:ext cx="5010911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0539">
              <a:lnSpc>
                <a:spcPct val="100000"/>
              </a:lnSpc>
            </a:pPr>
            <a:r>
              <a:rPr spc="-10" dirty="0"/>
              <a:t>YARI </a:t>
            </a:r>
            <a:r>
              <a:rPr spc="-5" dirty="0"/>
              <a:t>İLETKEN</a:t>
            </a:r>
            <a:r>
              <a:rPr spc="-50" dirty="0"/>
              <a:t> </a:t>
            </a:r>
            <a:r>
              <a:rPr spc="-5" dirty="0"/>
              <a:t>DİYOTLAR</a:t>
            </a:r>
          </a:p>
        </p:txBody>
      </p:sp>
      <p:sp>
        <p:nvSpPr>
          <p:cNvPr id="5" name="object 5"/>
          <p:cNvSpPr/>
          <p:nvPr/>
        </p:nvSpPr>
        <p:spPr>
          <a:xfrm>
            <a:off x="17462" y="2124075"/>
            <a:ext cx="9091549" cy="2447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970">
              <a:lnSpc>
                <a:spcPct val="100000"/>
              </a:lnSpc>
            </a:pPr>
            <a:r>
              <a:rPr spc="-10" dirty="0"/>
              <a:t>YARI </a:t>
            </a:r>
            <a:r>
              <a:rPr spc="-5" dirty="0"/>
              <a:t>İLETKEN</a:t>
            </a:r>
            <a:r>
              <a:rPr spc="-50" dirty="0"/>
              <a:t> </a:t>
            </a:r>
            <a:r>
              <a:rPr spc="-5" dirty="0"/>
              <a:t>DİYOTLAR</a:t>
            </a:r>
          </a:p>
        </p:txBody>
      </p:sp>
      <p:sp>
        <p:nvSpPr>
          <p:cNvPr id="3" name="object 3"/>
          <p:cNvSpPr/>
          <p:nvPr/>
        </p:nvSpPr>
        <p:spPr>
          <a:xfrm>
            <a:off x="26987" y="1365250"/>
            <a:ext cx="9078849" cy="3492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282822" y="4913121"/>
            <a:ext cx="207518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Doğru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Polarma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2744" y="120395"/>
            <a:ext cx="5010911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80539">
              <a:lnSpc>
                <a:spcPct val="100000"/>
              </a:lnSpc>
            </a:pPr>
            <a:r>
              <a:rPr spc="-10" dirty="0"/>
              <a:t>YARI </a:t>
            </a:r>
            <a:r>
              <a:rPr spc="-5" dirty="0"/>
              <a:t>İLETKEN</a:t>
            </a:r>
            <a:r>
              <a:rPr spc="-50" dirty="0"/>
              <a:t> </a:t>
            </a:r>
            <a:r>
              <a:rPr spc="-5" dirty="0"/>
              <a:t>DİYOTLAR</a:t>
            </a:r>
          </a:p>
        </p:txBody>
      </p:sp>
      <p:sp>
        <p:nvSpPr>
          <p:cNvPr id="5" name="object 5"/>
          <p:cNvSpPr/>
          <p:nvPr/>
        </p:nvSpPr>
        <p:spPr>
          <a:xfrm>
            <a:off x="1462024" y="980947"/>
            <a:ext cx="6253099" cy="43196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282822" y="5340096"/>
            <a:ext cx="181927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70" dirty="0">
                <a:latin typeface="Arial"/>
                <a:cs typeface="Arial"/>
              </a:rPr>
              <a:t>Ters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Polarma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59151" y="120395"/>
            <a:ext cx="457657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7075">
              <a:lnSpc>
                <a:spcPct val="100000"/>
              </a:lnSpc>
            </a:pPr>
            <a:r>
              <a:rPr spc="-5" dirty="0"/>
              <a:t>IŞIK </a:t>
            </a:r>
            <a:r>
              <a:rPr spc="-10" dirty="0"/>
              <a:t>YAYAN</a:t>
            </a:r>
            <a:r>
              <a:rPr spc="-50" dirty="0"/>
              <a:t> </a:t>
            </a:r>
            <a:r>
              <a:rPr spc="-5" dirty="0"/>
              <a:t>DİYOTLAR</a:t>
            </a:r>
          </a:p>
        </p:txBody>
      </p:sp>
      <p:sp>
        <p:nvSpPr>
          <p:cNvPr id="5" name="object 5"/>
          <p:cNvSpPr/>
          <p:nvPr/>
        </p:nvSpPr>
        <p:spPr>
          <a:xfrm>
            <a:off x="34925" y="1011300"/>
            <a:ext cx="9082024" cy="44291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59151" y="120395"/>
            <a:ext cx="457657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7075">
              <a:lnSpc>
                <a:spcPct val="100000"/>
              </a:lnSpc>
            </a:pPr>
            <a:r>
              <a:rPr spc="-5" dirty="0"/>
              <a:t>IŞIK </a:t>
            </a:r>
            <a:r>
              <a:rPr spc="-10" dirty="0"/>
              <a:t>YAYAN</a:t>
            </a:r>
            <a:r>
              <a:rPr spc="-50" dirty="0"/>
              <a:t> </a:t>
            </a:r>
            <a:r>
              <a:rPr spc="-5" dirty="0"/>
              <a:t>DİYOTLAR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052575"/>
            <a:ext cx="9036050" cy="23033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912" y="3573526"/>
            <a:ext cx="9013825" cy="18002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Dikdörtgen 6"/>
          <p:cNvSpPr/>
          <p:nvPr/>
        </p:nvSpPr>
        <p:spPr>
          <a:xfrm>
            <a:off x="1371600" y="5943600"/>
            <a:ext cx="6324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https://www.youtube.com/watch?v=bJxcXpBZvx4</a:t>
            </a:r>
            <a:r>
              <a:rPr lang="tr-TR" dirty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79064" y="120395"/>
            <a:ext cx="2936748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16860">
              <a:lnSpc>
                <a:spcPct val="100000"/>
              </a:lnSpc>
            </a:pPr>
            <a:r>
              <a:rPr spc="-10" dirty="0"/>
              <a:t>TRANSİSTÖR</a:t>
            </a:r>
          </a:p>
        </p:txBody>
      </p:sp>
      <p:sp>
        <p:nvSpPr>
          <p:cNvPr id="5" name="object 5"/>
          <p:cNvSpPr/>
          <p:nvPr/>
        </p:nvSpPr>
        <p:spPr>
          <a:xfrm>
            <a:off x="142875" y="908050"/>
            <a:ext cx="8930005" cy="2308225"/>
          </a:xfrm>
          <a:custGeom>
            <a:avLst/>
            <a:gdLst/>
            <a:ahLst/>
            <a:cxnLst/>
            <a:rect l="l" t="t" r="r" b="b"/>
            <a:pathLst>
              <a:path w="8930005" h="2308225">
                <a:moveTo>
                  <a:pt x="0" y="2308225"/>
                </a:moveTo>
                <a:lnTo>
                  <a:pt x="8929751" y="2308225"/>
                </a:lnTo>
                <a:lnTo>
                  <a:pt x="8929751" y="0"/>
                </a:lnTo>
                <a:lnTo>
                  <a:pt x="0" y="0"/>
                </a:lnTo>
                <a:lnTo>
                  <a:pt x="0" y="2308225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21691" y="946403"/>
            <a:ext cx="156718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135" dirty="0">
                <a:latin typeface="Arial"/>
                <a:cs typeface="Arial"/>
              </a:rPr>
              <a:t>T</a:t>
            </a:r>
            <a:r>
              <a:rPr sz="2400" b="1" dirty="0">
                <a:latin typeface="Arial"/>
                <a:cs typeface="Arial"/>
              </a:rPr>
              <a:t>ransistö</a:t>
            </a:r>
            <a:r>
              <a:rPr sz="2400" b="1" spc="-135" dirty="0">
                <a:latin typeface="Arial"/>
                <a:cs typeface="Arial"/>
              </a:rPr>
              <a:t>r</a:t>
            </a:r>
            <a:r>
              <a:rPr sz="2400" b="1" dirty="0">
                <a:latin typeface="Arial"/>
                <a:cs typeface="Arial"/>
              </a:rPr>
              <a:t>,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65451" y="946403"/>
            <a:ext cx="99123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girişine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34360" y="946403"/>
            <a:ext cx="143510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u</a:t>
            </a:r>
            <a:r>
              <a:rPr sz="2400" spc="-5" dirty="0">
                <a:latin typeface="Arial"/>
                <a:cs typeface="Arial"/>
              </a:rPr>
              <a:t>ygul</a:t>
            </a:r>
            <a:r>
              <a:rPr sz="2400" dirty="0">
                <a:latin typeface="Arial"/>
                <a:cs typeface="Arial"/>
              </a:rPr>
              <a:t>a</a:t>
            </a:r>
            <a:r>
              <a:rPr sz="2400" spc="-5" dirty="0">
                <a:latin typeface="Arial"/>
                <a:cs typeface="Arial"/>
              </a:rPr>
              <a:t>nan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47005" y="946403"/>
            <a:ext cx="261747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62990" algn="l"/>
              </a:tabLst>
            </a:pPr>
            <a:r>
              <a:rPr sz="2400" spc="-5" dirty="0">
                <a:latin typeface="Arial"/>
                <a:cs typeface="Arial"/>
              </a:rPr>
              <a:t>sinyali	yükselterek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542403" y="946403"/>
            <a:ext cx="145288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114425" algn="l"/>
              </a:tabLst>
            </a:pPr>
            <a:r>
              <a:rPr sz="2400" dirty="0">
                <a:latin typeface="Arial"/>
                <a:cs typeface="Arial"/>
              </a:rPr>
              <a:t>g</a:t>
            </a:r>
            <a:r>
              <a:rPr sz="2400" spc="-5" dirty="0">
                <a:latin typeface="Arial"/>
                <a:cs typeface="Arial"/>
              </a:rPr>
              <a:t>er</a:t>
            </a:r>
            <a:r>
              <a:rPr sz="2400" dirty="0">
                <a:latin typeface="Arial"/>
                <a:cs typeface="Arial"/>
              </a:rPr>
              <a:t>i</a:t>
            </a:r>
            <a:r>
              <a:rPr sz="2400" spc="-5" dirty="0">
                <a:latin typeface="Arial"/>
                <a:cs typeface="Arial"/>
              </a:rPr>
              <a:t>l</a:t>
            </a:r>
            <a:r>
              <a:rPr sz="2400" spc="-15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m	</a:t>
            </a:r>
            <a:r>
              <a:rPr sz="2400" spc="0" dirty="0">
                <a:latin typeface="Arial"/>
                <a:cs typeface="Arial"/>
              </a:rPr>
              <a:t>ve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21691" y="1312164"/>
            <a:ext cx="199390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29640" algn="l"/>
              </a:tabLst>
            </a:pPr>
            <a:r>
              <a:rPr sz="2400" spc="-5" dirty="0">
                <a:latin typeface="Arial"/>
                <a:cs typeface="Arial"/>
              </a:rPr>
              <a:t>akım	kazancı</a:t>
            </a:r>
            <a:endParaRPr sz="2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45511" y="1312164"/>
            <a:ext cx="133096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sağlayan,</a:t>
            </a:r>
            <a:endParaRPr sz="2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09390" y="1312164"/>
            <a:ext cx="168656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gerektiğinde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28486" y="1312164"/>
            <a:ext cx="172148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anahtarla</a:t>
            </a:r>
            <a:r>
              <a:rPr sz="2400" dirty="0">
                <a:latin typeface="Arial"/>
                <a:cs typeface="Arial"/>
              </a:rPr>
              <a:t>m</a:t>
            </a:r>
            <a:r>
              <a:rPr sz="2400" spc="-5" dirty="0"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82508" y="1312164"/>
            <a:ext cx="111125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el</a:t>
            </a:r>
            <a:r>
              <a:rPr sz="2400" spc="-15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m</a:t>
            </a:r>
            <a:r>
              <a:rPr sz="2400" spc="0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nı</a:t>
            </a:r>
            <a:endParaRPr sz="24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1691" y="1678178"/>
            <a:ext cx="877252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olarak kullanılan </a:t>
            </a:r>
            <a:r>
              <a:rPr sz="2400" dirty="0">
                <a:latin typeface="Arial"/>
                <a:cs typeface="Arial"/>
              </a:rPr>
              <a:t>yarı </a:t>
            </a:r>
            <a:r>
              <a:rPr sz="2400" spc="-5" dirty="0">
                <a:latin typeface="Arial"/>
                <a:cs typeface="Arial"/>
              </a:rPr>
              <a:t>iletken bir elektronik devre </a:t>
            </a:r>
            <a:r>
              <a:rPr sz="2400" spc="-15" dirty="0">
                <a:latin typeface="Arial"/>
                <a:cs typeface="Arial"/>
              </a:rPr>
              <a:t>elemanıdır. </a:t>
            </a:r>
            <a:r>
              <a:rPr sz="2400" dirty="0">
                <a:latin typeface="Arial"/>
                <a:cs typeface="Arial"/>
              </a:rPr>
              <a:t>İki</a:t>
            </a:r>
            <a:r>
              <a:rPr sz="2400" spc="40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N</a:t>
            </a:r>
            <a:endParaRPr sz="2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1691" y="2043938"/>
            <a:ext cx="504507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34465" algn="l"/>
                <a:tab pos="1957070" algn="l"/>
                <a:tab pos="2338070" algn="l"/>
                <a:tab pos="3676650" algn="l"/>
                <a:tab pos="4709795" algn="l"/>
              </a:tabLst>
            </a:pPr>
            <a:r>
              <a:rPr sz="2400" spc="-5" dirty="0">
                <a:latin typeface="Arial"/>
                <a:cs typeface="Arial"/>
              </a:rPr>
              <a:t>maddesi,	bir	P	ma</a:t>
            </a:r>
            <a:r>
              <a:rPr sz="2400" dirty="0">
                <a:latin typeface="Arial"/>
                <a:cs typeface="Arial"/>
              </a:rPr>
              <a:t>d</a:t>
            </a:r>
            <a:r>
              <a:rPr sz="2400" spc="-5" dirty="0">
                <a:latin typeface="Arial"/>
                <a:cs typeface="Arial"/>
              </a:rPr>
              <a:t>desi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(NP</a:t>
            </a:r>
            <a:r>
              <a:rPr sz="2400" spc="0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)	</a:t>
            </a:r>
            <a:r>
              <a:rPr sz="2400" spc="-5" dirty="0">
                <a:latin typeface="Arial"/>
                <a:cs typeface="Arial"/>
              </a:rPr>
              <a:t>ya</a:t>
            </a:r>
            <a:endParaRPr sz="24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25185" y="2043938"/>
            <a:ext cx="83693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35305" algn="l"/>
              </a:tabLst>
            </a:pPr>
            <a:r>
              <a:rPr sz="2400" spc="-10" dirty="0">
                <a:latin typeface="Arial"/>
                <a:cs typeface="Arial"/>
              </a:rPr>
              <a:t>d</a:t>
            </a:r>
            <a:r>
              <a:rPr sz="2400" spc="-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iki</a:t>
            </a:r>
            <a:endParaRPr sz="24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420739" y="2043938"/>
            <a:ext cx="257302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93065" algn="l"/>
                <a:tab pos="1816735" algn="l"/>
                <a:tab pos="2339975" algn="l"/>
              </a:tabLst>
            </a:pPr>
            <a:r>
              <a:rPr sz="2400" dirty="0">
                <a:latin typeface="Arial"/>
                <a:cs typeface="Arial"/>
              </a:rPr>
              <a:t>P	</a:t>
            </a:r>
            <a:r>
              <a:rPr sz="2400" spc="-5" dirty="0">
                <a:latin typeface="Arial"/>
                <a:cs typeface="Arial"/>
              </a:rPr>
              <a:t>ma</a:t>
            </a:r>
            <a:r>
              <a:rPr sz="2400" dirty="0">
                <a:latin typeface="Arial"/>
                <a:cs typeface="Arial"/>
              </a:rPr>
              <a:t>dd</a:t>
            </a:r>
            <a:r>
              <a:rPr sz="2400" spc="-5" dirty="0">
                <a:latin typeface="Arial"/>
                <a:cs typeface="Arial"/>
              </a:rPr>
              <a:t>esi,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bir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11953" y="2409697"/>
            <a:ext cx="92456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oluşu</a:t>
            </a:r>
            <a:r>
              <a:rPr sz="2400" spc="-130" dirty="0">
                <a:latin typeface="Arial"/>
                <a:cs typeface="Arial"/>
              </a:rPr>
              <a:t>r</a:t>
            </a:r>
            <a:r>
              <a:rPr sz="2400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847715" y="2409697"/>
            <a:ext cx="314515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591310" algn="l"/>
                <a:tab pos="2149475" algn="l"/>
              </a:tabLst>
            </a:pPr>
            <a:r>
              <a:rPr sz="2400" spc="-15" dirty="0">
                <a:latin typeface="Arial"/>
                <a:cs typeface="Arial"/>
              </a:rPr>
              <a:t>Transistör	</a:t>
            </a:r>
            <a:r>
              <a:rPr sz="2400" spc="-5" dirty="0">
                <a:latin typeface="Arial"/>
                <a:cs typeface="Arial"/>
              </a:rPr>
              <a:t>üç	kutuplu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1691" y="2409697"/>
            <a:ext cx="427863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400810" algn="l"/>
                <a:tab pos="2466340" algn="l"/>
              </a:tabLst>
            </a:pPr>
            <a:r>
              <a:rPr sz="2400" spc="-5" dirty="0">
                <a:latin typeface="Arial"/>
                <a:cs typeface="Arial"/>
              </a:rPr>
              <a:t>maddesi	(PN</a:t>
            </a:r>
            <a:r>
              <a:rPr sz="2400" spc="-10" dirty="0">
                <a:latin typeface="Arial"/>
                <a:cs typeface="Arial"/>
              </a:rPr>
              <a:t>P</a:t>
            </a:r>
            <a:r>
              <a:rPr sz="2400" dirty="0">
                <a:latin typeface="Arial"/>
                <a:cs typeface="Arial"/>
              </a:rPr>
              <a:t>)	b</a:t>
            </a:r>
            <a:r>
              <a:rPr sz="2400" spc="-5" dirty="0">
                <a:latin typeface="Arial"/>
                <a:cs typeface="Arial"/>
              </a:rPr>
              <a:t>irl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şiminden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bir devre</a:t>
            </a:r>
            <a:r>
              <a:rPr sz="2400" spc="-20" dirty="0">
                <a:latin typeface="Arial"/>
                <a:cs typeface="Arial"/>
              </a:rPr>
              <a:t> elemanıdır.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435600" y="3357562"/>
            <a:ext cx="1750949" cy="24193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327900" y="3357562"/>
            <a:ext cx="1690751" cy="24193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84212" y="3284601"/>
            <a:ext cx="4224274" cy="2538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79064" y="120395"/>
            <a:ext cx="2936748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16860">
              <a:lnSpc>
                <a:spcPct val="100000"/>
              </a:lnSpc>
            </a:pPr>
            <a:r>
              <a:rPr spc="-10" dirty="0"/>
              <a:t>TRANSİSTÖR</a:t>
            </a:r>
          </a:p>
        </p:txBody>
      </p:sp>
      <p:sp>
        <p:nvSpPr>
          <p:cNvPr id="5" name="object 5"/>
          <p:cNvSpPr/>
          <p:nvPr/>
        </p:nvSpPr>
        <p:spPr>
          <a:xfrm>
            <a:off x="3644900" y="981075"/>
            <a:ext cx="4383024" cy="2231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64203" y="3068891"/>
            <a:ext cx="4363847" cy="266357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34492" y="1379854"/>
            <a:ext cx="2962275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609850" algn="l"/>
              </a:tabLst>
            </a:pPr>
            <a:r>
              <a:rPr sz="2400" spc="-270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ans</a:t>
            </a:r>
            <a:r>
              <a:rPr sz="2400" spc="-15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stö</a:t>
            </a:r>
            <a:r>
              <a:rPr sz="2400" spc="15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le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in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" dirty="0">
                <a:latin typeface="Arial"/>
                <a:cs typeface="Arial"/>
              </a:rPr>
              <a:t>en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056005" algn="l"/>
                <a:tab pos="2135505" algn="l"/>
              </a:tabLst>
            </a:pPr>
            <a:r>
              <a:rPr sz="2400" dirty="0">
                <a:latin typeface="Arial"/>
                <a:cs typeface="Arial"/>
              </a:rPr>
              <a:t>ö</a:t>
            </a:r>
            <a:r>
              <a:rPr sz="2400" spc="-10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5" dirty="0">
                <a:latin typeface="Arial"/>
                <a:cs typeface="Arial"/>
              </a:rPr>
              <a:t>m</a:t>
            </a:r>
            <a:r>
              <a:rPr sz="2400" dirty="0">
                <a:latin typeface="Arial"/>
                <a:cs typeface="Arial"/>
              </a:rPr>
              <a:t>li	öze</a:t>
            </a:r>
            <a:r>
              <a:rPr sz="2400" spc="5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li</a:t>
            </a:r>
            <a:r>
              <a:rPr sz="2400" spc="5" dirty="0">
                <a:latin typeface="Arial"/>
                <a:cs typeface="Arial"/>
              </a:rPr>
              <a:t>ğ</a:t>
            </a:r>
            <a:r>
              <a:rPr sz="2400" dirty="0">
                <a:latin typeface="Arial"/>
                <a:cs typeface="Arial"/>
              </a:rPr>
              <a:t>i	b</a:t>
            </a:r>
            <a:r>
              <a:rPr sz="2400" spc="-10" dirty="0">
                <a:latin typeface="Arial"/>
                <a:cs typeface="Arial"/>
              </a:rPr>
              <a:t>ü</a:t>
            </a:r>
            <a:r>
              <a:rPr sz="2400" dirty="0">
                <a:latin typeface="Arial"/>
                <a:cs typeface="Arial"/>
              </a:rPr>
              <a:t>yük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56105" y="2111628"/>
            <a:ext cx="184277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50495">
              <a:lnSpc>
                <a:spcPct val="100000"/>
              </a:lnSpc>
              <a:tabLst>
                <a:tab pos="1151255" algn="l"/>
                <a:tab pos="1487805" algn="l"/>
              </a:tabLst>
            </a:pPr>
            <a:r>
              <a:rPr sz="2400" spc="-5" dirty="0">
                <a:latin typeface="Arial"/>
                <a:cs typeface="Arial"/>
              </a:rPr>
              <a:t>küçük		bir  kontrol	etme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4492" y="2111628"/>
            <a:ext cx="923925" cy="1107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akımı  a</a:t>
            </a:r>
            <a:r>
              <a:rPr sz="2400" dirty="0">
                <a:latin typeface="Arial"/>
                <a:cs typeface="Arial"/>
              </a:rPr>
              <a:t>k</a:t>
            </a:r>
            <a:r>
              <a:rPr sz="2400" spc="-20" dirty="0">
                <a:latin typeface="Arial"/>
                <a:cs typeface="Arial"/>
              </a:rPr>
              <a:t>ı</a:t>
            </a:r>
            <a:r>
              <a:rPr sz="2400" spc="-5" dirty="0">
                <a:latin typeface="Arial"/>
                <a:cs typeface="Arial"/>
              </a:rPr>
              <a:t>m</a:t>
            </a:r>
            <a:r>
              <a:rPr sz="2400" spc="5" dirty="0">
                <a:latin typeface="Arial"/>
                <a:cs typeface="Arial"/>
              </a:rPr>
              <a:t>l</a:t>
            </a:r>
            <a:r>
              <a:rPr sz="2400" spc="-5" dirty="0">
                <a:latin typeface="Arial"/>
                <a:cs typeface="Arial"/>
              </a:rPr>
              <a:t>a  </a:t>
            </a:r>
            <a:r>
              <a:rPr sz="2400" dirty="0">
                <a:latin typeface="Arial"/>
                <a:cs typeface="Arial"/>
              </a:rPr>
              <a:t>imk</a:t>
            </a:r>
            <a:r>
              <a:rPr sz="2400" spc="-10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nı</a:t>
            </a:r>
            <a:endParaRPr sz="2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56105" y="2843529"/>
            <a:ext cx="1840864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15" dirty="0">
                <a:latin typeface="Arial"/>
                <a:cs typeface="Arial"/>
              </a:rPr>
              <a:t>sağlamasıdır.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4492" y="3209290"/>
            <a:ext cx="2962910" cy="147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tabLst>
                <a:tab pos="2475230" algn="l"/>
              </a:tabLst>
            </a:pPr>
            <a:r>
              <a:rPr sz="2400" spc="-10" dirty="0">
                <a:latin typeface="Arial"/>
                <a:cs typeface="Arial"/>
              </a:rPr>
              <a:t>Transistörün </a:t>
            </a:r>
            <a:r>
              <a:rPr sz="2400" spc="-5" dirty="0">
                <a:latin typeface="Arial"/>
                <a:cs typeface="Arial"/>
              </a:rPr>
              <a:t>kollektör  ve emiter akımı beyz  a</a:t>
            </a:r>
            <a:r>
              <a:rPr sz="2400" dirty="0">
                <a:latin typeface="Arial"/>
                <a:cs typeface="Arial"/>
              </a:rPr>
              <a:t>k</a:t>
            </a:r>
            <a:r>
              <a:rPr sz="2400" spc="-20" dirty="0">
                <a:latin typeface="Arial"/>
                <a:cs typeface="Arial"/>
              </a:rPr>
              <a:t>ı</a:t>
            </a:r>
            <a:r>
              <a:rPr sz="2400" spc="10" dirty="0">
                <a:latin typeface="Arial"/>
                <a:cs typeface="Arial"/>
              </a:rPr>
              <a:t>m</a:t>
            </a:r>
            <a:r>
              <a:rPr sz="2400" spc="-20" dirty="0">
                <a:latin typeface="Arial"/>
                <a:cs typeface="Arial"/>
              </a:rPr>
              <a:t>ı</a:t>
            </a:r>
            <a:r>
              <a:rPr sz="2400" spc="-5" dirty="0">
                <a:latin typeface="Arial"/>
                <a:cs typeface="Arial"/>
              </a:rPr>
              <a:t>ndan</a:t>
            </a:r>
            <a:r>
              <a:rPr sz="2400" dirty="0">
                <a:latin typeface="Arial"/>
                <a:cs typeface="Arial"/>
              </a:rPr>
              <a:t>	çok  </a:t>
            </a:r>
            <a:r>
              <a:rPr sz="2400" spc="-20" dirty="0">
                <a:latin typeface="Arial"/>
                <a:cs typeface="Arial"/>
              </a:rPr>
              <a:t>büyüktür.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179064" y="120395"/>
            <a:ext cx="2936748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16860">
              <a:lnSpc>
                <a:spcPct val="100000"/>
              </a:lnSpc>
            </a:pPr>
            <a:r>
              <a:rPr spc="-10" dirty="0"/>
              <a:t>TRANSİSTÖR</a:t>
            </a:r>
          </a:p>
        </p:txBody>
      </p:sp>
      <p:sp>
        <p:nvSpPr>
          <p:cNvPr id="5" name="object 5"/>
          <p:cNvSpPr/>
          <p:nvPr/>
        </p:nvSpPr>
        <p:spPr>
          <a:xfrm>
            <a:off x="900112" y="981075"/>
            <a:ext cx="6075299" cy="27082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137917" y="3738626"/>
            <a:ext cx="126619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açıldığında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4492" y="3738626"/>
            <a:ext cx="1352550" cy="620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Anahtar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transistörde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98650" y="4043426"/>
            <a:ext cx="632460" cy="315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hiçb</a:t>
            </a:r>
            <a:r>
              <a:rPr sz="2000" spc="-15" dirty="0">
                <a:latin typeface="Arial"/>
                <a:cs typeface="Arial"/>
              </a:rPr>
              <a:t>i</a:t>
            </a:r>
            <a:r>
              <a:rPr sz="2000" dirty="0">
                <a:latin typeface="Arial"/>
                <a:cs typeface="Arial"/>
              </a:rPr>
              <a:t>r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787523" y="4043426"/>
            <a:ext cx="619760" cy="620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7785">
              <a:lnSpc>
                <a:spcPct val="100000"/>
              </a:lnSpc>
            </a:pPr>
            <a:r>
              <a:rPr sz="2000" spc="-10" dirty="0">
                <a:latin typeface="Arial"/>
                <a:cs typeface="Arial"/>
              </a:rPr>
              <a:t>b</a:t>
            </a:r>
            <a:r>
              <a:rPr sz="2000" dirty="0">
                <a:latin typeface="Arial"/>
                <a:cs typeface="Arial"/>
              </a:rPr>
              <a:t>eyz  Bu</a:t>
            </a:r>
            <a:r>
              <a:rPr sz="2000" spc="-15" dirty="0">
                <a:latin typeface="Arial"/>
                <a:cs typeface="Arial"/>
              </a:rPr>
              <a:t>n</a:t>
            </a:r>
            <a:r>
              <a:rPr sz="2000" dirty="0">
                <a:latin typeface="Arial"/>
                <a:cs typeface="Arial"/>
              </a:rPr>
              <a:t>a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4492" y="4348226"/>
            <a:ext cx="3171825" cy="620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815340" algn="l"/>
              </a:tabLst>
            </a:pPr>
            <a:r>
              <a:rPr sz="2000" spc="-5" dirty="0">
                <a:latin typeface="Arial"/>
                <a:cs typeface="Arial"/>
              </a:rPr>
              <a:t>akımı	</a:t>
            </a:r>
            <a:r>
              <a:rPr sz="2000" spc="-10" dirty="0">
                <a:latin typeface="Arial"/>
                <a:cs typeface="Arial"/>
              </a:rPr>
              <a:t>akmayacaktır.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040765" algn="l"/>
                <a:tab pos="2211705" algn="l"/>
              </a:tabLst>
            </a:pPr>
            <a:r>
              <a:rPr sz="2000" dirty="0">
                <a:latin typeface="Arial"/>
                <a:cs typeface="Arial"/>
              </a:rPr>
              <a:t>bağlı	olarak	k</a:t>
            </a:r>
            <a:r>
              <a:rPr sz="2000" spc="5" dirty="0">
                <a:latin typeface="Arial"/>
                <a:cs typeface="Arial"/>
              </a:rPr>
              <a:t>o</a:t>
            </a:r>
            <a:r>
              <a:rPr sz="2000" dirty="0">
                <a:latin typeface="Arial"/>
                <a:cs typeface="Arial"/>
              </a:rPr>
              <a:t>llek</a:t>
            </a:r>
            <a:r>
              <a:rPr sz="2000" spc="-15" dirty="0">
                <a:latin typeface="Arial"/>
                <a:cs typeface="Arial"/>
              </a:rPr>
              <a:t>t</a:t>
            </a:r>
            <a:r>
              <a:rPr sz="2000" dirty="0">
                <a:latin typeface="Arial"/>
                <a:cs typeface="Arial"/>
              </a:rPr>
              <a:t>ör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4492" y="4958079"/>
            <a:ext cx="3169920" cy="620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akımıda </a:t>
            </a:r>
            <a:r>
              <a:rPr sz="2000" spc="-15" dirty="0">
                <a:latin typeface="Arial"/>
                <a:cs typeface="Arial"/>
              </a:rPr>
              <a:t>akmayacaktır.</a:t>
            </a:r>
            <a:r>
              <a:rPr sz="2000" spc="355" dirty="0">
                <a:latin typeface="Arial"/>
                <a:cs typeface="Arial"/>
              </a:rPr>
              <a:t> </a:t>
            </a:r>
            <a:r>
              <a:rPr sz="2000" spc="-45" dirty="0">
                <a:latin typeface="Arial"/>
                <a:cs typeface="Arial"/>
              </a:rPr>
              <a:t>Yani</a:t>
            </a: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transistör</a:t>
            </a:r>
            <a:r>
              <a:rPr sz="2000" spc="-85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kesimdedir.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46550" y="3755897"/>
            <a:ext cx="4848860" cy="1839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000" spc="-5" dirty="0">
                <a:latin typeface="Arial"/>
                <a:cs typeface="Arial"/>
              </a:rPr>
              <a:t>Anahtar kapandığında </a:t>
            </a:r>
            <a:r>
              <a:rPr sz="2000" dirty="0">
                <a:latin typeface="Arial"/>
                <a:cs typeface="Arial"/>
              </a:rPr>
              <a:t>beyz </a:t>
            </a:r>
            <a:r>
              <a:rPr sz="2000" spc="-5" dirty="0">
                <a:latin typeface="Arial"/>
                <a:cs typeface="Arial"/>
              </a:rPr>
              <a:t>akımının  </a:t>
            </a:r>
            <a:r>
              <a:rPr sz="2000" dirty="0">
                <a:latin typeface="Arial"/>
                <a:cs typeface="Arial"/>
              </a:rPr>
              <a:t>akması kollektör </a:t>
            </a:r>
            <a:r>
              <a:rPr sz="2000" spc="-5" dirty="0">
                <a:latin typeface="Arial"/>
                <a:cs typeface="Arial"/>
              </a:rPr>
              <a:t>akımının akmasına</a:t>
            </a:r>
            <a:r>
              <a:rPr sz="2000" spc="-7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neden  </a:t>
            </a:r>
            <a:r>
              <a:rPr sz="2000" spc="-15" dirty="0">
                <a:latin typeface="Arial"/>
                <a:cs typeface="Arial"/>
              </a:rPr>
              <a:t>olacaktır. </a:t>
            </a:r>
            <a:r>
              <a:rPr sz="2000" spc="-5" dirty="0">
                <a:latin typeface="Arial"/>
                <a:cs typeface="Arial"/>
              </a:rPr>
              <a:t>Bu </a:t>
            </a:r>
            <a:r>
              <a:rPr sz="2000" dirty="0">
                <a:latin typeface="Arial"/>
                <a:cs typeface="Arial"/>
              </a:rPr>
              <a:t>da </a:t>
            </a:r>
            <a:r>
              <a:rPr sz="2000" spc="-5" dirty="0">
                <a:latin typeface="Arial"/>
                <a:cs typeface="Arial"/>
              </a:rPr>
              <a:t>transistörü doyuma  </a:t>
            </a:r>
            <a:r>
              <a:rPr sz="2000" spc="-10" dirty="0">
                <a:latin typeface="Arial"/>
                <a:cs typeface="Arial"/>
              </a:rPr>
              <a:t>götürecektir. </a:t>
            </a:r>
            <a:r>
              <a:rPr sz="2000" dirty="0">
                <a:latin typeface="Arial"/>
                <a:cs typeface="Arial"/>
              </a:rPr>
              <a:t>Doyumda ki </a:t>
            </a:r>
            <a:r>
              <a:rPr sz="2000" spc="-5" dirty="0">
                <a:latin typeface="Arial"/>
                <a:cs typeface="Arial"/>
              </a:rPr>
              <a:t>transistörün </a:t>
            </a:r>
            <a:r>
              <a:rPr sz="2000" dirty="0">
                <a:latin typeface="Arial"/>
                <a:cs typeface="Arial"/>
              </a:rPr>
              <a:t>VCE  gerilimi 0V kabul edilirse </a:t>
            </a:r>
            <a:r>
              <a:rPr sz="2000" spc="-5" dirty="0">
                <a:latin typeface="Arial"/>
                <a:cs typeface="Arial"/>
              </a:rPr>
              <a:t>batarya </a:t>
            </a:r>
            <a:r>
              <a:rPr sz="2000" dirty="0">
                <a:latin typeface="Arial"/>
                <a:cs typeface="Arial"/>
              </a:rPr>
              <a:t>gerilimi  lamba üzerine</a:t>
            </a:r>
            <a:r>
              <a:rPr sz="2000" spc="-9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düşecektir.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E9D739-B0B5-0F97-1687-40A1F3450F5A}"/>
              </a:ext>
            </a:extLst>
          </p:cNvPr>
          <p:cNvSpPr txBox="1"/>
          <p:nvPr/>
        </p:nvSpPr>
        <p:spPr>
          <a:xfrm>
            <a:off x="1557832" y="6188327"/>
            <a:ext cx="5943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https://www.youtube.com/watch?v=1r9pNtSAveE&amp;t=101s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DEC407-577F-A8D4-6C77-C5EFE6F48741}"/>
              </a:ext>
            </a:extLst>
          </p:cNvPr>
          <p:cNvSpPr txBox="1"/>
          <p:nvPr/>
        </p:nvSpPr>
        <p:spPr>
          <a:xfrm>
            <a:off x="2756662" y="571422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spc="-10" dirty="0">
                <a:solidFill>
                  <a:srgbClr val="FF0000"/>
                </a:solidFill>
                <a:latin typeface="Arial"/>
                <a:cs typeface="Arial"/>
              </a:rPr>
              <a:t>Transistor </a:t>
            </a:r>
            <a:r>
              <a:rPr lang="en-US" sz="2400" spc="-10" dirty="0" err="1">
                <a:solidFill>
                  <a:srgbClr val="FF0000"/>
                </a:solidFill>
                <a:latin typeface="Arial"/>
                <a:cs typeface="Arial"/>
              </a:rPr>
              <a:t>nedir</a:t>
            </a:r>
            <a:r>
              <a:rPr lang="en-US" sz="2400" spc="-10" dirty="0">
                <a:solidFill>
                  <a:srgbClr val="FF0000"/>
                </a:solidFill>
                <a:latin typeface="Arial"/>
                <a:cs typeface="Arial"/>
              </a:rPr>
              <a:t>?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120395"/>
            <a:ext cx="5181600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95450">
              <a:lnSpc>
                <a:spcPct val="100000"/>
              </a:lnSpc>
            </a:pPr>
            <a:r>
              <a:rPr spc="-5" dirty="0"/>
              <a:t>Kondansatör Nasıl</a:t>
            </a:r>
            <a:r>
              <a:rPr spc="20" dirty="0"/>
              <a:t> </a:t>
            </a:r>
            <a:r>
              <a:rPr spc="-5" dirty="0"/>
              <a:t>Çalışır?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1071625"/>
            <a:ext cx="2143125" cy="42862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000250" y="999997"/>
            <a:ext cx="7000875" cy="21797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000250" y="3214751"/>
            <a:ext cx="7000875" cy="2554605"/>
          </a:xfrm>
          <a:prstGeom prst="rect">
            <a:avLst/>
          </a:prstGeom>
          <a:solidFill>
            <a:srgbClr val="00AFEF"/>
          </a:solidFill>
        </p:spPr>
        <p:txBody>
          <a:bodyPr vert="horz" wrap="square" lIns="0" tIns="39370" rIns="0" bIns="0" rtlCol="0">
            <a:spAutoFit/>
          </a:bodyPr>
          <a:lstStyle/>
          <a:p>
            <a:pPr marL="91440" marR="81280" indent="914400" algn="just">
              <a:lnSpc>
                <a:spcPct val="100000"/>
              </a:lnSpc>
              <a:spcBef>
                <a:spcPts val="310"/>
              </a:spcBef>
            </a:pPr>
            <a:r>
              <a:rPr sz="2000" spc="-5" dirty="0">
                <a:latin typeface="Arial"/>
                <a:cs typeface="Arial"/>
              </a:rPr>
              <a:t>Kondansatörün </a:t>
            </a:r>
            <a:r>
              <a:rPr sz="2000" dirty="0">
                <a:latin typeface="Arial"/>
                <a:cs typeface="Arial"/>
              </a:rPr>
              <a:t>iki levhası da </a:t>
            </a:r>
            <a:r>
              <a:rPr sz="2000" spc="-5" dirty="0">
                <a:latin typeface="Arial"/>
                <a:cs typeface="Arial"/>
              </a:rPr>
              <a:t>eşit miktarda elektrona  </a:t>
            </a:r>
            <a:r>
              <a:rPr sz="2000" dirty="0">
                <a:latin typeface="Arial"/>
                <a:cs typeface="Arial"/>
              </a:rPr>
              <a:t>sahip iken </a:t>
            </a:r>
            <a:r>
              <a:rPr sz="2000" spc="-5" dirty="0">
                <a:latin typeface="Arial"/>
                <a:cs typeface="Arial"/>
              </a:rPr>
              <a:t>kondansatör </a:t>
            </a:r>
            <a:r>
              <a:rPr sz="2000" spc="-20" dirty="0">
                <a:latin typeface="Arial"/>
                <a:cs typeface="Arial"/>
              </a:rPr>
              <a:t>boştur. </a:t>
            </a:r>
            <a:r>
              <a:rPr sz="2000" spc="-5" dirty="0">
                <a:latin typeface="Arial"/>
                <a:cs typeface="Arial"/>
              </a:rPr>
              <a:t>Kondansatör </a:t>
            </a:r>
            <a:r>
              <a:rPr sz="2000" dirty="0">
                <a:latin typeface="Arial"/>
                <a:cs typeface="Arial"/>
              </a:rPr>
              <a:t>bir pile  </a:t>
            </a:r>
            <a:r>
              <a:rPr sz="2000" spc="-5" dirty="0">
                <a:latin typeface="Arial"/>
                <a:cs typeface="Arial"/>
              </a:rPr>
              <a:t>bağlandığında, </a:t>
            </a:r>
            <a:r>
              <a:rPr sz="2000" dirty="0">
                <a:latin typeface="Arial"/>
                <a:cs typeface="Arial"/>
              </a:rPr>
              <a:t>pilin </a:t>
            </a:r>
            <a:r>
              <a:rPr sz="2000" spc="-5" dirty="0">
                <a:latin typeface="Arial"/>
                <a:cs typeface="Arial"/>
              </a:rPr>
              <a:t>artı </a:t>
            </a:r>
            <a:r>
              <a:rPr sz="2000" dirty="0">
                <a:latin typeface="Arial"/>
                <a:cs typeface="Arial"/>
              </a:rPr>
              <a:t>kutbuna bağlanan </a:t>
            </a:r>
            <a:r>
              <a:rPr sz="2000" spc="-5" dirty="0">
                <a:latin typeface="Arial"/>
                <a:cs typeface="Arial"/>
              </a:rPr>
              <a:t>taraftaki  </a:t>
            </a:r>
            <a:r>
              <a:rPr sz="2000" dirty="0">
                <a:latin typeface="Arial"/>
                <a:cs typeface="Arial"/>
              </a:rPr>
              <a:t>levhadaki </a:t>
            </a:r>
            <a:r>
              <a:rPr sz="2000" spc="-5" dirty="0">
                <a:latin typeface="Arial"/>
                <a:cs typeface="Arial"/>
              </a:rPr>
              <a:t>elektronlar </a:t>
            </a:r>
            <a:r>
              <a:rPr sz="2000" dirty="0">
                <a:latin typeface="Arial"/>
                <a:cs typeface="Arial"/>
              </a:rPr>
              <a:t>pilin artı ucuna </a:t>
            </a:r>
            <a:r>
              <a:rPr sz="2000" spc="-5" dirty="0">
                <a:latin typeface="Arial"/>
                <a:cs typeface="Arial"/>
              </a:rPr>
              <a:t>doğru </a:t>
            </a:r>
            <a:r>
              <a:rPr sz="2000" dirty="0">
                <a:latin typeface="Arial"/>
                <a:cs typeface="Arial"/>
              </a:rPr>
              <a:t>gitmeye başlar  </a:t>
            </a:r>
            <a:r>
              <a:rPr sz="2000" spc="-5" dirty="0">
                <a:latin typeface="Arial"/>
                <a:cs typeface="Arial"/>
              </a:rPr>
              <a:t>ve </a:t>
            </a:r>
            <a:r>
              <a:rPr sz="2000" dirty="0">
                <a:latin typeface="Arial"/>
                <a:cs typeface="Arial"/>
              </a:rPr>
              <a:t>bu levha pozitif </a:t>
            </a:r>
            <a:r>
              <a:rPr sz="2000" spc="-5" dirty="0">
                <a:latin typeface="Arial"/>
                <a:cs typeface="Arial"/>
              </a:rPr>
              <a:t>duruma </a:t>
            </a:r>
            <a:r>
              <a:rPr sz="2000" spc="-20" dirty="0">
                <a:latin typeface="Arial"/>
                <a:cs typeface="Arial"/>
              </a:rPr>
              <a:t>geçer. </a:t>
            </a:r>
            <a:r>
              <a:rPr sz="2000" spc="-5" dirty="0">
                <a:latin typeface="Arial"/>
                <a:cs typeface="Arial"/>
              </a:rPr>
              <a:t>Bu levhanın artı </a:t>
            </a:r>
            <a:r>
              <a:rPr sz="2000" dirty="0">
                <a:latin typeface="Arial"/>
                <a:cs typeface="Arial"/>
              </a:rPr>
              <a:t>yük  </a:t>
            </a:r>
            <a:r>
              <a:rPr sz="2000" spc="-5" dirty="0">
                <a:latin typeface="Arial"/>
                <a:cs typeface="Arial"/>
              </a:rPr>
              <a:t>kazanması karşısındaki </a:t>
            </a:r>
            <a:r>
              <a:rPr sz="2000" dirty="0">
                <a:latin typeface="Arial"/>
                <a:cs typeface="Arial"/>
              </a:rPr>
              <a:t>levhaya </a:t>
            </a:r>
            <a:r>
              <a:rPr sz="2000" spc="-5" dirty="0">
                <a:latin typeface="Arial"/>
                <a:cs typeface="Arial"/>
              </a:rPr>
              <a:t>gelen elektron sayısını  arttırır ve </a:t>
            </a:r>
            <a:r>
              <a:rPr sz="2000" dirty="0">
                <a:latin typeface="Arial"/>
                <a:cs typeface="Arial"/>
              </a:rPr>
              <a:t>sonuç olarak </a:t>
            </a:r>
            <a:r>
              <a:rPr sz="2000" spc="-5" dirty="0">
                <a:latin typeface="Arial"/>
                <a:cs typeface="Arial"/>
              </a:rPr>
              <a:t>pilin </a:t>
            </a:r>
            <a:r>
              <a:rPr sz="2000" dirty="0">
                <a:latin typeface="Arial"/>
                <a:cs typeface="Arial"/>
              </a:rPr>
              <a:t>artı ucuna </a:t>
            </a:r>
            <a:r>
              <a:rPr sz="2000" spc="-5" dirty="0">
                <a:latin typeface="Arial"/>
                <a:cs typeface="Arial"/>
              </a:rPr>
              <a:t>yakın </a:t>
            </a:r>
            <a:r>
              <a:rPr sz="2000" dirty="0">
                <a:latin typeface="Arial"/>
                <a:cs typeface="Arial"/>
              </a:rPr>
              <a:t>olan levha  pozitif, diğer levha da negatif </a:t>
            </a:r>
            <a:r>
              <a:rPr sz="2000" dirty="0" err="1">
                <a:latin typeface="Arial"/>
                <a:cs typeface="Arial"/>
              </a:rPr>
              <a:t>olarak</a:t>
            </a:r>
            <a:r>
              <a:rPr sz="2000" spc="-145" dirty="0">
                <a:latin typeface="Arial"/>
                <a:cs typeface="Arial"/>
              </a:rPr>
              <a:t> </a:t>
            </a:r>
            <a:r>
              <a:rPr sz="2000" dirty="0" err="1">
                <a:latin typeface="Arial"/>
                <a:cs typeface="Arial"/>
              </a:rPr>
              <a:t>yüklenir</a:t>
            </a:r>
            <a:r>
              <a:rPr lang="en-US" sz="2000" dirty="0">
                <a:latin typeface="Arial"/>
                <a:cs typeface="Arial"/>
              </a:rPr>
              <a:t>.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4904" y="120395"/>
            <a:ext cx="854659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Kondansatör Kapasitesi ve Etki Eden</a:t>
            </a:r>
            <a:r>
              <a:rPr spc="125" dirty="0"/>
              <a:t> </a:t>
            </a:r>
            <a:r>
              <a:rPr spc="-5" dirty="0"/>
              <a:t>Faktörler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143000"/>
            <a:ext cx="9001125" cy="1938655"/>
          </a:xfrm>
          <a:custGeom>
            <a:avLst/>
            <a:gdLst/>
            <a:ahLst/>
            <a:cxnLst/>
            <a:rect l="l" t="t" r="r" b="b"/>
            <a:pathLst>
              <a:path w="9001125" h="1938655">
                <a:moveTo>
                  <a:pt x="0" y="1938401"/>
                </a:moveTo>
                <a:lnTo>
                  <a:pt x="9001125" y="1938401"/>
                </a:lnTo>
                <a:lnTo>
                  <a:pt x="9001125" y="0"/>
                </a:lnTo>
                <a:lnTo>
                  <a:pt x="0" y="0"/>
                </a:lnTo>
                <a:lnTo>
                  <a:pt x="0" y="1938401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0063" y="1181353"/>
            <a:ext cx="8845550" cy="183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14400" algn="just">
              <a:lnSpc>
                <a:spcPct val="100000"/>
              </a:lnSpc>
            </a:pP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Kondansatörün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elektrik yükü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yüklenebilme yeteneğine  </a:t>
            </a:r>
            <a:r>
              <a:rPr sz="2400" i="1" u="heavy" dirty="0">
                <a:solidFill>
                  <a:srgbClr val="C00000"/>
                </a:solidFill>
                <a:latin typeface="Arial"/>
                <a:cs typeface="Arial"/>
              </a:rPr>
              <a:t>kapasite </a:t>
            </a:r>
            <a:r>
              <a:rPr sz="2400" i="1" spc="-5" dirty="0">
                <a:solidFill>
                  <a:srgbClr val="FFFFFF"/>
                </a:solidFill>
                <a:latin typeface="Arial"/>
                <a:cs typeface="Arial"/>
              </a:rPr>
              <a:t>ya da </a:t>
            </a:r>
            <a:r>
              <a:rPr sz="2400" i="1" u="heavy" dirty="0">
                <a:solidFill>
                  <a:srgbClr val="C00000"/>
                </a:solidFill>
                <a:latin typeface="Arial"/>
                <a:cs typeface="Arial"/>
              </a:rPr>
              <a:t>sığa </a:t>
            </a:r>
            <a:r>
              <a:rPr sz="2400" i="1" spc="-15" dirty="0">
                <a:solidFill>
                  <a:srgbClr val="FFFFFF"/>
                </a:solidFill>
                <a:latin typeface="Arial"/>
                <a:cs typeface="Arial"/>
              </a:rPr>
              <a:t>denir.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C ile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gösterilir.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Kondansatör kapasite  birimi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Farad 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(F)’dır. </a:t>
            </a:r>
            <a:r>
              <a:rPr sz="2400" spc="-10" dirty="0">
                <a:solidFill>
                  <a:srgbClr val="FFFFFF"/>
                </a:solidFill>
                <a:latin typeface="Arial"/>
                <a:cs typeface="Arial"/>
              </a:rPr>
              <a:t>SI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birim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sisteminde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1 Farad, 1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Coulomb’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luk  elektrik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yüklendiğinde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kutupları arasında 1 </a:t>
            </a:r>
            <a:r>
              <a:rPr sz="2400" spc="-20" dirty="0">
                <a:solidFill>
                  <a:srgbClr val="FFFFFF"/>
                </a:solidFill>
                <a:latin typeface="Arial"/>
                <a:cs typeface="Arial"/>
              </a:rPr>
              <a:t>Voltluk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bir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potansiyel  farkı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oluşturan bir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kondansatörün</a:t>
            </a:r>
            <a:r>
              <a:rPr sz="2400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kapasitesidir.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0962" y="3714750"/>
            <a:ext cx="1419225" cy="1143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43126" y="3397250"/>
            <a:ext cx="7429500" cy="210350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4904" y="120395"/>
            <a:ext cx="854659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Kondansatör Kapasitesi ve Etki Eden</a:t>
            </a:r>
            <a:r>
              <a:rPr spc="125" dirty="0"/>
              <a:t> </a:t>
            </a:r>
            <a:r>
              <a:rPr spc="-5" dirty="0"/>
              <a:t>Faktörler</a:t>
            </a:r>
          </a:p>
        </p:txBody>
      </p:sp>
      <p:sp>
        <p:nvSpPr>
          <p:cNvPr id="5" name="object 5"/>
          <p:cNvSpPr/>
          <p:nvPr/>
        </p:nvSpPr>
        <p:spPr>
          <a:xfrm>
            <a:off x="85725" y="985774"/>
            <a:ext cx="8930005" cy="1939925"/>
          </a:xfrm>
          <a:custGeom>
            <a:avLst/>
            <a:gdLst/>
            <a:ahLst/>
            <a:cxnLst/>
            <a:rect l="l" t="t" r="r" b="b"/>
            <a:pathLst>
              <a:path w="8930005" h="1939925">
                <a:moveTo>
                  <a:pt x="0" y="1939925"/>
                </a:moveTo>
                <a:lnTo>
                  <a:pt x="8929751" y="1939925"/>
                </a:lnTo>
                <a:lnTo>
                  <a:pt x="8929751" y="0"/>
                </a:lnTo>
                <a:lnTo>
                  <a:pt x="0" y="0"/>
                </a:lnTo>
                <a:lnTo>
                  <a:pt x="0" y="1939925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4388" y="1024128"/>
            <a:ext cx="8774430" cy="182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14400" algn="just">
              <a:lnSpc>
                <a:spcPct val="100000"/>
              </a:lnSpc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Kondansatörler düzlemsel, silindirik ve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küresel olmak 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üzere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farklı yapılarda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üretilir.</a:t>
            </a:r>
            <a:r>
              <a:rPr sz="2400" spc="6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Kondansatörlerin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kapasitesine  genel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olarak; </a:t>
            </a:r>
            <a:r>
              <a:rPr sz="2400" u="heavy" spc="-5" dirty="0">
                <a:solidFill>
                  <a:srgbClr val="C00000"/>
                </a:solidFill>
                <a:latin typeface="Arial"/>
                <a:cs typeface="Arial"/>
              </a:rPr>
              <a:t>Kullanılan </a:t>
            </a:r>
            <a:r>
              <a:rPr sz="2400" u="heavy" dirty="0">
                <a:solidFill>
                  <a:srgbClr val="C00000"/>
                </a:solidFill>
                <a:latin typeface="Arial"/>
                <a:cs typeface="Arial"/>
              </a:rPr>
              <a:t>plaka/plakaların </a:t>
            </a:r>
            <a:r>
              <a:rPr sz="2400" u="heavy" spc="-5" dirty="0">
                <a:solidFill>
                  <a:srgbClr val="C00000"/>
                </a:solidFill>
                <a:latin typeface="Arial"/>
                <a:cs typeface="Arial"/>
              </a:rPr>
              <a:t>yüzey alanı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sz="2400" u="heavy" dirty="0">
                <a:solidFill>
                  <a:srgbClr val="C00000"/>
                </a:solidFill>
                <a:latin typeface="Arial"/>
                <a:cs typeface="Arial"/>
              </a:rPr>
              <a:t>yalıtkan  malzemenin dielektrik </a:t>
            </a:r>
            <a:r>
              <a:rPr sz="2400" u="heavy" spc="-5" dirty="0">
                <a:solidFill>
                  <a:srgbClr val="C00000"/>
                </a:solidFill>
                <a:latin typeface="Arial"/>
                <a:cs typeface="Arial"/>
              </a:rPr>
              <a:t>katsayısı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ve </a:t>
            </a:r>
            <a:r>
              <a:rPr sz="2400" u="heavy" spc="-5" dirty="0">
                <a:solidFill>
                  <a:srgbClr val="C00000"/>
                </a:solidFill>
                <a:latin typeface="Arial"/>
                <a:cs typeface="Arial"/>
              </a:rPr>
              <a:t>plakalar arasındaki </a:t>
            </a:r>
            <a:r>
              <a:rPr sz="2400" u="heavy" dirty="0">
                <a:solidFill>
                  <a:srgbClr val="C00000"/>
                </a:solidFill>
                <a:latin typeface="Arial"/>
                <a:cs typeface="Arial"/>
              </a:rPr>
              <a:t>mesafe 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etki</a:t>
            </a:r>
            <a:r>
              <a:rPr sz="2400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15" dirty="0">
                <a:solidFill>
                  <a:srgbClr val="FFFFFF"/>
                </a:solidFill>
                <a:latin typeface="Arial"/>
                <a:cs typeface="Arial"/>
              </a:rPr>
              <a:t>etmektedir.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2875" y="3071812"/>
            <a:ext cx="3986276" cy="9286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14312" y="4470463"/>
            <a:ext cx="3959225" cy="887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357751" y="3071748"/>
            <a:ext cx="3914775" cy="10953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357751" y="4286250"/>
            <a:ext cx="4572000" cy="1143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82662" y="6016625"/>
            <a:ext cx="8132699" cy="5143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4904" y="120395"/>
            <a:ext cx="854659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Kondansatör Kapasitesi ve Etki Eden</a:t>
            </a:r>
            <a:r>
              <a:rPr spc="125" dirty="0"/>
              <a:t> </a:t>
            </a:r>
            <a:r>
              <a:rPr spc="-5" dirty="0"/>
              <a:t>Faktörler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341374"/>
            <a:ext cx="9001125" cy="3743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4904" y="120395"/>
            <a:ext cx="854659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Kondansatör Kapasitesi ve Etki Eden</a:t>
            </a:r>
            <a:r>
              <a:rPr spc="125" dirty="0"/>
              <a:t> </a:t>
            </a:r>
            <a:r>
              <a:rPr spc="-5" dirty="0"/>
              <a:t>Faktörler</a:t>
            </a:r>
          </a:p>
        </p:txBody>
      </p:sp>
      <p:sp>
        <p:nvSpPr>
          <p:cNvPr id="5" name="object 5"/>
          <p:cNvSpPr/>
          <p:nvPr/>
        </p:nvSpPr>
        <p:spPr>
          <a:xfrm>
            <a:off x="71437" y="1196975"/>
            <a:ext cx="9001125" cy="41767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4904" y="120395"/>
            <a:ext cx="8546592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Kondansatör Kapasitesi ve Etki Eden</a:t>
            </a:r>
            <a:r>
              <a:rPr spc="125" dirty="0"/>
              <a:t> </a:t>
            </a:r>
            <a:r>
              <a:rPr spc="-5" dirty="0"/>
              <a:t>Faktörler</a:t>
            </a:r>
          </a:p>
        </p:txBody>
      </p:sp>
      <p:sp>
        <p:nvSpPr>
          <p:cNvPr id="5" name="object 5"/>
          <p:cNvSpPr/>
          <p:nvPr/>
        </p:nvSpPr>
        <p:spPr>
          <a:xfrm>
            <a:off x="2846211" y="2349500"/>
            <a:ext cx="6284849" cy="41941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437" y="981075"/>
            <a:ext cx="9001125" cy="1322705"/>
          </a:xfrm>
          <a:custGeom>
            <a:avLst/>
            <a:gdLst/>
            <a:ahLst/>
            <a:cxnLst/>
            <a:rect l="l" t="t" r="r" b="b"/>
            <a:pathLst>
              <a:path w="9001125" h="1322705">
                <a:moveTo>
                  <a:pt x="0" y="1322451"/>
                </a:moveTo>
                <a:lnTo>
                  <a:pt x="9001125" y="1322451"/>
                </a:lnTo>
                <a:lnTo>
                  <a:pt x="9001125" y="0"/>
                </a:lnTo>
                <a:lnTo>
                  <a:pt x="0" y="0"/>
                </a:lnTo>
                <a:lnTo>
                  <a:pt x="0" y="1322451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50063" y="1020064"/>
            <a:ext cx="8846185" cy="12299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Arial"/>
                <a:cs typeface="Arial"/>
              </a:rPr>
              <a:t>Kapasitif seviye sensorü, </a:t>
            </a:r>
            <a:r>
              <a:rPr sz="2000" spc="-5" dirty="0">
                <a:latin typeface="Arial"/>
                <a:cs typeface="Arial"/>
              </a:rPr>
              <a:t>tank ve elektrod </a:t>
            </a:r>
            <a:r>
              <a:rPr sz="2000" dirty="0">
                <a:latin typeface="Arial"/>
                <a:cs typeface="Arial"/>
              </a:rPr>
              <a:t>arasındaki </a:t>
            </a:r>
            <a:r>
              <a:rPr sz="2000" spc="-5" dirty="0">
                <a:latin typeface="Arial"/>
                <a:cs typeface="Arial"/>
              </a:rPr>
              <a:t>sıvının </a:t>
            </a:r>
            <a:r>
              <a:rPr sz="2000" dirty="0">
                <a:latin typeface="Arial"/>
                <a:cs typeface="Arial"/>
              </a:rPr>
              <a:t>seviyesine bağlı  kapasite değişimi olması özelliği </a:t>
            </a:r>
            <a:r>
              <a:rPr sz="2000" spc="-5" dirty="0">
                <a:latin typeface="Arial"/>
                <a:cs typeface="Arial"/>
              </a:rPr>
              <a:t>ile </a:t>
            </a:r>
            <a:r>
              <a:rPr sz="2000" dirty="0">
                <a:latin typeface="Arial"/>
                <a:cs typeface="Arial"/>
              </a:rPr>
              <a:t>ölçme </a:t>
            </a:r>
            <a:r>
              <a:rPr sz="2000" spc="-15" dirty="0">
                <a:latin typeface="Arial"/>
                <a:cs typeface="Arial"/>
              </a:rPr>
              <a:t>yaparlar. </a:t>
            </a:r>
            <a:r>
              <a:rPr sz="2000" dirty="0">
                <a:latin typeface="Arial"/>
                <a:cs typeface="Arial"/>
              </a:rPr>
              <a:t>A şeklinde iletken, </a:t>
            </a:r>
            <a:r>
              <a:rPr sz="2000" spc="-10" dirty="0">
                <a:latin typeface="Arial"/>
                <a:cs typeface="Arial"/>
              </a:rPr>
              <a:t>sıvının  </a:t>
            </a:r>
            <a:r>
              <a:rPr sz="2000" dirty="0">
                <a:latin typeface="Arial"/>
                <a:cs typeface="Arial"/>
              </a:rPr>
              <a:t>olduğu </a:t>
            </a:r>
            <a:r>
              <a:rPr sz="2000" spc="-5" dirty="0">
                <a:latin typeface="Arial"/>
                <a:cs typeface="Arial"/>
              </a:rPr>
              <a:t>tanktır ve elektrod </a:t>
            </a:r>
            <a:r>
              <a:rPr sz="2000" spc="-15" dirty="0">
                <a:latin typeface="Arial"/>
                <a:cs typeface="Arial"/>
              </a:rPr>
              <a:t>yalıtılmıştır. </a:t>
            </a:r>
            <a:r>
              <a:rPr sz="2000" dirty="0">
                <a:latin typeface="Arial"/>
                <a:cs typeface="Arial"/>
              </a:rPr>
              <a:t>B şeklinde ise iletken olmayan </a:t>
            </a:r>
            <a:r>
              <a:rPr sz="2000" spc="-5" dirty="0">
                <a:latin typeface="Arial"/>
                <a:cs typeface="Arial"/>
              </a:rPr>
              <a:t>sıvı  vardır ve </a:t>
            </a:r>
            <a:r>
              <a:rPr sz="2000" dirty="0">
                <a:latin typeface="Arial"/>
                <a:cs typeface="Arial"/>
              </a:rPr>
              <a:t>elektrot izole edilmek zorunda</a:t>
            </a:r>
            <a:r>
              <a:rPr sz="2000" spc="-110" dirty="0">
                <a:latin typeface="Arial"/>
                <a:cs typeface="Arial"/>
              </a:rPr>
              <a:t> </a:t>
            </a:r>
            <a:r>
              <a:rPr sz="2000" spc="-10" dirty="0">
                <a:latin typeface="Arial"/>
                <a:cs typeface="Arial"/>
              </a:rPr>
              <a:t>değildir.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2939" y="3124200"/>
            <a:ext cx="235546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https://www.youtube.com/watch?v=R2QQ0yiqH_U</a:t>
            </a:r>
            <a:endParaRPr lang="en-US" dirty="0"/>
          </a:p>
          <a:p>
            <a:r>
              <a:rPr lang="en-US" dirty="0">
                <a:hlinkClick r:id="rId5"/>
              </a:rPr>
              <a:t>https://www.youtube.com/watch?v=rbCXKhhzBN0</a:t>
            </a:r>
            <a:endParaRPr lang="tr-TR" dirty="0"/>
          </a:p>
          <a:p>
            <a:r>
              <a:rPr lang="en-US" dirty="0">
                <a:hlinkClick r:id="rId6"/>
              </a:rPr>
              <a:t>https://www.youtube.com/watch?v=tuNcHdI9QAE</a:t>
            </a:r>
            <a:r>
              <a:rPr lang="tr-TR" dirty="0"/>
              <a:t> </a:t>
            </a:r>
            <a:r>
              <a:rPr lang="en-US" dirty="0"/>
              <a:t>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6140" y="120395"/>
            <a:ext cx="2484119" cy="853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1437" y="71501"/>
            <a:ext cx="9001760" cy="792480"/>
          </a:xfrm>
          <a:custGeom>
            <a:avLst/>
            <a:gdLst/>
            <a:ahLst/>
            <a:cxnLst/>
            <a:rect l="l" t="t" r="r" b="b"/>
            <a:pathLst>
              <a:path w="9001760" h="792480">
                <a:moveTo>
                  <a:pt x="9001188" y="0"/>
                </a:moveTo>
                <a:lnTo>
                  <a:pt x="132029" y="0"/>
                </a:lnTo>
                <a:lnTo>
                  <a:pt x="90300" y="6724"/>
                </a:lnTo>
                <a:lnTo>
                  <a:pt x="54057" y="25452"/>
                </a:lnTo>
                <a:lnTo>
                  <a:pt x="25475" y="54013"/>
                </a:lnTo>
                <a:lnTo>
                  <a:pt x="6731" y="90237"/>
                </a:lnTo>
                <a:lnTo>
                  <a:pt x="0" y="131952"/>
                </a:lnTo>
                <a:lnTo>
                  <a:pt x="0" y="792099"/>
                </a:lnTo>
                <a:lnTo>
                  <a:pt x="8869108" y="792099"/>
                </a:lnTo>
                <a:lnTo>
                  <a:pt x="8910837" y="785373"/>
                </a:lnTo>
                <a:lnTo>
                  <a:pt x="8947092" y="766638"/>
                </a:lnTo>
                <a:lnTo>
                  <a:pt x="8975690" y="738057"/>
                </a:lnTo>
                <a:lnTo>
                  <a:pt x="8994450" y="701796"/>
                </a:lnTo>
                <a:lnTo>
                  <a:pt x="9001188" y="660019"/>
                </a:lnTo>
                <a:lnTo>
                  <a:pt x="9001188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044190">
              <a:lnSpc>
                <a:spcPct val="100000"/>
              </a:lnSpc>
            </a:pPr>
            <a:r>
              <a:rPr spc="-10" dirty="0"/>
              <a:t>BOBİNLER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14312" y="1196975"/>
            <a:ext cx="8715375" cy="1200150"/>
          </a:xfrm>
          <a:prstGeom prst="rect">
            <a:avLst/>
          </a:prstGeom>
          <a:solidFill>
            <a:srgbClr val="7E7E7E"/>
          </a:solidFill>
        </p:spPr>
        <p:txBody>
          <a:bodyPr vert="horz" wrap="square" lIns="0" tIns="3810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300"/>
              </a:spcBef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1.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İletken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bir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tele elektrik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akımı uygulandığında  telin  </a:t>
            </a:r>
            <a:r>
              <a:rPr sz="2400" spc="5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etrafında</a:t>
            </a:r>
            <a:endParaRPr sz="2400">
              <a:latin typeface="Arial"/>
              <a:cs typeface="Arial"/>
            </a:endParaRPr>
          </a:p>
          <a:p>
            <a:pPr marL="90805">
              <a:lnSpc>
                <a:spcPct val="100000"/>
              </a:lnSpc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bir manyetik alan oluşur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(Orsted -</a:t>
            </a:r>
            <a:r>
              <a:rPr sz="2400" spc="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1819).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14312" y="2565273"/>
            <a:ext cx="4233799" cy="18717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59401" y="2565400"/>
            <a:ext cx="3333750" cy="2133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807</Words>
  <Application>Microsoft Office PowerPoint</Application>
  <PresentationFormat>On-screen Show (4:3)</PresentationFormat>
  <Paragraphs>90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Office Theme</vt:lpstr>
      <vt:lpstr>MEKATRONİĞİN TEMELLERİ</vt:lpstr>
      <vt:lpstr>KONDANSATÖR</vt:lpstr>
      <vt:lpstr>Kondansatör Nasıl Çalışır?</vt:lpstr>
      <vt:lpstr>Kondansatör Kapasitesi ve Etki Eden Faktörler</vt:lpstr>
      <vt:lpstr>Kondansatör Kapasitesi ve Etki Eden Faktörler</vt:lpstr>
      <vt:lpstr>Kondansatör Kapasitesi ve Etki Eden Faktörler</vt:lpstr>
      <vt:lpstr>Kondansatör Kapasitesi ve Etki Eden Faktörler</vt:lpstr>
      <vt:lpstr>Kondansatör Kapasitesi ve Etki Eden Faktörler</vt:lpstr>
      <vt:lpstr>BOBİNLER</vt:lpstr>
      <vt:lpstr>BOBİNLER</vt:lpstr>
      <vt:lpstr>BOBİNLER</vt:lpstr>
      <vt:lpstr>BOBİNLER</vt:lpstr>
      <vt:lpstr>BOBİNLER</vt:lpstr>
      <vt:lpstr>BOBİNLER</vt:lpstr>
      <vt:lpstr>BOBİNLER</vt:lpstr>
      <vt:lpstr>BOBİNLER</vt:lpstr>
      <vt:lpstr>DİYOTLAR</vt:lpstr>
      <vt:lpstr>DİYOTLAR</vt:lpstr>
      <vt:lpstr>DİYOT ÇEŞLERİ</vt:lpstr>
      <vt:lpstr>YARI İLETKEN DİYOTLAR</vt:lpstr>
      <vt:lpstr>YARI İLETKEN DİYOTLAR</vt:lpstr>
      <vt:lpstr>YARI İLETKEN DİYOTLAR</vt:lpstr>
      <vt:lpstr>YARI İLETKEN DİYOTLAR</vt:lpstr>
      <vt:lpstr>IŞIK YAYAN DİYOTLAR</vt:lpstr>
      <vt:lpstr>IŞIK YAYAN DİYOTLAR</vt:lpstr>
      <vt:lpstr>TRANSİSTÖR</vt:lpstr>
      <vt:lpstr>TRANSİSTÖR</vt:lpstr>
      <vt:lpstr>TRANSİSTÖR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Mr.Navpreet Singh</dc:creator>
  <cp:lastModifiedBy>Sabri Uzuner</cp:lastModifiedBy>
  <cp:revision>11</cp:revision>
  <dcterms:created xsi:type="dcterms:W3CDTF">2017-03-01T07:41:01Z</dcterms:created>
  <dcterms:modified xsi:type="dcterms:W3CDTF">2023-01-09T07:56:44Z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2014-11-12T00:00:00Z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2017-03-01T00:00:00Z</vt:filetime>
  </property>
</Properties>
</file>