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327" r:id="rId11"/>
    <p:sldId id="328" r:id="rId12"/>
    <p:sldId id="329" r:id="rId13"/>
    <p:sldId id="330" r:id="rId14"/>
    <p:sldId id="331" r:id="rId15"/>
    <p:sldId id="336" r:id="rId16"/>
    <p:sldId id="332" r:id="rId17"/>
    <p:sldId id="335"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6" r:id="rId59"/>
    <p:sldId id="337" r:id="rId60"/>
    <p:sldId id="338" r:id="rId61"/>
    <p:sldId id="339" r:id="rId62"/>
    <p:sldId id="340" r:id="rId63"/>
    <p:sldId id="341" r:id="rId64"/>
    <p:sldId id="342" r:id="rId65"/>
    <p:sldId id="343" r:id="rId66"/>
    <p:sldId id="344" r:id="rId67"/>
    <p:sldId id="345" r:id="rId68"/>
    <p:sldId id="346" r:id="rId69"/>
    <p:sldId id="347" r:id="rId70"/>
    <p:sldId id="348" r:id="rId71"/>
    <p:sldId id="349" r:id="rId72"/>
    <p:sldId id="351" r:id="rId73"/>
    <p:sldId id="352" r:id="rId74"/>
    <p:sldId id="350" r:id="rId75"/>
    <p:sldId id="353" r:id="rId76"/>
    <p:sldId id="354" r:id="rId77"/>
    <p:sldId id="357" r:id="rId78"/>
    <p:sldId id="358" r:id="rId79"/>
    <p:sldId id="355" r:id="rId80"/>
    <p:sldId id="359" r:id="rId81"/>
    <p:sldId id="356" r:id="rId82"/>
    <p:sldId id="360" r:id="rId8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956" y="-49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7" name="6 Dikdörtgen"/>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9 Dikdörtgen"/>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10 Dikdörtgen"/>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7 Başlık"/>
          <p:cNvSpPr>
            <a:spLocks noGrp="1"/>
          </p:cNvSpPr>
          <p:nvPr>
            <p:ph type="ctrTitle"/>
          </p:nvPr>
        </p:nvSpPr>
        <p:spPr>
          <a:xfrm>
            <a:off x="2362200" y="4038600"/>
            <a:ext cx="6477000" cy="1828800"/>
          </a:xfrm>
        </p:spPr>
        <p:txBody>
          <a:bodyPr anchor="b"/>
          <a:lstStyle>
            <a:lvl1pPr>
              <a:defRPr cap="all" baseline="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9F75050-0E15-4C5B-92B0-66D068882F1F}" type="datetimeFigureOut">
              <a:rPr lang="tr-TR" smtClean="0"/>
              <a:pPr/>
              <a:t>22.10.2018</a:t>
            </a:fld>
            <a:endParaRPr lang="tr-TR" dirty="0"/>
          </a:p>
        </p:txBody>
      </p:sp>
      <p:sp>
        <p:nvSpPr>
          <p:cNvPr id="17" name="16 Altbilgi Yer Tutucusu"/>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tr-TR" dirty="0"/>
          </a:p>
        </p:txBody>
      </p:sp>
      <p:sp>
        <p:nvSpPr>
          <p:cNvPr id="29" name="28 Slayt Numarası Yer Tutucusu"/>
          <p:cNvSpPr>
            <a:spLocks noGrp="1"/>
          </p:cNvSpPr>
          <p:nvPr>
            <p:ph type="sldNum" sz="quarter" idx="12"/>
          </p:nvPr>
        </p:nvSpPr>
        <p:spPr>
          <a:xfrm>
            <a:off x="8001000" y="228600"/>
            <a:ext cx="838200" cy="381000"/>
          </a:xfrm>
        </p:spPr>
        <p:txBody>
          <a:bodyPr/>
          <a:lstStyle>
            <a:lvl1pPr>
              <a:defRPr>
                <a:solidFill>
                  <a:schemeClr val="tx2"/>
                </a:solidFill>
              </a:defRPr>
            </a:lvl1pPr>
          </a:lstStyle>
          <a:p>
            <a:fld id="{B1DEFA8C-F947-479F-BE07-76B6B3F80BF1}"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22.10.2018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1"/>
      </p:bgRef>
    </p:bg>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609600"/>
            <a:ext cx="2057400" cy="55165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609600"/>
            <a:ext cx="5562600" cy="5516564"/>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6553200" y="6248402"/>
            <a:ext cx="2209800" cy="365125"/>
          </a:xfrm>
        </p:spPr>
        <p:txBody>
          <a:bodyPr/>
          <a:lstStyle/>
          <a:p>
            <a:fld id="{D9F75050-0E15-4C5B-92B0-66D068882F1F}" type="datetimeFigureOut">
              <a:rPr lang="tr-TR" smtClean="0"/>
              <a:pPr/>
              <a:t>22.10.2018</a:t>
            </a:fld>
            <a:endParaRPr lang="tr-TR" dirty="0"/>
          </a:p>
        </p:txBody>
      </p:sp>
      <p:sp>
        <p:nvSpPr>
          <p:cNvPr id="5" name="4 Altbilgi Yer Tutucusu"/>
          <p:cNvSpPr>
            <a:spLocks noGrp="1"/>
          </p:cNvSpPr>
          <p:nvPr>
            <p:ph type="ftr" sz="quarter" idx="11"/>
          </p:nvPr>
        </p:nvSpPr>
        <p:spPr>
          <a:xfrm>
            <a:off x="457201" y="6248207"/>
            <a:ext cx="5573483" cy="365125"/>
          </a:xfrm>
        </p:spPr>
        <p:txBody>
          <a:bodyPr/>
          <a:lstStyle/>
          <a:p>
            <a:endParaRPr lang="tr-TR" dirty="0"/>
          </a:p>
        </p:txBody>
      </p:sp>
      <p:sp>
        <p:nvSpPr>
          <p:cNvPr id="7" name="6 Dikdörtgen"/>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7 Dikdörtgen"/>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8 Dikdörtgen"/>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5 Slayt Numarası Yer Tutucusu"/>
          <p:cNvSpPr>
            <a:spLocks noGrp="1"/>
          </p:cNvSpPr>
          <p:nvPr>
            <p:ph type="sldNum" sz="quarter" idx="12"/>
          </p:nvPr>
        </p:nvSpPr>
        <p:spPr>
          <a:xfrm rot="5400000">
            <a:off x="5989638" y="144462"/>
            <a:ext cx="533400" cy="244476"/>
          </a:xfrm>
        </p:spPr>
        <p:txBody>
          <a:bodyPr/>
          <a:lstStyle/>
          <a:p>
            <a:fld id="{B1DEFA8C-F947-479F-BE07-76B6B3F80BF1}"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12648" y="228600"/>
            <a:ext cx="8153400" cy="990600"/>
          </a:xfrm>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22.10.2018</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lvl1pPr>
              <a:defRPr>
                <a:solidFill>
                  <a:srgbClr val="FFFFFF"/>
                </a:solidFill>
              </a:defRPr>
            </a:lvl1pPr>
          </a:lstStyle>
          <a:p>
            <a:fld id="{B1DEFA8C-F947-479F-BE07-76B6B3F80BF1}" type="slidenum">
              <a:rPr lang="tr-TR" smtClean="0"/>
              <a:pPr/>
              <a:t>‹#›</a:t>
            </a:fld>
            <a:endParaRPr lang="tr-TR" dirty="0"/>
          </a:p>
        </p:txBody>
      </p:sp>
      <p:sp>
        <p:nvSpPr>
          <p:cNvPr id="8" name="7 İçerik Yer Tutucusu"/>
          <p:cNvSpPr>
            <a:spLocks noGrp="1"/>
          </p:cNvSpPr>
          <p:nvPr>
            <p:ph sz="quarter" idx="1"/>
          </p:nvPr>
        </p:nvSpPr>
        <p:spPr>
          <a:xfrm>
            <a:off x="612648" y="1600200"/>
            <a:ext cx="8153400" cy="44958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7" name="6 Dikdörtgen"/>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7 Dikdörtgen"/>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8 Dikdörtgen"/>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D9F75050-0E15-4C5B-92B0-66D068882F1F}" type="datetimeFigureOut">
              <a:rPr lang="tr-TR" smtClean="0"/>
              <a:pPr/>
              <a:t>22.10.2018</a:t>
            </a:fld>
            <a:endParaRPr lang="tr-TR" dirty="0"/>
          </a:p>
        </p:txBody>
      </p:sp>
      <p:sp>
        <p:nvSpPr>
          <p:cNvPr id="13" name="12 Slayt Numarası Yer Tutucusu"/>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1DEFA8C-F947-479F-BE07-76B6B3F80BF1}" type="slidenum">
              <a:rPr lang="tr-TR" smtClean="0"/>
              <a:pPr/>
              <a:t>‹#›</a:t>
            </a:fld>
            <a:endParaRPr lang="tr-TR" dirty="0"/>
          </a:p>
        </p:txBody>
      </p:sp>
      <p:sp>
        <p:nvSpPr>
          <p:cNvPr id="14" name="13 Altbilgi Yer Tutucusu"/>
          <p:cNvSpPr>
            <a:spLocks noGrp="1"/>
          </p:cNvSpPr>
          <p:nvPr>
            <p:ph type="ftr" sz="quarter" idx="12"/>
          </p:nvPr>
        </p:nvSpPr>
        <p:spPr/>
        <p:txBody>
          <a:bodyPr/>
          <a:lstStyle/>
          <a:p>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9" name="8 İçerik Yer Tutucusu"/>
          <p:cNvSpPr>
            <a:spLocks noGrp="1"/>
          </p:cNvSpPr>
          <p:nvPr>
            <p:ph sz="quarter" idx="1"/>
          </p:nvPr>
        </p:nvSpPr>
        <p:spPr>
          <a:xfrm>
            <a:off x="609600"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844901"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8" name="7 Veri Yer Tutucusu"/>
          <p:cNvSpPr>
            <a:spLocks noGrp="1"/>
          </p:cNvSpPr>
          <p:nvPr>
            <p:ph type="dt" sz="half" idx="15"/>
          </p:nvPr>
        </p:nvSpPr>
        <p:spPr/>
        <p:txBody>
          <a:bodyPr rtlCol="0"/>
          <a:lstStyle/>
          <a:p>
            <a:fld id="{D9F75050-0E15-4C5B-92B0-66D068882F1F}" type="datetimeFigureOut">
              <a:rPr lang="tr-TR" smtClean="0"/>
              <a:pPr/>
              <a:t>22.10.2018</a:t>
            </a:fld>
            <a:endParaRPr lang="tr-TR" dirty="0"/>
          </a:p>
        </p:txBody>
      </p:sp>
      <p:sp>
        <p:nvSpPr>
          <p:cNvPr id="10" name="9 Slayt Numarası Yer Tutucusu"/>
          <p:cNvSpPr>
            <a:spLocks noGrp="1"/>
          </p:cNvSpPr>
          <p:nvPr>
            <p:ph type="sldNum" sz="quarter" idx="16"/>
          </p:nvPr>
        </p:nvSpPr>
        <p:spPr/>
        <p:txBody>
          <a:bodyPr rtlCol="0"/>
          <a:lstStyle/>
          <a:p>
            <a:fld id="{B1DEFA8C-F947-479F-BE07-76B6B3F80BF1}" type="slidenum">
              <a:rPr lang="tr-TR" smtClean="0"/>
              <a:pPr/>
              <a:t>‹#›</a:t>
            </a:fld>
            <a:endParaRPr lang="tr-TR" dirty="0"/>
          </a:p>
        </p:txBody>
      </p:sp>
      <p:sp>
        <p:nvSpPr>
          <p:cNvPr id="12" name="11 Altbilgi Yer Tutucusu"/>
          <p:cNvSpPr>
            <a:spLocks noGrp="1"/>
          </p:cNvSpPr>
          <p:nvPr>
            <p:ph type="ftr" sz="quarter" idx="17"/>
          </p:nvPr>
        </p:nvSpPr>
        <p:spPr/>
        <p:txBody>
          <a:bodyPr rtlCol="0"/>
          <a:lstStyle/>
          <a:p>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33400" y="273050"/>
            <a:ext cx="8153400" cy="869950"/>
          </a:xfrm>
        </p:spPr>
        <p:txBody>
          <a:bodyPr anchor="ctr"/>
          <a:lstStyle>
            <a:lvl1pPr>
              <a:defRPr/>
            </a:lvl1pPr>
          </a:lstStyle>
          <a:p>
            <a:r>
              <a:rPr kumimoji="0" lang="tr-TR" smtClean="0"/>
              <a:t>Asıl başlık stili için tıklatın</a:t>
            </a:r>
            <a:endParaRPr kumimoji="0" lang="en-US"/>
          </a:p>
        </p:txBody>
      </p:sp>
      <p:sp>
        <p:nvSpPr>
          <p:cNvPr id="11" name="10 İçerik Yer Tutucusu"/>
          <p:cNvSpPr>
            <a:spLocks noGrp="1"/>
          </p:cNvSpPr>
          <p:nvPr>
            <p:ph sz="quarter" idx="2"/>
          </p:nvPr>
        </p:nvSpPr>
        <p:spPr>
          <a:xfrm>
            <a:off x="609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800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5"/>
          </p:nvPr>
        </p:nvSpPr>
        <p:spPr/>
        <p:txBody>
          <a:bodyPr rtlCol="0"/>
          <a:lstStyle/>
          <a:p>
            <a:fld id="{D9F75050-0E15-4C5B-92B0-66D068882F1F}" type="datetimeFigureOut">
              <a:rPr lang="tr-TR" smtClean="0"/>
              <a:pPr/>
              <a:t>22.10.2018</a:t>
            </a:fld>
            <a:endParaRPr lang="tr-TR" dirty="0"/>
          </a:p>
        </p:txBody>
      </p:sp>
      <p:sp>
        <p:nvSpPr>
          <p:cNvPr id="12" name="11 Slayt Numarası Yer Tutucusu"/>
          <p:cNvSpPr>
            <a:spLocks noGrp="1"/>
          </p:cNvSpPr>
          <p:nvPr>
            <p:ph type="sldNum" sz="quarter" idx="16"/>
          </p:nvPr>
        </p:nvSpPr>
        <p:spPr/>
        <p:txBody>
          <a:bodyPr rtlCol="0"/>
          <a:lstStyle/>
          <a:p>
            <a:fld id="{B1DEFA8C-F947-479F-BE07-76B6B3F80BF1}" type="slidenum">
              <a:rPr lang="tr-TR" smtClean="0"/>
              <a:pPr/>
              <a:t>‹#›</a:t>
            </a:fld>
            <a:endParaRPr lang="tr-TR" dirty="0"/>
          </a:p>
        </p:txBody>
      </p:sp>
      <p:sp>
        <p:nvSpPr>
          <p:cNvPr id="14" name="13 Altbilgi Yer Tutucusu"/>
          <p:cNvSpPr>
            <a:spLocks noGrp="1"/>
          </p:cNvSpPr>
          <p:nvPr>
            <p:ph type="ftr" sz="quarter" idx="17"/>
          </p:nvPr>
        </p:nvSpPr>
        <p:spPr/>
        <p:txBody>
          <a:bodyPr rtlCol="0"/>
          <a:lstStyle/>
          <a:p>
            <a:endParaRPr lang="tr-TR" dirty="0"/>
          </a:p>
        </p:txBody>
      </p:sp>
      <p:sp>
        <p:nvSpPr>
          <p:cNvPr id="16" name="15 Metin Yer Tutucusu"/>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5" name="14 Metin Yer Tutucusu"/>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22.10.2018</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lvl1pPr>
              <a:defRPr>
                <a:solidFill>
                  <a:srgbClr val="FFFFFF"/>
                </a:solidFill>
              </a:defRPr>
            </a:lvl1pPr>
          </a:lstStyle>
          <a:p>
            <a:fld id="{B1DEFA8C-F947-479F-BE07-76B6B3F80BF1}"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22.10.2018</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a:xfrm>
            <a:off x="0" y="6248400"/>
            <a:ext cx="533400" cy="381000"/>
          </a:xfrm>
        </p:spPr>
        <p:txBody>
          <a:bodyPr/>
          <a:lstStyle>
            <a:lvl1pPr>
              <a:defRPr>
                <a:solidFill>
                  <a:schemeClr val="tx2"/>
                </a:solidFill>
              </a:defRPr>
            </a:lvl1pPr>
          </a:lstStyle>
          <a:p>
            <a:fld id="{B1DEFA8C-F947-479F-BE07-76B6B3F80BF1}"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73050"/>
            <a:ext cx="8077200" cy="869950"/>
          </a:xfrm>
        </p:spPr>
        <p:txBody>
          <a:bodyPr anchor="ctr"/>
          <a:lstStyle>
            <a:lvl1pPr algn="l">
              <a:buNone/>
              <a:defRPr sz="4400" b="0"/>
            </a:lvl1p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22.10.2018</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lvl1pPr>
              <a:defRPr>
                <a:solidFill>
                  <a:srgbClr val="FFFFFF"/>
                </a:solidFill>
              </a:defRPr>
            </a:lvl1pPr>
          </a:lstStyle>
          <a:p>
            <a:fld id="{B1DEFA8C-F947-479F-BE07-76B6B3F80BF1}" type="slidenum">
              <a:rPr lang="tr-TR" smtClean="0"/>
              <a:pPr/>
              <a:t>‹#›</a:t>
            </a:fld>
            <a:endParaRPr lang="tr-TR" dirty="0"/>
          </a:p>
        </p:txBody>
      </p:sp>
      <p:sp>
        <p:nvSpPr>
          <p:cNvPr id="3" name="2 Metin Yer Tutucusu"/>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9" name="8 İçerik Yer Tutucusu"/>
          <p:cNvSpPr>
            <a:spLocks noGrp="1"/>
          </p:cNvSpPr>
          <p:nvPr>
            <p:ph sz="quarter" idx="1"/>
          </p:nvPr>
        </p:nvSpPr>
        <p:spPr>
          <a:xfrm>
            <a:off x="2362200" y="1752600"/>
            <a:ext cx="6400800" cy="4419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3">
        <a:schemeClr val="bg2"/>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8" name="7 Dikdörtgen"/>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8 Dikdörtgen"/>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9 Dikdörtgen"/>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tr-TR" smtClean="0"/>
              <a:t>Asıl başlık stili için tıklatın</a:t>
            </a:r>
            <a:endParaRPr kumimoji="0" lang="en-US"/>
          </a:p>
        </p:txBody>
      </p:sp>
      <p:sp>
        <p:nvSpPr>
          <p:cNvPr id="11" name="10 Dikdörtgen"/>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Veri Yer Tutucusu"/>
          <p:cNvSpPr>
            <a:spLocks noGrp="1"/>
          </p:cNvSpPr>
          <p:nvPr>
            <p:ph type="dt" sz="half" idx="10"/>
          </p:nvPr>
        </p:nvSpPr>
        <p:spPr>
          <a:xfrm>
            <a:off x="6248400" y="6248400"/>
            <a:ext cx="2667000" cy="365125"/>
          </a:xfrm>
        </p:spPr>
        <p:txBody>
          <a:bodyPr rtlCol="0"/>
          <a:lstStyle/>
          <a:p>
            <a:fld id="{D9F75050-0E15-4C5B-92B0-66D068882F1F}" type="datetimeFigureOut">
              <a:rPr lang="tr-TR" smtClean="0"/>
              <a:pPr/>
              <a:t>22.10.2018</a:t>
            </a:fld>
            <a:endParaRPr lang="tr-TR" dirty="0"/>
          </a:p>
        </p:txBody>
      </p:sp>
      <p:sp>
        <p:nvSpPr>
          <p:cNvPr id="13" name="12 Slayt Numarası Yer Tutucusu"/>
          <p:cNvSpPr>
            <a:spLocks noGrp="1"/>
          </p:cNvSpPr>
          <p:nvPr>
            <p:ph type="sldNum" sz="quarter" idx="11"/>
          </p:nvPr>
        </p:nvSpPr>
        <p:spPr>
          <a:xfrm>
            <a:off x="0" y="4667249"/>
            <a:ext cx="1447800" cy="663578"/>
          </a:xfrm>
        </p:spPr>
        <p:txBody>
          <a:bodyPr rtlCol="0"/>
          <a:lstStyle>
            <a:lvl1pPr>
              <a:defRPr sz="2800"/>
            </a:lvl1pPr>
          </a:lstStyle>
          <a:p>
            <a:fld id="{B1DEFA8C-F947-479F-BE07-76B6B3F80BF1}" type="slidenum">
              <a:rPr lang="tr-TR" smtClean="0"/>
              <a:pPr/>
              <a:t>‹#›</a:t>
            </a:fld>
            <a:endParaRPr lang="tr-TR" dirty="0"/>
          </a:p>
        </p:txBody>
      </p:sp>
      <p:sp>
        <p:nvSpPr>
          <p:cNvPr id="14" name="13 Altbilgi Yer Tutucusu"/>
          <p:cNvSpPr>
            <a:spLocks noGrp="1"/>
          </p:cNvSpPr>
          <p:nvPr>
            <p:ph type="ftr" sz="quarter" idx="12"/>
          </p:nvPr>
        </p:nvSpPr>
        <p:spPr>
          <a:xfrm>
            <a:off x="1600200" y="6248206"/>
            <a:ext cx="4572000" cy="365125"/>
          </a:xfrm>
        </p:spPr>
        <p:txBody>
          <a:bodyPr rtlCol="0"/>
          <a:lstStyle/>
          <a:p>
            <a:endParaRPr lang="tr-TR" dirty="0"/>
          </a:p>
        </p:txBody>
      </p:sp>
      <p:sp>
        <p:nvSpPr>
          <p:cNvPr id="3" name="2 Resim Yer Tutucusu"/>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tr-TR" dirty="0" smtClean="0"/>
              <a:t>Resim eklemek için simgeyi tıklatın</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609600" y="228600"/>
            <a:ext cx="8153400" cy="990600"/>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D9F75050-0E15-4C5B-92B0-66D068882F1F}" type="datetimeFigureOut">
              <a:rPr lang="tr-TR" smtClean="0"/>
              <a:pPr/>
              <a:t>22.10.2018</a:t>
            </a:fld>
            <a:endParaRPr lang="tr-TR" dirty="0"/>
          </a:p>
        </p:txBody>
      </p:sp>
      <p:sp>
        <p:nvSpPr>
          <p:cNvPr id="3" name="2 Altbilgi Yer Tutucusu"/>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tr-TR" dirty="0"/>
          </a:p>
        </p:txBody>
      </p:sp>
      <p:sp>
        <p:nvSpPr>
          <p:cNvPr id="7" name="6 Dikdörtgen"/>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7 Dikdörtgen"/>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8 Dikdörtgen"/>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1DEFA8C-F947-479F-BE07-76B6B3F80BF1}"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tr.wikipedia.org/wiki/Kriptoloji" TargetMode="External"/><Relationship Id="rId2" Type="http://schemas.openxmlformats.org/officeDocument/2006/relationships/hyperlink" Target="https://tr.wikipedia.org/wiki/Alan_Mathison_Turin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tr.wikipedia.org/wiki/Nazi" TargetMode="External"/><Relationship Id="rId2" Type="http://schemas.openxmlformats.org/officeDocument/2006/relationships/hyperlink" Target="https://tr.wikipedia.org/wiki/Alan_Turing" TargetMode="External"/><Relationship Id="rId1" Type="http://schemas.openxmlformats.org/officeDocument/2006/relationships/slideLayout" Target="../slideLayouts/slideLayout2.xml"/><Relationship Id="rId6" Type="http://schemas.openxmlformats.org/officeDocument/2006/relationships/hyperlink" Target="https://tr.wikipedia.org/wiki/Boole_cebiri" TargetMode="External"/><Relationship Id="rId5" Type="http://schemas.openxmlformats.org/officeDocument/2006/relationships/hyperlink" Target="https://tr.wikipedia.org/wiki/Turing" TargetMode="External"/><Relationship Id="rId4" Type="http://schemas.openxmlformats.org/officeDocument/2006/relationships/hyperlink" Target="https://tr.wikipedia.org/wiki/Bletchley_Park"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tr.wikipedia.org/wiki/Turing" TargetMode="External"/><Relationship Id="rId7" Type="http://schemas.openxmlformats.org/officeDocument/2006/relationships/hyperlink" Target="https://tr.wikipedia.org/w/index.php?title=Makine_Zek%C3%A2s%C4%B1&amp;action=edit&amp;redlink=1" TargetMode="External"/><Relationship Id="rId2" Type="http://schemas.openxmlformats.org/officeDocument/2006/relationships/hyperlink" Target="https://tr.wikipedia.org/wiki/Bilgisayar" TargetMode="External"/><Relationship Id="rId1" Type="http://schemas.openxmlformats.org/officeDocument/2006/relationships/slideLayout" Target="../slideLayouts/slideLayout2.xml"/><Relationship Id="rId6" Type="http://schemas.openxmlformats.org/officeDocument/2006/relationships/hyperlink" Target="https://tr.wikipedia.org/wiki/Loebner_%C3%B6d%C3%BClleri" TargetMode="External"/><Relationship Id="rId5" Type="http://schemas.openxmlformats.org/officeDocument/2006/relationships/hyperlink" Target="https://tr.wikipedia.org/wiki/Amerika_Birle%C5%9Fik_Devletleri" TargetMode="External"/><Relationship Id="rId4" Type="http://schemas.openxmlformats.org/officeDocument/2006/relationships/hyperlink" Target="https://tr.wikipedia.org/wiki/Turing_Testi"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tr.wikipedia.org/wiki/Makine" TargetMode="External"/><Relationship Id="rId2" Type="http://schemas.openxmlformats.org/officeDocument/2006/relationships/hyperlink" Target="https://tr.wikipedia.org/wiki/Makine_zek%C3%A2s%C4%B1"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www.elektrikrehberiniz.com/elektronik/sensor-ve-transduser-1907/"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elektrikrehberiniz.com/elektronik/elektronik-nedir-13075/"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hyperlink" Target="http://www.elektrikport.com/teknik-kutuphane/uretimde-yenilikci-cozum-dijital-fabrika/14736"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hyperlink" Target="http://www.elektrikport.com/haber-roportaj/gunes-enerjisi-elektrik-uretim-sisteminin-tasarlan--/4315"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http://www.elektrikport.com/haber-roportaj/intelden-8-cekirdekli-islemci-devil-canyon/11790"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hyperlink" Target="http://www.elektrikport.com/teknik-kutuphane/algilayicilar-sensorler/8351"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hyperlink" Target="http://www.elektrikport.com/teknik-kutuphane/elektrik-devre-elemanlari-transistor-elektrikport-akademi/8145"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6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www.siemens.com.tr/web/1501-12731-1-1/siemens_urunler___cozumler/otomasyon_sistemleri/system_components/haberlesme_-_endustriyel_eternet_ve_profibus" TargetMode="External"/><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hyperlink" Target="http://www.elektrikport.com/teknik-kutuphane/temel-plc-sistemleri-elektrikport-akademi/6803"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hyperlink" Target="http://www.elektrikport.com/teknik-kutuphane/elektriksel-guvenlik-test-cihazlari-(ce-test-cihazlari)/11785" TargetMode="Externa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hyperlink" Target="http://www.elektrikport.com/haber-roportaj/googledan-modul-telefon-projesi--project-ara/11958"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www.elektrikport.com/haber-roportaj/elektrik-tesislerinde-enerji-verimliligi/4232"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500298" y="2214554"/>
            <a:ext cx="6477000" cy="1828800"/>
          </a:xfrm>
        </p:spPr>
        <p:txBody>
          <a:bodyPr>
            <a:normAutofit fontScale="90000"/>
          </a:bodyPr>
          <a:lstStyle/>
          <a:p>
            <a:pPr algn="r"/>
            <a:r>
              <a:rPr lang="tr-TR" dirty="0" smtClean="0"/>
              <a:t>OTOMASYON VE OTOMASYON SİSTEMLERİ</a:t>
            </a:r>
            <a:endParaRPr lang="tr-TR" dirty="0"/>
          </a:p>
        </p:txBody>
      </p:sp>
      <p:sp>
        <p:nvSpPr>
          <p:cNvPr id="3" name="2 Alt Başlık"/>
          <p:cNvSpPr>
            <a:spLocks noGrp="1"/>
          </p:cNvSpPr>
          <p:nvPr>
            <p:ph type="subTitle" idx="1"/>
          </p:nvPr>
        </p:nvSpPr>
        <p:spPr/>
        <p:txBody>
          <a:bodyPr/>
          <a:lstStyle/>
          <a:p>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Yapay zeka</a:t>
            </a:r>
            <a:endParaRPr lang="tr-TR" dirty="0"/>
          </a:p>
        </p:txBody>
      </p:sp>
      <p:sp>
        <p:nvSpPr>
          <p:cNvPr id="3" name="2 İçerik Yer Tutucusu"/>
          <p:cNvSpPr>
            <a:spLocks noGrp="1"/>
          </p:cNvSpPr>
          <p:nvPr>
            <p:ph sz="quarter" idx="1"/>
          </p:nvPr>
        </p:nvSpPr>
        <p:spPr>
          <a:xfrm>
            <a:off x="612648" y="1813520"/>
            <a:ext cx="8153400" cy="4495800"/>
          </a:xfrm>
        </p:spPr>
        <p:txBody>
          <a:bodyPr>
            <a:normAutofit lnSpcReduction="10000"/>
          </a:bodyPr>
          <a:lstStyle/>
          <a:p>
            <a:r>
              <a:rPr lang="tr-TR" dirty="0" smtClean="0"/>
              <a:t>Yapay zeka, makinelerin karmaşık problemlere insanlar gibi çözümler üretmesini sağlama ile ilgilenen bir bilim dalıdır. </a:t>
            </a:r>
          </a:p>
          <a:p>
            <a:r>
              <a:rPr lang="tr-TR" dirty="0" smtClean="0"/>
              <a:t>Bu genellikle insan zekâsının karakteristiğini alıp, bilgisayarsa algoritma olarak uygulanarak gerçekleştirilir. </a:t>
            </a:r>
          </a:p>
          <a:p>
            <a:r>
              <a:rPr lang="tr-TR" dirty="0" smtClean="0"/>
              <a:t>Talep edilen veya arzulanan ihtiyaçlara göre, hangi etkiye karşı hangi akli tavır sergilenecekse, az veya fazla esnek ya da etkili yaklaşımlar sergilenebilir.</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612648" y="1772816"/>
            <a:ext cx="8153400" cy="4323184"/>
          </a:xfrm>
        </p:spPr>
        <p:txBody>
          <a:bodyPr>
            <a:normAutofit lnSpcReduction="10000"/>
          </a:bodyPr>
          <a:lstStyle/>
          <a:p>
            <a:r>
              <a:rPr lang="tr-TR" dirty="0" smtClean="0"/>
              <a:t>Yapay zeka, genellikle bilgisayar bilimleri ile ilişkilendirilse de matematik, biyoloji, psikoloji, felsefe ve diğer farklı bilimler ile de yakından ilgilidir. </a:t>
            </a:r>
          </a:p>
          <a:p>
            <a:r>
              <a:rPr lang="tr-TR" dirty="0" smtClean="0"/>
              <a:t>Tüm bu alanlardaki bilgilerin kombine edilmesi eninde sonunda yapay zeka konusundaki gelişmelere bağlı olacaktır. </a:t>
            </a:r>
          </a:p>
          <a:p>
            <a:r>
              <a:rPr lang="tr-TR" dirty="0" smtClean="0"/>
              <a:t>Bilgisayarlarda bazı sabit programlanmış kurallar kullanılarak, mekanik hesaplama konusunda çok uygundur. </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normAutofit/>
          </a:bodyPr>
          <a:lstStyle/>
          <a:p>
            <a:r>
              <a:rPr lang="tr-TR" dirty="0" smtClean="0"/>
              <a:t>Bu zeki makinelerin, insanların yapmasına uygun olmayan basit monoton işlemleri doğru ve etkili bir biçimde yapmasına olanak sağlar. </a:t>
            </a:r>
          </a:p>
          <a:p>
            <a:r>
              <a:rPr lang="tr-TR" dirty="0" smtClean="0"/>
              <a:t>Ancak karmaşık problemlerde işler biraz daha zorlaşır. İnsanlardan farklı olarak bilgisayarlar, özel durumları algılama ve yeni durumlara adapte olma süreçlerini gerçekleştirememektedir. </a:t>
            </a:r>
          </a:p>
          <a:p>
            <a:r>
              <a:rPr lang="tr-TR" dirty="0" smtClean="0"/>
              <a:t>Yapay zekâ, bu tarz karmaşık görevlerde, makinelerin davranışlarını geliştirmeyi hedefler.</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normAutofit fontScale="92500" lnSpcReduction="10000"/>
          </a:bodyPr>
          <a:lstStyle/>
          <a:p>
            <a:r>
              <a:rPr lang="tr-TR" dirty="0" smtClean="0"/>
              <a:t>Bugüne kadar, insan zekasına ait özelliklerin tümü henüz tam anlamıyla keşfedilememiştir ve bu nedenle yapay zeka yaratılması için uygulanamamıştır. </a:t>
            </a:r>
          </a:p>
          <a:p>
            <a:r>
              <a:rPr lang="tr-TR" dirty="0" smtClean="0"/>
              <a:t>"Yapay zekâ" kavramının geçmişi modern bilgisayar bilimi kadar eskidir. Fikir babası, "Makineler düşünebilir mi?" sorunsalını ortaya atarak makine zekâsını tartışmaya açan </a:t>
            </a:r>
            <a:r>
              <a:rPr lang="tr-TR" dirty="0" smtClean="0">
                <a:hlinkClick r:id="rId2" tooltip="Alan Mathison Turing"/>
              </a:rPr>
              <a:t>Alan </a:t>
            </a:r>
            <a:r>
              <a:rPr lang="tr-TR" dirty="0" err="1" smtClean="0">
                <a:hlinkClick r:id="rId2" tooltip="Alan Mathison Turing"/>
              </a:rPr>
              <a:t>Mathison</a:t>
            </a:r>
            <a:r>
              <a:rPr lang="tr-TR" dirty="0" smtClean="0">
                <a:hlinkClick r:id="rId2" tooltip="Alan Mathison Turing"/>
              </a:rPr>
              <a:t> Turing</a:t>
            </a:r>
            <a:r>
              <a:rPr lang="tr-TR" dirty="0" smtClean="0"/>
              <a:t>'dir. 1943'te II. Dünya Savaşı sırasında </a:t>
            </a:r>
            <a:r>
              <a:rPr lang="tr-TR" dirty="0" smtClean="0">
                <a:hlinkClick r:id="rId3" tooltip="Kriptoloji"/>
              </a:rPr>
              <a:t>Kripto</a:t>
            </a:r>
            <a:r>
              <a:rPr lang="tr-TR" dirty="0" smtClean="0"/>
              <a:t> analizi gereksinimleri ile üretilen elektromekanik cihazlar sayesinde bilgisayar bilimi ve yapay zekâ kavramları doğmuştur.</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323528" y="1600200"/>
            <a:ext cx="8442520" cy="4495800"/>
          </a:xfrm>
        </p:spPr>
        <p:txBody>
          <a:bodyPr>
            <a:normAutofit lnSpcReduction="10000"/>
          </a:bodyPr>
          <a:lstStyle/>
          <a:p>
            <a:r>
              <a:rPr lang="tr-TR" dirty="0" smtClean="0">
                <a:hlinkClick r:id="rId2" tooltip="Alan Turing"/>
              </a:rPr>
              <a:t>Alan Turing</a:t>
            </a:r>
            <a:r>
              <a:rPr lang="tr-TR" dirty="0" smtClean="0"/>
              <a:t>, </a:t>
            </a:r>
            <a:r>
              <a:rPr lang="tr-TR" dirty="0" smtClean="0">
                <a:hlinkClick r:id="rId3" tooltip="Nazi"/>
              </a:rPr>
              <a:t>Nazilerin</a:t>
            </a:r>
            <a:r>
              <a:rPr lang="tr-TR" dirty="0" smtClean="0"/>
              <a:t> </a:t>
            </a:r>
            <a:r>
              <a:rPr lang="tr-TR" dirty="0" err="1" smtClean="0"/>
              <a:t>Enigma</a:t>
            </a:r>
            <a:r>
              <a:rPr lang="tr-TR" dirty="0" smtClean="0"/>
              <a:t> makinesinin şifre algoritmasını çözmeye çalışan matematikçilerin en ünlü olanlarından biriydi. </a:t>
            </a:r>
          </a:p>
          <a:p>
            <a:r>
              <a:rPr lang="tr-TR" dirty="0" smtClean="0"/>
              <a:t>İngiltere, </a:t>
            </a:r>
            <a:r>
              <a:rPr lang="tr-TR" dirty="0" err="1" smtClean="0">
                <a:hlinkClick r:id="rId4" tooltip="Bletchley Park"/>
              </a:rPr>
              <a:t>Bletchley</a:t>
            </a:r>
            <a:r>
              <a:rPr lang="tr-TR" dirty="0" smtClean="0">
                <a:hlinkClick r:id="rId4" tooltip="Bletchley Park"/>
              </a:rPr>
              <a:t> Park</a:t>
            </a:r>
            <a:r>
              <a:rPr lang="tr-TR" dirty="0" smtClean="0"/>
              <a:t>'ta şifre çözme amacı ile başlatılan çalışmalar, </a:t>
            </a:r>
            <a:r>
              <a:rPr lang="tr-TR" dirty="0" smtClean="0">
                <a:hlinkClick r:id="rId5" tooltip="Turing"/>
              </a:rPr>
              <a:t>Turing</a:t>
            </a:r>
            <a:r>
              <a:rPr lang="tr-TR" dirty="0" smtClean="0"/>
              <a:t>'in prensiplerini oluşturduğu bilgisayar prototipleri olan </a:t>
            </a:r>
            <a:r>
              <a:rPr lang="tr-TR" dirty="0" err="1" smtClean="0"/>
              <a:t>Heath</a:t>
            </a:r>
            <a:r>
              <a:rPr lang="tr-TR" dirty="0" smtClean="0"/>
              <a:t> </a:t>
            </a:r>
            <a:r>
              <a:rPr lang="tr-TR" dirty="0" err="1" smtClean="0"/>
              <a:t>Robinson</a:t>
            </a:r>
            <a:r>
              <a:rPr lang="tr-TR" dirty="0" smtClean="0"/>
              <a:t>, Bombe Bilgisayarı ve </a:t>
            </a:r>
            <a:r>
              <a:rPr lang="tr-TR" dirty="0" err="1" smtClean="0"/>
              <a:t>Colossus</a:t>
            </a:r>
            <a:r>
              <a:rPr lang="tr-TR" dirty="0" smtClean="0"/>
              <a:t> Bilgisayarları, </a:t>
            </a:r>
            <a:r>
              <a:rPr lang="tr-TR" dirty="0" err="1" smtClean="0">
                <a:hlinkClick r:id="rId6" tooltip="Boole cebiri"/>
              </a:rPr>
              <a:t>Boole</a:t>
            </a:r>
            <a:r>
              <a:rPr lang="tr-TR" dirty="0" smtClean="0">
                <a:hlinkClick r:id="rId6" tooltip="Boole cebiri"/>
              </a:rPr>
              <a:t> </a:t>
            </a:r>
            <a:r>
              <a:rPr lang="tr-TR" dirty="0" err="1" smtClean="0">
                <a:hlinkClick r:id="rId6" tooltip="Boole cebiri"/>
              </a:rPr>
              <a:t>cebirine</a:t>
            </a:r>
            <a:r>
              <a:rPr lang="tr-TR" dirty="0" smtClean="0"/>
              <a:t> dayanan veri işleme mantığı ile Makine Zekâsı kavramının oluşmasına sebep olmuştu.</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err="1" smtClean="0"/>
              <a:t>Enigma</a:t>
            </a:r>
            <a:r>
              <a:rPr lang="tr-TR" dirty="0" smtClean="0"/>
              <a:t> Makinesi</a:t>
            </a:r>
            <a:endParaRPr lang="tr-TR" dirty="0"/>
          </a:p>
        </p:txBody>
      </p:sp>
      <p:pic>
        <p:nvPicPr>
          <p:cNvPr id="84994" name="Picture 2" descr="https://upload.wikimedia.org/wikipedia/commons/b/be/Enigma-8-rotor.jpg"/>
          <p:cNvPicPr>
            <a:picLocks noChangeAspect="1" noChangeArrowheads="1"/>
          </p:cNvPicPr>
          <p:nvPr/>
        </p:nvPicPr>
        <p:blipFill>
          <a:blip r:embed="rId2" cstate="print"/>
          <a:srcRect t="10264"/>
          <a:stretch>
            <a:fillRect/>
          </a:stretch>
        </p:blipFill>
        <p:spPr bwMode="auto">
          <a:xfrm>
            <a:off x="2555776" y="1700807"/>
            <a:ext cx="3672408" cy="4950919"/>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251520" y="1600200"/>
            <a:ext cx="8514528" cy="4997152"/>
          </a:xfrm>
        </p:spPr>
        <p:txBody>
          <a:bodyPr>
            <a:normAutofit lnSpcReduction="10000"/>
          </a:bodyPr>
          <a:lstStyle/>
          <a:p>
            <a:r>
              <a:rPr lang="tr-TR" dirty="0" smtClean="0"/>
              <a:t>Modern </a:t>
            </a:r>
            <a:r>
              <a:rPr lang="tr-TR" dirty="0" smtClean="0">
                <a:hlinkClick r:id="rId2" tooltip="Bilgisayar"/>
              </a:rPr>
              <a:t>bilgisayarın</a:t>
            </a:r>
            <a:r>
              <a:rPr lang="tr-TR" dirty="0" smtClean="0"/>
              <a:t> atası olan bu makineler ve programlama mantıkları aslında insan zekâsından ilham almışlardı. Ancak sonraları, modern bilgisayarlarımız daha çok uzman sistemler diyebileceğimiz programlar ile gündelik hayatımızın sorunlarını çözmeye yönelik kullanım alanlarında daha çok yaygınlaştılar. </a:t>
            </a:r>
          </a:p>
          <a:p>
            <a:r>
              <a:rPr lang="tr-TR" dirty="0" smtClean="0"/>
              <a:t>Bugün, bu çalışmaları teşvik etmek amacı ile </a:t>
            </a:r>
            <a:r>
              <a:rPr lang="tr-TR" dirty="0" smtClean="0">
                <a:hlinkClick r:id="rId3" tooltip="Turing"/>
              </a:rPr>
              <a:t>Turing</a:t>
            </a:r>
            <a:r>
              <a:rPr lang="tr-TR" dirty="0" smtClean="0"/>
              <a:t>'in adıyla anılan </a:t>
            </a:r>
            <a:r>
              <a:rPr lang="tr-TR" dirty="0" smtClean="0">
                <a:hlinkClick r:id="rId4" tooltip="Turing Testi"/>
              </a:rPr>
              <a:t>Turing Testi</a:t>
            </a:r>
            <a:r>
              <a:rPr lang="tr-TR" dirty="0" smtClean="0"/>
              <a:t> </a:t>
            </a:r>
            <a:r>
              <a:rPr lang="tr-TR" dirty="0" smtClean="0">
                <a:hlinkClick r:id="rId5" tooltip="Amerika Birleşik Devletleri"/>
              </a:rPr>
              <a:t>ABD</a:t>
            </a:r>
            <a:r>
              <a:rPr lang="tr-TR" dirty="0" smtClean="0"/>
              <a:t>'de </a:t>
            </a:r>
            <a:r>
              <a:rPr lang="tr-TR" dirty="0" err="1" smtClean="0">
                <a:hlinkClick r:id="rId6" tooltip="Loebner ödülleri"/>
              </a:rPr>
              <a:t>Loebner</a:t>
            </a:r>
            <a:r>
              <a:rPr lang="tr-TR" dirty="0" smtClean="0">
                <a:hlinkClick r:id="rId6" tooltip="Loebner ödülleri"/>
              </a:rPr>
              <a:t> ödülleri</a:t>
            </a:r>
            <a:r>
              <a:rPr lang="tr-TR" dirty="0" smtClean="0"/>
              <a:t> adı altında </a:t>
            </a:r>
            <a:r>
              <a:rPr lang="tr-TR" dirty="0" smtClean="0">
                <a:hlinkClick r:id="rId7" tooltip="Makine Zekâsı (sayfa mevcut değil)"/>
              </a:rPr>
              <a:t>makine zekâsına</a:t>
            </a:r>
            <a:r>
              <a:rPr lang="tr-TR" dirty="0" smtClean="0"/>
              <a:t> sahip yazılımların üzerinde uygulanarak başarılı olan yazılımlara ödüller dağıtılmaktadır.</a:t>
            </a:r>
          </a:p>
          <a:p>
            <a:pPr>
              <a:buNone/>
            </a:pPr>
            <a:endParaRPr lang="tr-TR"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539552" y="1600200"/>
            <a:ext cx="8226496" cy="4853136"/>
          </a:xfrm>
        </p:spPr>
        <p:txBody>
          <a:bodyPr>
            <a:normAutofit/>
          </a:bodyPr>
          <a:lstStyle/>
          <a:p>
            <a:r>
              <a:rPr lang="tr-TR" dirty="0" smtClean="0"/>
              <a:t>Testin içeriği kısaca şöyledir: birbirini tanımayan birkaç insandan oluşan bir denek grubu birbirleri ile ve bir yapay zekâ diyalog sistemi ile geçerli bir süre sohbet etmektedirler. Birbirlerini yüz yüze görmeden yazışma yolu ile yapılan bu sohbet sonunda deneklere sorulan sorular ile hangi deneğin insan hangisinin </a:t>
            </a:r>
            <a:r>
              <a:rPr lang="tr-TR" dirty="0" smtClean="0">
                <a:hlinkClick r:id="rId2" tooltip="Makine zekâsı"/>
              </a:rPr>
              <a:t>makine zekâsı</a:t>
            </a:r>
            <a:r>
              <a:rPr lang="tr-TR" dirty="0" smtClean="0"/>
              <a:t> olduğunu saptamaları istenir. İlginçtir ki, şimdiye kadar yapılan testlerin bir kısmında makine zekâsı insan zannedilirken gerçek insanlar </a:t>
            </a:r>
            <a:r>
              <a:rPr lang="tr-TR" dirty="0" smtClean="0">
                <a:hlinkClick r:id="rId3" tooltip="Makine"/>
              </a:rPr>
              <a:t>makine</a:t>
            </a:r>
            <a:r>
              <a:rPr lang="tr-TR" dirty="0" smtClean="0"/>
              <a:t> zannedilmiştir.</a:t>
            </a:r>
          </a:p>
          <a:p>
            <a:pPr>
              <a:buNone/>
            </a:pP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395536" y="1600200"/>
            <a:ext cx="3960440" cy="5257800"/>
          </a:xfrm>
        </p:spPr>
        <p:txBody>
          <a:bodyPr>
            <a:normAutofit fontScale="92500" lnSpcReduction="10000"/>
          </a:bodyPr>
          <a:lstStyle/>
          <a:p>
            <a:r>
              <a:rPr lang="tr-TR" dirty="0" smtClean="0">
                <a:latin typeface="ISOCPEUR" pitchFamily="34" charset="0"/>
              </a:rPr>
              <a:t>Robotlar, otomotiv endüstrisinde kaynak görevlerinde oldukça sık kullanılmaktadır. Robotlar, çalışırken insanlara göre çok daha hızlı ve daha az hata yapmaktadırlar. Günümüzde bilgisayar ve robot teknolojisindeki gelişmelerle daha da karmaşık görevleri de yapabilmektedirler.</a:t>
            </a:r>
          </a:p>
          <a:p>
            <a:pPr>
              <a:buNone/>
            </a:pPr>
            <a:endParaRPr lang="tr-TR" dirty="0">
              <a:latin typeface="ISOCPEUR" pitchFamily="34" charset="0"/>
            </a:endParaRPr>
          </a:p>
        </p:txBody>
      </p:sp>
      <p:pic>
        <p:nvPicPr>
          <p:cNvPr id="62466" name="Picture 2" descr="kaynak robotu ile ilgili görsel sonucu"/>
          <p:cNvPicPr>
            <a:picLocks noChangeAspect="1" noChangeArrowheads="1"/>
          </p:cNvPicPr>
          <p:nvPr/>
        </p:nvPicPr>
        <p:blipFill>
          <a:blip r:embed="rId2" cstate="print"/>
          <a:srcRect/>
          <a:stretch>
            <a:fillRect/>
          </a:stretch>
        </p:blipFill>
        <p:spPr bwMode="auto">
          <a:xfrm>
            <a:off x="4572000" y="1988840"/>
            <a:ext cx="4254443" cy="4238972"/>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t>Otomasyon Nerelerde Karşımıza Çıkar?</a:t>
            </a:r>
            <a:endParaRPr lang="tr-TR" sz="3600" dirty="0"/>
          </a:p>
        </p:txBody>
      </p:sp>
      <p:sp>
        <p:nvSpPr>
          <p:cNvPr id="3" name="2 İçerik Yer Tutucusu"/>
          <p:cNvSpPr>
            <a:spLocks noGrp="1"/>
          </p:cNvSpPr>
          <p:nvPr>
            <p:ph sz="quarter" idx="1"/>
          </p:nvPr>
        </p:nvSpPr>
        <p:spPr>
          <a:xfrm>
            <a:off x="612648" y="1600200"/>
            <a:ext cx="8153400" cy="5114948"/>
          </a:xfrm>
        </p:spPr>
        <p:txBody>
          <a:bodyPr>
            <a:normAutofit fontScale="92500" lnSpcReduction="20000"/>
          </a:bodyPr>
          <a:lstStyle/>
          <a:p>
            <a:pPr fontAlgn="base"/>
            <a:r>
              <a:rPr lang="en-GB" dirty="0" err="1" smtClean="0"/>
              <a:t>İmalat</a:t>
            </a:r>
            <a:r>
              <a:rPr lang="en-GB" dirty="0" smtClean="0"/>
              <a:t> </a:t>
            </a:r>
            <a:r>
              <a:rPr lang="en-GB" dirty="0" err="1" smtClean="0"/>
              <a:t>sektörü</a:t>
            </a:r>
            <a:r>
              <a:rPr lang="en-GB" dirty="0" smtClean="0"/>
              <a:t>: </a:t>
            </a:r>
            <a:r>
              <a:rPr lang="en-GB" dirty="0" err="1" smtClean="0"/>
              <a:t>Fabrika</a:t>
            </a:r>
            <a:r>
              <a:rPr lang="en-GB" dirty="0" smtClean="0"/>
              <a:t> </a:t>
            </a:r>
            <a:r>
              <a:rPr lang="en-GB" dirty="0" err="1" smtClean="0"/>
              <a:t>otomasyon</a:t>
            </a:r>
            <a:r>
              <a:rPr lang="en-GB" dirty="0" smtClean="0"/>
              <a:t> </a:t>
            </a:r>
            <a:r>
              <a:rPr lang="en-GB" dirty="0" err="1" smtClean="0"/>
              <a:t>sistemleri</a:t>
            </a:r>
            <a:endParaRPr lang="tr-TR" dirty="0" smtClean="0"/>
          </a:p>
          <a:p>
            <a:pPr fontAlgn="base"/>
            <a:r>
              <a:rPr lang="en-GB" dirty="0" err="1" smtClean="0"/>
              <a:t>İnşaat</a:t>
            </a:r>
            <a:r>
              <a:rPr lang="en-GB" dirty="0" smtClean="0"/>
              <a:t> </a:t>
            </a:r>
            <a:r>
              <a:rPr lang="en-GB" dirty="0" err="1" smtClean="0"/>
              <a:t>sektörü</a:t>
            </a:r>
            <a:r>
              <a:rPr lang="en-GB" dirty="0" smtClean="0"/>
              <a:t>: </a:t>
            </a:r>
            <a:r>
              <a:rPr lang="en-GB" dirty="0" err="1" smtClean="0"/>
              <a:t>Bina</a:t>
            </a:r>
            <a:r>
              <a:rPr lang="en-GB" dirty="0" smtClean="0"/>
              <a:t>, </a:t>
            </a:r>
            <a:r>
              <a:rPr lang="en-GB" dirty="0" err="1" smtClean="0"/>
              <a:t>deprem</a:t>
            </a:r>
            <a:r>
              <a:rPr lang="en-GB" dirty="0" smtClean="0"/>
              <a:t> </a:t>
            </a:r>
            <a:r>
              <a:rPr lang="en-GB" dirty="0" err="1" smtClean="0"/>
              <a:t>otomasyon</a:t>
            </a:r>
            <a:r>
              <a:rPr lang="en-GB" dirty="0" smtClean="0"/>
              <a:t> </a:t>
            </a:r>
            <a:r>
              <a:rPr lang="en-GB" dirty="0" err="1" smtClean="0"/>
              <a:t>sistemleri</a:t>
            </a:r>
            <a:endParaRPr lang="tr-TR" dirty="0" smtClean="0"/>
          </a:p>
          <a:p>
            <a:pPr fontAlgn="base"/>
            <a:r>
              <a:rPr lang="en-GB" dirty="0" err="1" smtClean="0"/>
              <a:t>Elektrik</a:t>
            </a:r>
            <a:r>
              <a:rPr lang="en-GB" dirty="0" smtClean="0"/>
              <a:t> </a:t>
            </a:r>
            <a:r>
              <a:rPr lang="en-GB" dirty="0" err="1" smtClean="0"/>
              <a:t>sektörü</a:t>
            </a:r>
            <a:r>
              <a:rPr lang="en-GB" dirty="0" smtClean="0"/>
              <a:t>: </a:t>
            </a:r>
            <a:r>
              <a:rPr lang="en-GB" dirty="0" err="1" smtClean="0"/>
              <a:t>Akıllı</a:t>
            </a:r>
            <a:r>
              <a:rPr lang="en-GB" dirty="0" smtClean="0"/>
              <a:t> </a:t>
            </a:r>
            <a:r>
              <a:rPr lang="en-GB" dirty="0" err="1" smtClean="0"/>
              <a:t>sayaç</a:t>
            </a:r>
            <a:r>
              <a:rPr lang="en-GB" dirty="0" smtClean="0"/>
              <a:t>, </a:t>
            </a:r>
            <a:r>
              <a:rPr lang="en-GB" dirty="0" err="1" smtClean="0"/>
              <a:t>aydınlatma</a:t>
            </a:r>
            <a:r>
              <a:rPr lang="en-GB" dirty="0" smtClean="0"/>
              <a:t> </a:t>
            </a:r>
            <a:r>
              <a:rPr lang="en-GB" dirty="0" err="1" smtClean="0"/>
              <a:t>otomasyon</a:t>
            </a:r>
            <a:r>
              <a:rPr lang="en-GB" dirty="0" smtClean="0"/>
              <a:t> </a:t>
            </a:r>
            <a:r>
              <a:rPr lang="en-GB" dirty="0" err="1" smtClean="0"/>
              <a:t>sistemleri</a:t>
            </a:r>
            <a:endParaRPr lang="tr-TR" dirty="0" smtClean="0"/>
          </a:p>
          <a:p>
            <a:pPr fontAlgn="base"/>
            <a:r>
              <a:rPr lang="en-GB" dirty="0" smtClean="0"/>
              <a:t>Geri </a:t>
            </a:r>
            <a:r>
              <a:rPr lang="en-GB" dirty="0" err="1" smtClean="0"/>
              <a:t>dönüşüm</a:t>
            </a:r>
            <a:r>
              <a:rPr lang="en-GB" dirty="0" smtClean="0"/>
              <a:t> </a:t>
            </a:r>
            <a:r>
              <a:rPr lang="en-GB" dirty="0" err="1" smtClean="0"/>
              <a:t>sektörü</a:t>
            </a:r>
            <a:r>
              <a:rPr lang="en-GB" dirty="0" smtClean="0"/>
              <a:t>: Su </a:t>
            </a:r>
            <a:r>
              <a:rPr lang="en-GB" dirty="0" err="1" smtClean="0"/>
              <a:t>arıtma</a:t>
            </a:r>
            <a:r>
              <a:rPr lang="en-GB" dirty="0" smtClean="0"/>
              <a:t>, </a:t>
            </a:r>
            <a:r>
              <a:rPr lang="en-GB" dirty="0" err="1" smtClean="0"/>
              <a:t>atık</a:t>
            </a:r>
            <a:r>
              <a:rPr lang="en-GB" dirty="0" smtClean="0"/>
              <a:t> </a:t>
            </a:r>
            <a:r>
              <a:rPr lang="en-GB" dirty="0" err="1" smtClean="0"/>
              <a:t>kâğıt</a:t>
            </a:r>
            <a:r>
              <a:rPr lang="en-GB" dirty="0" smtClean="0"/>
              <a:t> </a:t>
            </a:r>
            <a:r>
              <a:rPr lang="en-GB" dirty="0" err="1" smtClean="0"/>
              <a:t>değerlendirme</a:t>
            </a:r>
            <a:endParaRPr lang="tr-TR" dirty="0" smtClean="0"/>
          </a:p>
          <a:p>
            <a:pPr fontAlgn="base"/>
            <a:r>
              <a:rPr lang="en-GB" dirty="0" err="1" smtClean="0"/>
              <a:t>Tekstil</a:t>
            </a:r>
            <a:r>
              <a:rPr lang="en-GB" dirty="0" smtClean="0"/>
              <a:t> </a:t>
            </a:r>
            <a:r>
              <a:rPr lang="en-GB" dirty="0" err="1" smtClean="0"/>
              <a:t>sektörü</a:t>
            </a:r>
            <a:r>
              <a:rPr lang="en-GB" dirty="0" smtClean="0"/>
              <a:t>: </a:t>
            </a:r>
            <a:r>
              <a:rPr lang="en-GB" dirty="0" err="1" smtClean="0"/>
              <a:t>Kumaş</a:t>
            </a:r>
            <a:r>
              <a:rPr lang="en-GB" dirty="0" smtClean="0"/>
              <a:t> </a:t>
            </a:r>
            <a:r>
              <a:rPr lang="en-GB" dirty="0" err="1" smtClean="0"/>
              <a:t>boyama</a:t>
            </a:r>
            <a:r>
              <a:rPr lang="en-GB" dirty="0" smtClean="0"/>
              <a:t> </a:t>
            </a:r>
            <a:r>
              <a:rPr lang="en-GB" dirty="0" err="1" smtClean="0"/>
              <a:t>otomasyonları</a:t>
            </a:r>
            <a:endParaRPr lang="tr-TR" dirty="0" smtClean="0"/>
          </a:p>
          <a:p>
            <a:pPr fontAlgn="base"/>
            <a:r>
              <a:rPr lang="en-GB" dirty="0" err="1" smtClean="0"/>
              <a:t>Enerji</a:t>
            </a:r>
            <a:r>
              <a:rPr lang="en-GB" dirty="0" smtClean="0"/>
              <a:t> </a:t>
            </a:r>
            <a:r>
              <a:rPr lang="en-GB" dirty="0" err="1" smtClean="0"/>
              <a:t>sektörü</a:t>
            </a:r>
            <a:r>
              <a:rPr lang="en-GB" dirty="0" smtClean="0"/>
              <a:t>: </a:t>
            </a:r>
            <a:r>
              <a:rPr lang="en-GB" dirty="0" err="1" smtClean="0"/>
              <a:t>Enerji</a:t>
            </a:r>
            <a:r>
              <a:rPr lang="en-GB" dirty="0" smtClean="0"/>
              <a:t> </a:t>
            </a:r>
            <a:r>
              <a:rPr lang="en-GB" dirty="0" err="1" smtClean="0"/>
              <a:t>üretim</a:t>
            </a:r>
            <a:r>
              <a:rPr lang="en-GB" dirty="0" smtClean="0"/>
              <a:t>, </a:t>
            </a:r>
            <a:r>
              <a:rPr lang="en-GB" dirty="0" err="1" smtClean="0"/>
              <a:t>denetim</a:t>
            </a:r>
            <a:r>
              <a:rPr lang="en-GB" dirty="0" smtClean="0"/>
              <a:t>, </a:t>
            </a:r>
            <a:r>
              <a:rPr lang="en-GB" dirty="0" err="1" smtClean="0"/>
              <a:t>ücretlendirme</a:t>
            </a:r>
            <a:r>
              <a:rPr lang="en-GB" dirty="0" smtClean="0"/>
              <a:t> </a:t>
            </a:r>
            <a:r>
              <a:rPr lang="en-GB" dirty="0" err="1" smtClean="0"/>
              <a:t>otomasyon</a:t>
            </a:r>
            <a:r>
              <a:rPr lang="en-GB" dirty="0" smtClean="0"/>
              <a:t> </a:t>
            </a:r>
            <a:r>
              <a:rPr lang="en-GB" dirty="0" err="1" smtClean="0"/>
              <a:t>sistemleri</a:t>
            </a:r>
            <a:endParaRPr lang="tr-TR" dirty="0" smtClean="0"/>
          </a:p>
          <a:p>
            <a:pPr fontAlgn="base"/>
            <a:r>
              <a:rPr lang="en-GB" dirty="0" err="1" smtClean="0"/>
              <a:t>Elektronik</a:t>
            </a:r>
            <a:r>
              <a:rPr lang="en-GB" dirty="0" smtClean="0"/>
              <a:t> </a:t>
            </a:r>
            <a:r>
              <a:rPr lang="en-GB" dirty="0" err="1" smtClean="0"/>
              <a:t>sektörü</a:t>
            </a:r>
            <a:r>
              <a:rPr lang="en-GB" dirty="0" smtClean="0"/>
              <a:t>: </a:t>
            </a:r>
            <a:r>
              <a:rPr lang="en-GB" dirty="0" err="1" smtClean="0"/>
              <a:t>Devre</a:t>
            </a:r>
            <a:r>
              <a:rPr lang="en-GB" dirty="0" smtClean="0"/>
              <a:t> </a:t>
            </a:r>
            <a:r>
              <a:rPr lang="en-GB" dirty="0" err="1" smtClean="0"/>
              <a:t>dizayn</a:t>
            </a:r>
            <a:r>
              <a:rPr lang="en-GB" dirty="0" smtClean="0"/>
              <a:t>, </a:t>
            </a:r>
            <a:r>
              <a:rPr lang="en-GB" dirty="0" err="1" smtClean="0"/>
              <a:t>üretim</a:t>
            </a:r>
            <a:r>
              <a:rPr lang="en-GB" dirty="0" smtClean="0"/>
              <a:t> </a:t>
            </a:r>
            <a:r>
              <a:rPr lang="en-GB" dirty="0" err="1" smtClean="0"/>
              <a:t>otomasyon</a:t>
            </a:r>
            <a:r>
              <a:rPr lang="en-GB" dirty="0" smtClean="0"/>
              <a:t> </a:t>
            </a:r>
            <a:r>
              <a:rPr lang="en-GB" dirty="0" err="1" smtClean="0"/>
              <a:t>sistemleri</a:t>
            </a:r>
            <a:endParaRPr lang="tr-TR" dirty="0" smtClean="0"/>
          </a:p>
          <a:p>
            <a:pPr fontAlgn="base"/>
            <a:r>
              <a:rPr lang="en-GB" dirty="0" err="1" smtClean="0"/>
              <a:t>Ayrıca</a:t>
            </a:r>
            <a:r>
              <a:rPr lang="en-GB" dirty="0" smtClean="0"/>
              <a:t> </a:t>
            </a:r>
            <a:r>
              <a:rPr lang="en-GB" dirty="0" err="1" smtClean="0"/>
              <a:t>bilişim</a:t>
            </a:r>
            <a:r>
              <a:rPr lang="en-GB" dirty="0" smtClean="0"/>
              <a:t>, </a:t>
            </a:r>
            <a:r>
              <a:rPr lang="en-GB" dirty="0" err="1" smtClean="0"/>
              <a:t>telekomünikasyon</a:t>
            </a:r>
            <a:r>
              <a:rPr lang="en-GB" dirty="0" smtClean="0"/>
              <a:t>, </a:t>
            </a:r>
            <a:r>
              <a:rPr lang="en-GB" dirty="0" err="1" smtClean="0"/>
              <a:t>ofis</a:t>
            </a:r>
            <a:r>
              <a:rPr lang="en-GB" dirty="0" smtClean="0"/>
              <a:t> </a:t>
            </a:r>
            <a:r>
              <a:rPr lang="en-GB" dirty="0" err="1" smtClean="0"/>
              <a:t>yönetimi</a:t>
            </a:r>
            <a:r>
              <a:rPr lang="en-GB" dirty="0" smtClean="0"/>
              <a:t> </a:t>
            </a:r>
            <a:r>
              <a:rPr lang="en-GB" dirty="0" err="1" smtClean="0"/>
              <a:t>otomasyon</a:t>
            </a:r>
            <a:r>
              <a:rPr lang="en-GB" dirty="0" smtClean="0"/>
              <a:t> </a:t>
            </a:r>
            <a:r>
              <a:rPr lang="en-GB" dirty="0" err="1" smtClean="0"/>
              <a:t>sistemleri</a:t>
            </a:r>
            <a:r>
              <a:rPr lang="en-GB" dirty="0" smtClean="0"/>
              <a:t>.</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en-GB" dirty="0" smtClean="0"/>
              <a:t>OTOMASYON NEDİR ?</a:t>
            </a:r>
            <a:endParaRPr lang="tr-TR" dirty="0"/>
          </a:p>
        </p:txBody>
      </p:sp>
      <p:sp>
        <p:nvSpPr>
          <p:cNvPr id="3" name="2 İçerik Yer Tutucusu"/>
          <p:cNvSpPr>
            <a:spLocks noGrp="1"/>
          </p:cNvSpPr>
          <p:nvPr>
            <p:ph sz="quarter" idx="1"/>
          </p:nvPr>
        </p:nvSpPr>
        <p:spPr>
          <a:xfrm>
            <a:off x="428596" y="1600200"/>
            <a:ext cx="8337452" cy="4495800"/>
          </a:xfrm>
        </p:spPr>
        <p:txBody>
          <a:bodyPr/>
          <a:lstStyle/>
          <a:p>
            <a:r>
              <a:rPr lang="tr-TR" dirty="0" smtClean="0">
                <a:latin typeface="ISOCPEUR" pitchFamily="34" charset="0"/>
                <a:cs typeface="Tahoma" pitchFamily="34" charset="0"/>
              </a:rPr>
              <a:t>Otomasyon endüstride, yönetimde ve bilimsel işlerde insan aracılığı olmadan işlerin otomatik olarak yapılmasıdır. </a:t>
            </a:r>
          </a:p>
          <a:p>
            <a:r>
              <a:rPr lang="tr-TR" dirty="0" smtClean="0">
                <a:latin typeface="ISOCPEUR" pitchFamily="34" charset="0"/>
                <a:cs typeface="Tahoma" pitchFamily="34" charset="0"/>
              </a:rPr>
              <a:t>Diğer bir ifade ile yapılan bir işin insan ile </a:t>
            </a:r>
            <a:r>
              <a:rPr lang="tr-TR" dirty="0" err="1" smtClean="0">
                <a:latin typeface="ISOCPEUR" pitchFamily="34" charset="0"/>
                <a:cs typeface="Tahoma" pitchFamily="34" charset="0"/>
              </a:rPr>
              <a:t>makina</a:t>
            </a:r>
            <a:r>
              <a:rPr lang="tr-TR" dirty="0" smtClean="0">
                <a:latin typeface="ISOCPEUR" pitchFamily="34" charset="0"/>
                <a:cs typeface="Tahoma" pitchFamily="34" charset="0"/>
              </a:rPr>
              <a:t> arasında paylaşılmasına otomasyon denir. Toplam işin paylaşım yüzdesi otomasyonun düzeyini tespit eder. </a:t>
            </a:r>
          </a:p>
          <a:p>
            <a:r>
              <a:rPr lang="tr-TR" dirty="0" smtClean="0">
                <a:latin typeface="ISOCPEUR" pitchFamily="34" charset="0"/>
                <a:cs typeface="Tahoma" pitchFamily="34" charset="0"/>
              </a:rPr>
              <a:t>İnsan gücünün yoğun olduğu otomasyon sistemleri yarı otomasyon, </a:t>
            </a:r>
            <a:r>
              <a:rPr lang="tr-TR" dirty="0" err="1" smtClean="0">
                <a:latin typeface="ISOCPEUR" pitchFamily="34" charset="0"/>
                <a:cs typeface="Tahoma" pitchFamily="34" charset="0"/>
              </a:rPr>
              <a:t>makinanın</a:t>
            </a:r>
            <a:r>
              <a:rPr lang="tr-TR" dirty="0" smtClean="0">
                <a:latin typeface="ISOCPEUR" pitchFamily="34" charset="0"/>
                <a:cs typeface="Tahoma" pitchFamily="34" charset="0"/>
              </a:rPr>
              <a:t> yoğun olduğu sitemlere de tam otomasyon denir.</a:t>
            </a:r>
            <a:endParaRPr lang="tr-TR" dirty="0">
              <a:latin typeface="ISOCPEUR" pitchFamily="34" charset="0"/>
              <a:cs typeface="Tahoma"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3600" b="1" dirty="0" smtClean="0"/>
              <a:t>Otomasyon Nerelerde Karşımıza Çıkar?</a:t>
            </a:r>
            <a:endParaRPr lang="tr-TR" sz="3600" dirty="0"/>
          </a:p>
        </p:txBody>
      </p:sp>
      <p:sp>
        <p:nvSpPr>
          <p:cNvPr id="3" name="2 İçerik Yer Tutucusu"/>
          <p:cNvSpPr>
            <a:spLocks noGrp="1"/>
          </p:cNvSpPr>
          <p:nvPr>
            <p:ph sz="quarter" idx="1"/>
          </p:nvPr>
        </p:nvSpPr>
        <p:spPr>
          <a:xfrm>
            <a:off x="612648" y="1600200"/>
            <a:ext cx="8153400" cy="5114948"/>
          </a:xfrm>
        </p:spPr>
        <p:txBody>
          <a:bodyPr>
            <a:normAutofit/>
          </a:bodyPr>
          <a:lstStyle/>
          <a:p>
            <a:r>
              <a:rPr lang="tr-TR" dirty="0" smtClean="0">
                <a:latin typeface="ISOCPEUR" pitchFamily="34" charset="0"/>
              </a:rPr>
              <a:t>Hava tahmini</a:t>
            </a:r>
          </a:p>
          <a:p>
            <a:r>
              <a:rPr lang="tr-TR" dirty="0" smtClean="0">
                <a:latin typeface="ISOCPEUR" pitchFamily="34" charset="0"/>
              </a:rPr>
              <a:t>Arabalar</a:t>
            </a:r>
          </a:p>
          <a:p>
            <a:r>
              <a:rPr lang="tr-TR" dirty="0" smtClean="0">
                <a:latin typeface="ISOCPEUR" pitchFamily="34" charset="0"/>
              </a:rPr>
              <a:t>İnternetten arama yapabilmek, sosyal siteler</a:t>
            </a:r>
          </a:p>
          <a:p>
            <a:r>
              <a:rPr lang="tr-TR" dirty="0" smtClean="0">
                <a:latin typeface="ISOCPEUR" pitchFamily="34" charset="0"/>
              </a:rPr>
              <a:t>Fotoğraflar ve videoya kayıt etmek</a:t>
            </a:r>
          </a:p>
          <a:p>
            <a:r>
              <a:rPr lang="tr-TR" dirty="0" smtClean="0">
                <a:latin typeface="ISOCPEUR" pitchFamily="34" charset="0"/>
              </a:rPr>
              <a:t>Asansörler</a:t>
            </a:r>
          </a:p>
          <a:p>
            <a:r>
              <a:rPr lang="tr-TR" dirty="0" smtClean="0">
                <a:latin typeface="ISOCPEUR" pitchFamily="34" charset="0"/>
              </a:rPr>
              <a:t>Otomatik vezne makinesi (ATM)</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latin typeface="ISOCPEUR" pitchFamily="34" charset="0"/>
              </a:rPr>
              <a:t>Otomasyon hayatımızda günlük olarak sıkça karşımıza çıkar. Geri besleme (</a:t>
            </a:r>
            <a:r>
              <a:rPr lang="tr-TR" dirty="0" err="1" smtClean="0">
                <a:latin typeface="ISOCPEUR" pitchFamily="34" charset="0"/>
              </a:rPr>
              <a:t>Feedback</a:t>
            </a:r>
            <a:r>
              <a:rPr lang="tr-TR" dirty="0" smtClean="0">
                <a:latin typeface="ISOCPEUR" pitchFamily="34" charset="0"/>
              </a:rPr>
              <a:t>), otomatik kontrolün temel elemanlarındandır.</a:t>
            </a:r>
          </a:p>
          <a:p>
            <a:pPr>
              <a:buNone/>
            </a:pPr>
            <a:endParaRPr lang="tr-TR" dirty="0">
              <a:latin typeface="ISOCPEUR" pitchFamily="34" charset="0"/>
            </a:endParaRPr>
          </a:p>
        </p:txBody>
      </p:sp>
      <p:pic>
        <p:nvPicPr>
          <p:cNvPr id="23554" name="Picture 2" descr="http://www.elektrikrehberiniz.com/wp-content/uploads/2014/08/otomasyon.jpg"/>
          <p:cNvPicPr>
            <a:picLocks noChangeAspect="1" noChangeArrowheads="1"/>
          </p:cNvPicPr>
          <p:nvPr/>
        </p:nvPicPr>
        <p:blipFill>
          <a:blip r:embed="rId2" cstate="print"/>
          <a:srcRect/>
          <a:stretch>
            <a:fillRect/>
          </a:stretch>
        </p:blipFill>
        <p:spPr bwMode="auto">
          <a:xfrm>
            <a:off x="1571604" y="3000372"/>
            <a:ext cx="5429288" cy="3328123"/>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0" y="1556792"/>
            <a:ext cx="4788024" cy="4968552"/>
          </a:xfrm>
        </p:spPr>
        <p:txBody>
          <a:bodyPr>
            <a:normAutofit fontScale="92500"/>
          </a:bodyPr>
          <a:lstStyle/>
          <a:p>
            <a:pPr indent="0">
              <a:buNone/>
            </a:pPr>
            <a:r>
              <a:rPr lang="tr-TR" dirty="0" smtClean="0"/>
              <a:t>Resimde, bir termostat bilgisi, oda sıcaklığının kontrolünde kullanılmaktadır. Kontrol elemanı termostattan aldığı bilgiyle istenen sıcaklık bilgisini karşılaştırarak, gereken komutu ısıtıcıya iletir. </a:t>
            </a:r>
          </a:p>
          <a:p>
            <a:pPr indent="0">
              <a:buNone/>
            </a:pPr>
            <a:r>
              <a:rPr lang="tr-TR" dirty="0" smtClean="0"/>
              <a:t>Bu döngünün birçok defa tekrarlanması ile istenen sıcaklığa ulaşılarak bu sıcaklık derecesi sabit tutulmaktadır.</a:t>
            </a:r>
            <a:endParaRPr lang="tr-TR" dirty="0"/>
          </a:p>
        </p:txBody>
      </p:sp>
      <p:pic>
        <p:nvPicPr>
          <p:cNvPr id="4" name="Picture 2" descr="http://www.elektrikrehberiniz.com/wp-content/uploads/2014/08/otomasyon.jpg"/>
          <p:cNvPicPr>
            <a:picLocks noChangeAspect="1" noChangeArrowheads="1"/>
          </p:cNvPicPr>
          <p:nvPr/>
        </p:nvPicPr>
        <p:blipFill>
          <a:blip r:embed="rId2" cstate="print"/>
          <a:srcRect/>
          <a:stretch>
            <a:fillRect/>
          </a:stretch>
        </p:blipFill>
        <p:spPr bwMode="auto">
          <a:xfrm>
            <a:off x="4932040" y="2852936"/>
            <a:ext cx="3816424" cy="2339446"/>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Otomasyon Sistemleri</a:t>
            </a:r>
            <a:endParaRPr lang="tr-TR" dirty="0"/>
          </a:p>
        </p:txBody>
      </p:sp>
      <p:sp>
        <p:nvSpPr>
          <p:cNvPr id="3" name="2 İçerik Yer Tutucusu"/>
          <p:cNvSpPr>
            <a:spLocks noGrp="1"/>
          </p:cNvSpPr>
          <p:nvPr>
            <p:ph sz="quarter" idx="1"/>
          </p:nvPr>
        </p:nvSpPr>
        <p:spPr>
          <a:xfrm>
            <a:off x="428596" y="1600200"/>
            <a:ext cx="8429684" cy="4972072"/>
          </a:xfrm>
        </p:spPr>
        <p:txBody>
          <a:bodyPr>
            <a:normAutofit/>
          </a:bodyPr>
          <a:lstStyle/>
          <a:p>
            <a:r>
              <a:rPr lang="tr-TR" u="sng" dirty="0" smtClean="0"/>
              <a:t>Endüstriyel otomasyon</a:t>
            </a:r>
            <a:r>
              <a:rPr lang="tr-TR" dirty="0" smtClean="0"/>
              <a:t> sistemleri; üretim görevlerini tamamlamak için robotik cihazların kullanılmasıdır. Otomasyon, mal ve hizmet teslim üretiminde verimliliği en uygun duruma getirmek (optimize etmek) için makineleri yada teknolojilerin kullanımıdır. Otomasyon  iş yerinde, iş verimini arttırmak için makineleşmedir. Endüstriyel otomasyon teknolojileri ile  emeğe daha az ihtiyaç duyulmaktadır.  Üretim için belli hizmetler makineler tarafından devamlı, otomatik olarak seri bir şekilde yapılır.</a:t>
            </a:r>
            <a:endParaRPr lang="tr-T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612648" y="1600200"/>
            <a:ext cx="8245632" cy="4900634"/>
          </a:xfrm>
        </p:spPr>
        <p:txBody>
          <a:bodyPr>
            <a:normAutofit lnSpcReduction="10000"/>
          </a:bodyPr>
          <a:lstStyle/>
          <a:p>
            <a:r>
              <a:rPr lang="tr-TR" b="1" dirty="0" smtClean="0"/>
              <a:t>Otomasyon Sistemi Nedir?</a:t>
            </a:r>
            <a:r>
              <a:rPr lang="tr-TR" dirty="0" smtClean="0"/>
              <a:t> (</a:t>
            </a:r>
            <a:r>
              <a:rPr lang="tr-TR" dirty="0" err="1" smtClean="0"/>
              <a:t>automation</a:t>
            </a:r>
            <a:r>
              <a:rPr lang="tr-TR" dirty="0" smtClean="0"/>
              <a:t> </a:t>
            </a:r>
            <a:r>
              <a:rPr lang="tr-TR" dirty="0" err="1" smtClean="0"/>
              <a:t>systems</a:t>
            </a:r>
            <a:r>
              <a:rPr lang="tr-TR" dirty="0" smtClean="0"/>
              <a:t>); daha önceleri insan emeği ile yapılan işlerin, bilgisayarlar, mekanik aletler ve kendi kendine çalışan makineler ile yapılmasına otomasyon sistemi denir.</a:t>
            </a:r>
          </a:p>
          <a:p>
            <a:r>
              <a:rPr lang="tr-TR" dirty="0" smtClean="0"/>
              <a:t>Bu tanım önceleri imalat süresi boyunca malzemelerin bir makineden diğer bir makineye otomatik şekilde aktarılmasını, her birinde üretimin belli bir bölümünün yapılarak, insan emeğine ihtiyaç olmadan imalatın gerçekleştirilmesi olarak tanımlanıyordu. </a:t>
            </a:r>
            <a:endParaRPr lang="tr-T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612648" y="1600200"/>
            <a:ext cx="8174194" cy="4972072"/>
          </a:xfrm>
        </p:spPr>
        <p:txBody>
          <a:bodyPr>
            <a:normAutofit lnSpcReduction="10000"/>
          </a:bodyPr>
          <a:lstStyle/>
          <a:p>
            <a:r>
              <a:rPr lang="tr-TR" dirty="0" smtClean="0"/>
              <a:t>Teknolojinin gelişmesiyle, bu sisteme otomatik iletişim ve denetim mekanizmaları da eklenmiş, iletişim, bir makinenin veya üretim aracının bilgisayar programındaki bilgiler doğrultusunda faaliyet sürdürmesidir.</a:t>
            </a:r>
          </a:p>
          <a:p>
            <a:r>
              <a:rPr lang="tr-TR" dirty="0" smtClean="0"/>
              <a:t>Otomatik denetimde makinenin yaptığı işler önceden programlanır. Bu programlama doğrultusunda bir sapmanın ortaya çıkması halinde, gereken düzeltmenin kendiliğinden sağlanması durumudur. Otomasyon, ikinci Dünya Savaşı’ndan sonra Batılı sanayileşmiş ülkelerde, verimliliği hızla arttırmıştır.</a:t>
            </a:r>
          </a:p>
          <a:p>
            <a:pPr>
              <a:buNone/>
            </a:pPr>
            <a:endParaRPr lang="tr-TR"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612648" y="1600200"/>
            <a:ext cx="8102756" cy="4900634"/>
          </a:xfrm>
        </p:spPr>
        <p:txBody>
          <a:bodyPr>
            <a:normAutofit lnSpcReduction="10000"/>
          </a:bodyPr>
          <a:lstStyle/>
          <a:p>
            <a:r>
              <a:rPr lang="tr-TR" dirty="0" smtClean="0"/>
              <a:t>Ama bu gelişmenin olumsuz etkileri de olmuştur. Bunlar arasında iş gücüne, vasıfsız emeğe olan talep azaldığından bunun </a:t>
            </a:r>
            <a:r>
              <a:rPr lang="tr-TR" dirty="0" err="1" smtClean="0"/>
              <a:t>sonucuda</a:t>
            </a:r>
            <a:r>
              <a:rPr lang="tr-TR" dirty="0" smtClean="0"/>
              <a:t> da işsizliğe yol açmıştır.</a:t>
            </a:r>
          </a:p>
          <a:p>
            <a:r>
              <a:rPr lang="tr-TR" dirty="0" smtClean="0"/>
              <a:t>Bir fabrikada kullanılan </a:t>
            </a:r>
            <a:r>
              <a:rPr lang="tr-TR" dirty="0" err="1" smtClean="0"/>
              <a:t>otomosyon</a:t>
            </a:r>
            <a:r>
              <a:rPr lang="tr-TR" dirty="0" smtClean="0"/>
              <a:t> sistemleri, bilgisayar ekranında sisteminin işleyişini, eğer varsa </a:t>
            </a:r>
            <a:r>
              <a:rPr lang="tr-TR" u="sng" dirty="0" smtClean="0"/>
              <a:t>arızanı</a:t>
            </a:r>
            <a:r>
              <a:rPr lang="tr-TR" dirty="0" smtClean="0"/>
              <a:t>n yerini, üretilen ürün miktarını vs fabrikayı ilgilendiren birçok bilgilere erişim ve kontrol kolaylığı sağlar. Robot makine başlangıç için pahalı olabilir. Üretim işçiler için aylık ücret kaybı, şirket için tasarruf sağlar.</a:t>
            </a:r>
          </a:p>
          <a:p>
            <a:pPr>
              <a:buNone/>
            </a:pPr>
            <a:endParaRPr lang="tr-T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Avantajları:</a:t>
            </a:r>
            <a:endParaRPr lang="tr-TR" dirty="0"/>
          </a:p>
        </p:txBody>
      </p:sp>
      <p:sp>
        <p:nvSpPr>
          <p:cNvPr id="3" name="2 İçerik Yer Tutucusu"/>
          <p:cNvSpPr>
            <a:spLocks noGrp="1"/>
          </p:cNvSpPr>
          <p:nvPr>
            <p:ph sz="quarter" idx="1"/>
          </p:nvPr>
        </p:nvSpPr>
        <p:spPr/>
        <p:txBody>
          <a:bodyPr/>
          <a:lstStyle/>
          <a:p>
            <a:r>
              <a:rPr lang="tr-TR" dirty="0" smtClean="0"/>
              <a:t>Kalite artışı,</a:t>
            </a:r>
          </a:p>
          <a:p>
            <a:r>
              <a:rPr lang="tr-TR" dirty="0" smtClean="0"/>
              <a:t>Üretim maliyetinin  düşmesi,</a:t>
            </a:r>
          </a:p>
          <a:p>
            <a:r>
              <a:rPr lang="tr-TR" dirty="0" smtClean="0"/>
              <a:t>Rekabet gücünün artması,</a:t>
            </a:r>
          </a:p>
          <a:p>
            <a:r>
              <a:rPr lang="tr-TR" dirty="0" smtClean="0"/>
              <a:t>İş kazalarının azalması</a:t>
            </a:r>
          </a:p>
          <a:p>
            <a:r>
              <a:rPr lang="tr-TR" dirty="0" smtClean="0"/>
              <a:t>Zamandan tasarruf  sayılabilir.</a:t>
            </a:r>
          </a:p>
          <a:p>
            <a:endParaRPr lang="tr-TR" dirty="0" smtClean="0"/>
          </a:p>
          <a:p>
            <a:pPr>
              <a:buNone/>
            </a:pPr>
            <a:r>
              <a:rPr lang="tr-TR" dirty="0" smtClean="0"/>
              <a:t>Bu avantajlar da işletmeye hız ve kâr olarak geri dönmektedir.</a:t>
            </a:r>
          </a:p>
          <a:p>
            <a:endParaRPr lang="tr-T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Dezavantajları</a:t>
            </a:r>
            <a:endParaRPr lang="tr-TR" dirty="0"/>
          </a:p>
        </p:txBody>
      </p:sp>
      <p:sp>
        <p:nvSpPr>
          <p:cNvPr id="3" name="2 İçerik Yer Tutucusu"/>
          <p:cNvSpPr>
            <a:spLocks noGrp="1"/>
          </p:cNvSpPr>
          <p:nvPr>
            <p:ph sz="quarter" idx="1"/>
          </p:nvPr>
        </p:nvSpPr>
        <p:spPr/>
        <p:txBody>
          <a:bodyPr/>
          <a:lstStyle/>
          <a:p>
            <a:r>
              <a:rPr lang="tr-TR" dirty="0" smtClean="0"/>
              <a:t>Otomasyon sistemlerinin dezavantajı ise ilk montajının maliyetli olmasıdır.</a:t>
            </a:r>
          </a:p>
          <a:p>
            <a:r>
              <a:rPr lang="tr-TR" dirty="0" smtClean="0"/>
              <a:t>Maliyet, uzun zamanda çoğu otomasyon sistemlerinde kendini amorti etmektedir.</a:t>
            </a:r>
          </a:p>
          <a:p>
            <a:r>
              <a:rPr lang="tr-TR" dirty="0" smtClean="0"/>
              <a:t>Fabrika otomasyon sistemleri ile fabrika çalışanlarının sayısında azalmaya, otomasyon sonucu işletmelerin yatırım harcamaları fazlalaşır ve işsizlik  durumu ortaya çıkar.</a:t>
            </a:r>
          </a:p>
          <a:p>
            <a:endParaRPr lang="tr-T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t>Toplam işin paylaşım yüzdesi otomasyonun düzeyini tespit eder. İnsan gücünün yoğun olduğu otomasyon sitemleri yarı otomasyon, makinenin yoğun olduğu sitemler de tam otomasyon olarak tanımlanır. Endüstride üretim; hızlı, standart, güvenli, nihayet verimli kılmak otomasyon sayesinde sağlanmaktadır.</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428596" y="1600200"/>
            <a:ext cx="8337452" cy="4495800"/>
          </a:xfrm>
        </p:spPr>
        <p:txBody>
          <a:bodyPr>
            <a:normAutofit/>
          </a:bodyPr>
          <a:lstStyle/>
          <a:p>
            <a:r>
              <a:rPr lang="tr-TR" dirty="0" smtClean="0">
                <a:latin typeface="ISOCPEUR" pitchFamily="34" charset="0"/>
              </a:rPr>
              <a:t>Sanayi devriminden bu yana yakın geçmişimizde üretmek tek başına yeterli olmamıştır.  </a:t>
            </a:r>
          </a:p>
          <a:p>
            <a:r>
              <a:rPr lang="tr-TR" dirty="0" smtClean="0">
                <a:latin typeface="ISOCPEUR" pitchFamily="34" charset="0"/>
              </a:rPr>
              <a:t>Bütün dünyanın açık bir pazar haline geldiği rekabetçi şartlarda üretimi; hızlı, standart, güvenli, verimli kılmak bir zorunluluk olmuştur. Endüstride bu zorunluluğun karşılığı kesinlikle otomasyondur. </a:t>
            </a:r>
          </a:p>
          <a:p>
            <a:r>
              <a:rPr lang="tr-TR" dirty="0" smtClean="0">
                <a:latin typeface="ISOCPEUR" pitchFamily="34" charset="0"/>
              </a:rPr>
              <a:t>Otomasyon tek bir cihaz ile değil, bir çok kontrol ve otomasyon teknolojisi ünitelerinin </a:t>
            </a:r>
            <a:r>
              <a:rPr lang="tr-TR" dirty="0" err="1" smtClean="0">
                <a:latin typeface="ISOCPEUR" pitchFamily="34" charset="0"/>
              </a:rPr>
              <a:t>kollektif</a:t>
            </a:r>
            <a:r>
              <a:rPr lang="tr-TR" dirty="0" smtClean="0">
                <a:latin typeface="ISOCPEUR" pitchFamily="34" charset="0"/>
              </a:rPr>
              <a:t> çalışmasıyla yapılabilir.</a:t>
            </a:r>
          </a:p>
          <a:p>
            <a:pPr>
              <a:buNone/>
            </a:pPr>
            <a:endParaRPr lang="tr-TR" dirty="0">
              <a:latin typeface="ISOCPEUR"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t>Otomasyon Çeşitleri </a:t>
            </a:r>
            <a:endParaRPr lang="tr-TR" dirty="0"/>
          </a:p>
        </p:txBody>
      </p:sp>
      <p:sp>
        <p:nvSpPr>
          <p:cNvPr id="3" name="2 İçerik Yer Tutucusu"/>
          <p:cNvSpPr>
            <a:spLocks noGrp="1"/>
          </p:cNvSpPr>
          <p:nvPr>
            <p:ph sz="quarter" idx="1"/>
          </p:nvPr>
        </p:nvSpPr>
        <p:spPr>
          <a:xfrm>
            <a:off x="214282" y="1714488"/>
            <a:ext cx="4929222" cy="4495800"/>
          </a:xfrm>
        </p:spPr>
        <p:txBody>
          <a:bodyPr>
            <a:normAutofit/>
          </a:bodyPr>
          <a:lstStyle/>
          <a:p>
            <a:r>
              <a:rPr lang="tr-TR" sz="2500" dirty="0" smtClean="0"/>
              <a:t>Endüstriyel </a:t>
            </a:r>
            <a:r>
              <a:rPr lang="tr-TR" sz="2500" dirty="0" err="1" smtClean="0"/>
              <a:t>makina</a:t>
            </a:r>
            <a:r>
              <a:rPr lang="tr-TR" sz="2500" dirty="0" smtClean="0"/>
              <a:t> otomasyonu</a:t>
            </a:r>
          </a:p>
          <a:p>
            <a:r>
              <a:rPr lang="tr-TR" sz="2500" dirty="0" smtClean="0"/>
              <a:t>Muhasebe otomasyon sistemi</a:t>
            </a:r>
          </a:p>
          <a:p>
            <a:r>
              <a:rPr lang="tr-TR" sz="2500" dirty="0" smtClean="0"/>
              <a:t>Öğrenci otomasyonu</a:t>
            </a:r>
          </a:p>
          <a:p>
            <a:r>
              <a:rPr lang="tr-TR" sz="2500" dirty="0" smtClean="0"/>
              <a:t>Fabrika otomasyon</a:t>
            </a:r>
          </a:p>
          <a:p>
            <a:r>
              <a:rPr lang="tr-TR" sz="2500" dirty="0" smtClean="0"/>
              <a:t>Bina otomasyon sistemleri</a:t>
            </a:r>
          </a:p>
          <a:p>
            <a:r>
              <a:rPr lang="tr-TR" sz="2500" dirty="0" smtClean="0"/>
              <a:t>Ev otomasyonu</a:t>
            </a:r>
          </a:p>
          <a:p>
            <a:r>
              <a:rPr lang="tr-TR" sz="2500" dirty="0" smtClean="0"/>
              <a:t>Akıllı bina otomasyonu</a:t>
            </a:r>
          </a:p>
          <a:p>
            <a:r>
              <a:rPr lang="tr-TR" sz="2500" dirty="0" smtClean="0"/>
              <a:t>Akıllı ev otomasyonu</a:t>
            </a:r>
          </a:p>
          <a:p>
            <a:endParaRPr lang="tr-TR" sz="2500" dirty="0"/>
          </a:p>
        </p:txBody>
      </p:sp>
      <p:sp>
        <p:nvSpPr>
          <p:cNvPr id="4" name="3 Dikdörtgen"/>
          <p:cNvSpPr/>
          <p:nvPr/>
        </p:nvSpPr>
        <p:spPr>
          <a:xfrm>
            <a:off x="4643454" y="1714488"/>
            <a:ext cx="4214826" cy="4567917"/>
          </a:xfrm>
          <a:prstGeom prst="rect">
            <a:avLst/>
          </a:prstGeom>
        </p:spPr>
        <p:txBody>
          <a:bodyPr wrap="square">
            <a:spAutoFit/>
          </a:bodyPr>
          <a:lstStyle/>
          <a:p>
            <a:pPr marL="320040" indent="-320040">
              <a:spcBef>
                <a:spcPts val="700"/>
              </a:spcBef>
              <a:buClr>
                <a:schemeClr val="accent2"/>
              </a:buClr>
              <a:buSzPct val="60000"/>
              <a:buFont typeface="Wingdings"/>
              <a:buChar char=""/>
            </a:pPr>
            <a:r>
              <a:rPr lang="tr-TR" sz="2500" dirty="0" err="1" smtClean="0"/>
              <a:t>Barkod</a:t>
            </a:r>
            <a:r>
              <a:rPr lang="tr-TR" sz="2500" dirty="0" smtClean="0"/>
              <a:t> otomasyon sistemi</a:t>
            </a:r>
          </a:p>
          <a:p>
            <a:pPr marL="320040" indent="-320040">
              <a:spcBef>
                <a:spcPts val="700"/>
              </a:spcBef>
              <a:buClr>
                <a:schemeClr val="accent2"/>
              </a:buClr>
              <a:buSzPct val="60000"/>
              <a:buFont typeface="Wingdings"/>
              <a:buChar char=""/>
            </a:pPr>
            <a:r>
              <a:rPr lang="tr-TR" sz="2500" dirty="0" smtClean="0"/>
              <a:t>Depo otomasyon sistemleri</a:t>
            </a:r>
          </a:p>
          <a:p>
            <a:pPr marL="320040" indent="-320040">
              <a:spcBef>
                <a:spcPts val="700"/>
              </a:spcBef>
              <a:buClr>
                <a:schemeClr val="accent2"/>
              </a:buClr>
              <a:buSzPct val="60000"/>
              <a:buFont typeface="Wingdings"/>
              <a:buChar char=""/>
            </a:pPr>
            <a:r>
              <a:rPr lang="tr-TR" sz="2500" dirty="0" smtClean="0"/>
              <a:t>Kütüphane otomasyonu</a:t>
            </a:r>
          </a:p>
          <a:p>
            <a:pPr marL="320040" indent="-320040">
              <a:spcBef>
                <a:spcPts val="700"/>
              </a:spcBef>
              <a:buClr>
                <a:schemeClr val="accent2"/>
              </a:buClr>
              <a:buSzPct val="60000"/>
              <a:buFont typeface="Wingdings"/>
              <a:buChar char=""/>
            </a:pPr>
            <a:r>
              <a:rPr lang="tr-TR" sz="2500" dirty="0" smtClean="0"/>
              <a:t>Aydınlatma otomasyon sistemleri</a:t>
            </a:r>
          </a:p>
          <a:p>
            <a:pPr marL="320040" indent="-320040">
              <a:spcBef>
                <a:spcPts val="700"/>
              </a:spcBef>
              <a:buClr>
                <a:schemeClr val="accent2"/>
              </a:buClr>
              <a:buSzPct val="60000"/>
              <a:buFont typeface="Wingdings"/>
              <a:buChar char=""/>
            </a:pPr>
            <a:r>
              <a:rPr lang="tr-TR" sz="2500" dirty="0" err="1" smtClean="0"/>
              <a:t>Plc</a:t>
            </a:r>
            <a:r>
              <a:rPr lang="tr-TR" sz="2500" dirty="0" smtClean="0"/>
              <a:t> otomasyonu</a:t>
            </a:r>
          </a:p>
          <a:p>
            <a:pPr marL="320040" indent="-320040">
              <a:spcBef>
                <a:spcPts val="700"/>
              </a:spcBef>
              <a:buClr>
                <a:schemeClr val="accent2"/>
              </a:buClr>
              <a:buSzPct val="60000"/>
              <a:buFont typeface="Wingdings"/>
              <a:buChar char=""/>
            </a:pPr>
            <a:r>
              <a:rPr lang="tr-TR" sz="2500" dirty="0" smtClean="0"/>
              <a:t>Market otomasyon sistemleri</a:t>
            </a:r>
          </a:p>
          <a:p>
            <a:pPr marL="320040" indent="-320040">
              <a:spcBef>
                <a:spcPts val="700"/>
              </a:spcBef>
              <a:buClr>
                <a:schemeClr val="accent2"/>
              </a:buClr>
              <a:buSzPct val="60000"/>
              <a:buFont typeface="Wingdings"/>
              <a:buChar char=""/>
            </a:pPr>
            <a:r>
              <a:rPr lang="tr-TR" sz="2500" dirty="0" smtClean="0"/>
              <a:t>Endüstriyel otomasyon sistemleri</a:t>
            </a:r>
          </a:p>
          <a:p>
            <a:pPr marL="320040" indent="-320040">
              <a:spcBef>
                <a:spcPts val="700"/>
              </a:spcBef>
              <a:buClr>
                <a:schemeClr val="accent2"/>
              </a:buClr>
              <a:buSzPct val="60000"/>
              <a:buFont typeface="Wingdings"/>
              <a:buChar char=""/>
            </a:pPr>
            <a:r>
              <a:rPr lang="tr-TR" sz="2500" dirty="0" smtClean="0"/>
              <a:t>Sera otomasyon sistemleri</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u="sng" dirty="0" smtClean="0"/>
              <a:t>Otomasyon çeşitleri</a:t>
            </a:r>
            <a:r>
              <a:rPr lang="tr-TR" dirty="0" smtClean="0"/>
              <a:t> genel olarak devamlı ve sık sık, ayrı işlemler için programlanmış bir dizi uygulandığı, bir </a:t>
            </a:r>
            <a:r>
              <a:rPr lang="tr-TR" u="sng" dirty="0" err="1" smtClean="0">
                <a:hlinkClick r:id="rId2" tooltip="sensör ve transduser"/>
              </a:rPr>
              <a:t>sensör</a:t>
            </a:r>
            <a:r>
              <a:rPr lang="tr-TR" dirty="0" smtClean="0"/>
              <a:t> kullanarak ölçümlerin yapıldığı veya bir dizi aralığında ölçülen değerleri değişken tutmak için hesaplanan ayarlamalar yaparak ve sıra kontrolü içeren geri besleme kontrolü türleri mevcuttur.</a:t>
            </a:r>
            <a:endParaRPr lang="tr-TR"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en-GB" sz="3600" dirty="0" smtClean="0"/>
              <a:t>ENDÜSTRİYEL DEVRİM VE MEKANİZASYON </a:t>
            </a:r>
            <a:endParaRPr lang="tr-TR" sz="3600" dirty="0"/>
          </a:p>
        </p:txBody>
      </p:sp>
      <p:sp>
        <p:nvSpPr>
          <p:cNvPr id="3" name="2 İçerik Yer Tutucusu"/>
          <p:cNvSpPr>
            <a:spLocks noGrp="1"/>
          </p:cNvSpPr>
          <p:nvPr>
            <p:ph sz="quarter" idx="1"/>
          </p:nvPr>
        </p:nvSpPr>
        <p:spPr/>
        <p:txBody>
          <a:bodyPr/>
          <a:lstStyle/>
          <a:p>
            <a:r>
              <a:rPr lang="en-GB" dirty="0" err="1" smtClean="0"/>
              <a:t>Sanayi</a:t>
            </a:r>
            <a:r>
              <a:rPr lang="en-GB" dirty="0" smtClean="0"/>
              <a:t> </a:t>
            </a:r>
            <a:r>
              <a:rPr lang="en-GB" dirty="0" err="1" smtClean="0"/>
              <a:t>Devrimi</a:t>
            </a:r>
            <a:r>
              <a:rPr lang="en-GB" dirty="0" smtClean="0"/>
              <a:t> </a:t>
            </a:r>
            <a:r>
              <a:rPr lang="en-GB" dirty="0" err="1" smtClean="0"/>
              <a:t>öncesinde</a:t>
            </a:r>
            <a:r>
              <a:rPr lang="en-GB" dirty="0" smtClean="0"/>
              <a:t> </a:t>
            </a:r>
            <a:r>
              <a:rPr lang="en-GB" dirty="0" err="1" smtClean="0"/>
              <a:t>üretim</a:t>
            </a:r>
            <a:r>
              <a:rPr lang="en-GB" dirty="0" smtClean="0"/>
              <a:t>, </a:t>
            </a:r>
            <a:r>
              <a:rPr lang="en-GB" dirty="0" err="1" smtClean="0"/>
              <a:t>basit</a:t>
            </a:r>
            <a:r>
              <a:rPr lang="en-GB" dirty="0" smtClean="0"/>
              <a:t> </a:t>
            </a:r>
            <a:r>
              <a:rPr lang="en-GB" dirty="0" err="1" smtClean="0"/>
              <a:t>aletlerle</a:t>
            </a:r>
            <a:r>
              <a:rPr lang="en-GB" dirty="0" smtClean="0"/>
              <a:t>, </a:t>
            </a:r>
            <a:r>
              <a:rPr lang="en-GB" dirty="0" err="1" smtClean="0"/>
              <a:t>bütün</a:t>
            </a:r>
            <a:r>
              <a:rPr lang="en-GB" dirty="0" smtClean="0"/>
              <a:t> </a:t>
            </a:r>
            <a:r>
              <a:rPr lang="en-GB" dirty="0" err="1" smtClean="0"/>
              <a:t>aile</a:t>
            </a:r>
            <a:r>
              <a:rPr lang="en-GB" dirty="0" smtClean="0"/>
              <a:t> </a:t>
            </a:r>
            <a:r>
              <a:rPr lang="en-GB" dirty="0" err="1" smtClean="0"/>
              <a:t>üyelerinin</a:t>
            </a:r>
            <a:r>
              <a:rPr lang="en-GB" dirty="0" smtClean="0"/>
              <a:t> </a:t>
            </a:r>
            <a:r>
              <a:rPr lang="en-GB" dirty="0" err="1" smtClean="0"/>
              <a:t>katılımıyla</a:t>
            </a:r>
            <a:r>
              <a:rPr lang="en-GB" dirty="0" smtClean="0"/>
              <a:t> </a:t>
            </a:r>
            <a:r>
              <a:rPr lang="en-GB" dirty="0" err="1" smtClean="0"/>
              <a:t>evlerde</a:t>
            </a:r>
            <a:r>
              <a:rPr lang="en-GB" dirty="0" smtClean="0"/>
              <a:t> </a:t>
            </a:r>
            <a:r>
              <a:rPr lang="en-GB" dirty="0" err="1" smtClean="0"/>
              <a:t>ya</a:t>
            </a:r>
            <a:r>
              <a:rPr lang="en-GB" dirty="0" smtClean="0"/>
              <a:t> </a:t>
            </a:r>
            <a:r>
              <a:rPr lang="en-GB" dirty="0" err="1" smtClean="0"/>
              <a:t>da</a:t>
            </a:r>
            <a:r>
              <a:rPr lang="en-GB" dirty="0" smtClean="0"/>
              <a:t> </a:t>
            </a:r>
            <a:r>
              <a:rPr lang="en-GB" dirty="0" err="1" smtClean="0"/>
              <a:t>atölyelerde</a:t>
            </a:r>
            <a:r>
              <a:rPr lang="en-GB" dirty="0" smtClean="0"/>
              <a:t> </a:t>
            </a:r>
            <a:r>
              <a:rPr lang="en-GB" dirty="0" err="1" smtClean="0"/>
              <a:t>gerçekleşirdi</a:t>
            </a:r>
            <a:r>
              <a:rPr lang="en-GB" dirty="0" smtClean="0"/>
              <a:t>. </a:t>
            </a:r>
            <a:r>
              <a:rPr lang="en-GB" dirty="0" err="1" smtClean="0"/>
              <a:t>Üretimde</a:t>
            </a:r>
            <a:r>
              <a:rPr lang="en-GB" dirty="0" smtClean="0"/>
              <a:t> </a:t>
            </a:r>
            <a:r>
              <a:rPr lang="en-GB" dirty="0" err="1" smtClean="0"/>
              <a:t>yalnızca</a:t>
            </a:r>
            <a:r>
              <a:rPr lang="en-GB" dirty="0" smtClean="0"/>
              <a:t> </a:t>
            </a:r>
            <a:r>
              <a:rPr lang="en-GB" dirty="0" err="1" smtClean="0"/>
              <a:t>elle</a:t>
            </a:r>
            <a:r>
              <a:rPr lang="en-GB" dirty="0" smtClean="0"/>
              <a:t> </a:t>
            </a:r>
            <a:r>
              <a:rPr lang="en-GB" dirty="0" err="1" smtClean="0"/>
              <a:t>ya</a:t>
            </a:r>
            <a:r>
              <a:rPr lang="en-GB" dirty="0" smtClean="0"/>
              <a:t> </a:t>
            </a:r>
            <a:r>
              <a:rPr lang="en-GB" dirty="0" err="1" smtClean="0"/>
              <a:t>da</a:t>
            </a:r>
            <a:r>
              <a:rPr lang="en-GB" dirty="0" smtClean="0"/>
              <a:t> </a:t>
            </a:r>
            <a:r>
              <a:rPr lang="en-GB" dirty="0" err="1" smtClean="0"/>
              <a:t>ayakla</a:t>
            </a:r>
            <a:r>
              <a:rPr lang="en-GB" dirty="0" smtClean="0"/>
              <a:t> </a:t>
            </a:r>
            <a:r>
              <a:rPr lang="en-GB" dirty="0" err="1" smtClean="0"/>
              <a:t>çalışan</a:t>
            </a:r>
            <a:r>
              <a:rPr lang="en-GB" dirty="0" smtClean="0"/>
              <a:t> </a:t>
            </a:r>
            <a:r>
              <a:rPr lang="en-GB" dirty="0" err="1" smtClean="0"/>
              <a:t>basit</a:t>
            </a:r>
            <a:r>
              <a:rPr lang="en-GB" dirty="0" smtClean="0"/>
              <a:t> </a:t>
            </a:r>
            <a:r>
              <a:rPr lang="en-GB" dirty="0" err="1" smtClean="0"/>
              <a:t>aletler</a:t>
            </a:r>
            <a:r>
              <a:rPr lang="en-GB" dirty="0" smtClean="0"/>
              <a:t> </a:t>
            </a:r>
            <a:r>
              <a:rPr lang="en-GB" dirty="0" err="1" smtClean="0"/>
              <a:t>kullanıldığı</a:t>
            </a:r>
            <a:r>
              <a:rPr lang="en-GB" dirty="0" smtClean="0"/>
              <a:t> </a:t>
            </a:r>
            <a:r>
              <a:rPr lang="en-GB" dirty="0" err="1" smtClean="0"/>
              <a:t>için</a:t>
            </a:r>
            <a:r>
              <a:rPr lang="en-GB" dirty="0" smtClean="0"/>
              <a:t> </a:t>
            </a:r>
            <a:r>
              <a:rPr lang="en-GB" dirty="0" err="1" smtClean="0"/>
              <a:t>evde</a:t>
            </a:r>
            <a:r>
              <a:rPr lang="en-GB" dirty="0" smtClean="0"/>
              <a:t> </a:t>
            </a:r>
            <a:r>
              <a:rPr lang="en-GB" dirty="0" err="1" smtClean="0"/>
              <a:t>çalışmak</a:t>
            </a:r>
            <a:r>
              <a:rPr lang="en-GB" dirty="0" smtClean="0"/>
              <a:t> </a:t>
            </a:r>
            <a:r>
              <a:rPr lang="en-GB" dirty="0" err="1" smtClean="0"/>
              <a:t>olanaklıydı</a:t>
            </a:r>
            <a:r>
              <a:rPr lang="en-GB" dirty="0" smtClean="0"/>
              <a:t>.</a:t>
            </a:r>
            <a:endParaRPr lang="tr-TR" dirty="0" smtClean="0"/>
          </a:p>
          <a:p>
            <a:r>
              <a:rPr lang="en-GB" dirty="0" err="1" smtClean="0"/>
              <a:t>İngiltere’de</a:t>
            </a:r>
            <a:r>
              <a:rPr lang="en-GB" dirty="0" smtClean="0"/>
              <a:t> </a:t>
            </a:r>
            <a:r>
              <a:rPr lang="en-GB" dirty="0" err="1" smtClean="0"/>
              <a:t>mucit</a:t>
            </a:r>
            <a:r>
              <a:rPr lang="en-GB" dirty="0" smtClean="0"/>
              <a:t> John Kay, 1733’te “</a:t>
            </a:r>
            <a:r>
              <a:rPr lang="en-GB" dirty="0" err="1" smtClean="0"/>
              <a:t>uçan</a:t>
            </a:r>
            <a:r>
              <a:rPr lang="en-GB" dirty="0" smtClean="0"/>
              <a:t> </a:t>
            </a:r>
            <a:r>
              <a:rPr lang="en-GB" dirty="0" err="1" smtClean="0"/>
              <a:t>mekik</a:t>
            </a:r>
            <a:r>
              <a:rPr lang="en-GB" dirty="0" smtClean="0"/>
              <a:t>” </a:t>
            </a:r>
            <a:r>
              <a:rPr lang="en-GB" dirty="0" err="1" smtClean="0"/>
              <a:t>adlı</a:t>
            </a:r>
            <a:r>
              <a:rPr lang="en-GB" dirty="0" smtClean="0"/>
              <a:t> </a:t>
            </a:r>
            <a:r>
              <a:rPr lang="en-GB" dirty="0" err="1" smtClean="0"/>
              <a:t>buluşuyla</a:t>
            </a:r>
            <a:r>
              <a:rPr lang="en-GB" dirty="0" smtClean="0"/>
              <a:t> </a:t>
            </a:r>
            <a:r>
              <a:rPr lang="en-GB" dirty="0" err="1" smtClean="0"/>
              <a:t>kumaş</a:t>
            </a:r>
            <a:r>
              <a:rPr lang="en-GB" dirty="0" smtClean="0"/>
              <a:t> </a:t>
            </a:r>
            <a:r>
              <a:rPr lang="en-GB" dirty="0" err="1" smtClean="0"/>
              <a:t>dokuma</a:t>
            </a:r>
            <a:r>
              <a:rPr lang="en-GB" dirty="0" smtClean="0"/>
              <a:t> </a:t>
            </a:r>
            <a:r>
              <a:rPr lang="en-GB" dirty="0" err="1" smtClean="0"/>
              <a:t>hızını</a:t>
            </a:r>
            <a:r>
              <a:rPr lang="en-GB" dirty="0" smtClean="0"/>
              <a:t> </a:t>
            </a:r>
            <a:r>
              <a:rPr lang="en-GB" dirty="0" err="1" smtClean="0"/>
              <a:t>artırdı</a:t>
            </a:r>
            <a:r>
              <a:rPr lang="en-GB" dirty="0" smtClean="0"/>
              <a:t>.</a:t>
            </a:r>
            <a:endParaRPr lang="tr-TR" dirty="0"/>
          </a:p>
        </p:txBody>
      </p:sp>
      <p:pic>
        <p:nvPicPr>
          <p:cNvPr id="27650" name="Picture 2" descr="148px-Shuttle_with_bobin"/>
          <p:cNvPicPr>
            <a:picLocks noChangeAspect="1" noChangeArrowheads="1"/>
          </p:cNvPicPr>
          <p:nvPr/>
        </p:nvPicPr>
        <p:blipFill>
          <a:blip r:embed="rId2" cstate="print"/>
          <a:srcRect/>
          <a:stretch>
            <a:fillRect/>
          </a:stretch>
        </p:blipFill>
        <p:spPr bwMode="auto">
          <a:xfrm rot="5400000">
            <a:off x="4001461" y="3070844"/>
            <a:ext cx="1357322" cy="5502657"/>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en-GB" dirty="0" err="1" smtClean="0"/>
              <a:t>İngiliz</a:t>
            </a:r>
            <a:r>
              <a:rPr lang="en-GB" dirty="0" smtClean="0"/>
              <a:t> </a:t>
            </a:r>
            <a:r>
              <a:rPr lang="en-GB" dirty="0" err="1" smtClean="0"/>
              <a:t>mucit</a:t>
            </a:r>
            <a:r>
              <a:rPr lang="en-GB" dirty="0" smtClean="0"/>
              <a:t> James Hargreaves 1764’te, </a:t>
            </a:r>
            <a:r>
              <a:rPr lang="en-GB" dirty="0" err="1" smtClean="0"/>
              <a:t>aynı</a:t>
            </a:r>
            <a:r>
              <a:rPr lang="en-GB" dirty="0" smtClean="0"/>
              <a:t> </a:t>
            </a:r>
            <a:r>
              <a:rPr lang="en-GB" dirty="0" err="1" smtClean="0"/>
              <a:t>anda</a:t>
            </a:r>
            <a:r>
              <a:rPr lang="en-GB" dirty="0" smtClean="0"/>
              <a:t> 8 </a:t>
            </a:r>
            <a:r>
              <a:rPr lang="en-GB" dirty="0" err="1" smtClean="0"/>
              <a:t>makarada</a:t>
            </a:r>
            <a:r>
              <a:rPr lang="en-GB" dirty="0" smtClean="0"/>
              <a:t> </a:t>
            </a:r>
            <a:r>
              <a:rPr lang="en-GB" dirty="0" err="1" smtClean="0"/>
              <a:t>iplik</a:t>
            </a:r>
            <a:r>
              <a:rPr lang="en-GB" dirty="0" smtClean="0"/>
              <a:t> </a:t>
            </a:r>
            <a:r>
              <a:rPr lang="en-GB" dirty="0" err="1" smtClean="0"/>
              <a:t>büken</a:t>
            </a:r>
            <a:r>
              <a:rPr lang="en-GB" dirty="0" smtClean="0"/>
              <a:t> (</a:t>
            </a:r>
            <a:r>
              <a:rPr lang="en-GB" dirty="0" err="1" smtClean="0"/>
              <a:t>eğiren</a:t>
            </a:r>
            <a:r>
              <a:rPr lang="en-GB" dirty="0" smtClean="0"/>
              <a:t>) </a:t>
            </a:r>
            <a:r>
              <a:rPr lang="en-GB" dirty="0" err="1" smtClean="0"/>
              <a:t>çıkrığı</a:t>
            </a:r>
            <a:r>
              <a:rPr lang="en-GB" dirty="0" smtClean="0"/>
              <a:t> </a:t>
            </a:r>
            <a:r>
              <a:rPr lang="en-GB" dirty="0" err="1" smtClean="0"/>
              <a:t>keşfetti</a:t>
            </a:r>
            <a:r>
              <a:rPr lang="en-GB" dirty="0" smtClean="0"/>
              <a:t>. </a:t>
            </a:r>
            <a:r>
              <a:rPr lang="en-GB" dirty="0" err="1" smtClean="0"/>
              <a:t>Daha</a:t>
            </a:r>
            <a:r>
              <a:rPr lang="en-GB" dirty="0" smtClean="0"/>
              <a:t> </a:t>
            </a:r>
            <a:r>
              <a:rPr lang="en-GB" dirty="0" err="1" smtClean="0"/>
              <a:t>sonra</a:t>
            </a:r>
            <a:r>
              <a:rPr lang="en-GB" dirty="0" smtClean="0"/>
              <a:t> </a:t>
            </a:r>
            <a:r>
              <a:rPr lang="en-GB" dirty="0" err="1" smtClean="0"/>
              <a:t>bir</a:t>
            </a:r>
            <a:r>
              <a:rPr lang="en-GB" dirty="0" smtClean="0"/>
              <a:t> </a:t>
            </a:r>
            <a:r>
              <a:rPr lang="en-GB" dirty="0" err="1" smtClean="0"/>
              <a:t>çıkrıkla</a:t>
            </a:r>
            <a:r>
              <a:rPr lang="en-GB" dirty="0" smtClean="0"/>
              <a:t> 120 </a:t>
            </a:r>
            <a:r>
              <a:rPr lang="en-GB" dirty="0" err="1" smtClean="0"/>
              <a:t>makarada</a:t>
            </a:r>
            <a:r>
              <a:rPr lang="en-GB" dirty="0" smtClean="0"/>
              <a:t> </a:t>
            </a:r>
            <a:r>
              <a:rPr lang="en-GB" dirty="0" err="1" smtClean="0"/>
              <a:t>iplik</a:t>
            </a:r>
            <a:r>
              <a:rPr lang="en-GB" dirty="0" smtClean="0"/>
              <a:t> </a:t>
            </a:r>
            <a:r>
              <a:rPr lang="en-GB" dirty="0" err="1" smtClean="0"/>
              <a:t>bükme</a:t>
            </a:r>
            <a:r>
              <a:rPr lang="en-GB" dirty="0" smtClean="0"/>
              <a:t> </a:t>
            </a:r>
            <a:r>
              <a:rPr lang="en-GB" dirty="0" err="1" smtClean="0"/>
              <a:t>olanağı</a:t>
            </a:r>
            <a:r>
              <a:rPr lang="en-GB" dirty="0" smtClean="0"/>
              <a:t> </a:t>
            </a:r>
            <a:r>
              <a:rPr lang="en-GB" dirty="0" err="1" smtClean="0"/>
              <a:t>doğdu</a:t>
            </a:r>
            <a:r>
              <a:rPr lang="en-GB" dirty="0" smtClean="0"/>
              <a:t>. </a:t>
            </a:r>
            <a:r>
              <a:rPr lang="en-GB" dirty="0" err="1" smtClean="0"/>
              <a:t>Böylelikle</a:t>
            </a:r>
            <a:r>
              <a:rPr lang="en-GB" dirty="0" smtClean="0"/>
              <a:t> </a:t>
            </a:r>
            <a:r>
              <a:rPr lang="en-GB" dirty="0" err="1" smtClean="0"/>
              <a:t>üretim</a:t>
            </a:r>
            <a:r>
              <a:rPr lang="en-GB" dirty="0" smtClean="0"/>
              <a:t> </a:t>
            </a:r>
            <a:r>
              <a:rPr lang="en-GB" dirty="0" err="1" smtClean="0"/>
              <a:t>hızı</a:t>
            </a:r>
            <a:r>
              <a:rPr lang="en-GB" dirty="0" smtClean="0"/>
              <a:t> </a:t>
            </a:r>
            <a:r>
              <a:rPr lang="en-GB" dirty="0" err="1" smtClean="0"/>
              <a:t>artmış</a:t>
            </a:r>
            <a:r>
              <a:rPr lang="en-GB" dirty="0" smtClean="0"/>
              <a:t> </a:t>
            </a:r>
            <a:r>
              <a:rPr lang="en-GB" dirty="0" err="1" smtClean="0"/>
              <a:t>oldu</a:t>
            </a:r>
            <a:r>
              <a:rPr lang="en-GB" dirty="0" smtClean="0"/>
              <a:t>. </a:t>
            </a:r>
            <a:endParaRPr lang="tr-TR" dirty="0"/>
          </a:p>
        </p:txBody>
      </p:sp>
      <p:pic>
        <p:nvPicPr>
          <p:cNvPr id="38914" name="Picture 2" descr="James Hargreaves"/>
          <p:cNvPicPr>
            <a:picLocks noChangeAspect="1" noChangeArrowheads="1"/>
          </p:cNvPicPr>
          <p:nvPr/>
        </p:nvPicPr>
        <p:blipFill>
          <a:blip r:embed="rId2" cstate="print"/>
          <a:srcRect/>
          <a:stretch>
            <a:fillRect/>
          </a:stretch>
        </p:blipFill>
        <p:spPr bwMode="auto">
          <a:xfrm>
            <a:off x="1214414" y="4143380"/>
            <a:ext cx="2300818" cy="2357454"/>
          </a:xfrm>
          <a:prstGeom prst="rect">
            <a:avLst/>
          </a:prstGeom>
          <a:noFill/>
        </p:spPr>
      </p:pic>
      <p:pic>
        <p:nvPicPr>
          <p:cNvPr id="38916" name="Picture 4" descr="An engraving of a Spinning Jenny by T. E. Nicholson (1835)"/>
          <p:cNvPicPr>
            <a:picLocks noChangeAspect="1" noChangeArrowheads="1"/>
          </p:cNvPicPr>
          <p:nvPr/>
        </p:nvPicPr>
        <p:blipFill>
          <a:blip r:embed="rId3" cstate="print"/>
          <a:srcRect/>
          <a:stretch>
            <a:fillRect/>
          </a:stretch>
        </p:blipFill>
        <p:spPr bwMode="auto">
          <a:xfrm>
            <a:off x="4143372" y="3643314"/>
            <a:ext cx="3764401" cy="2786082"/>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en-GB" dirty="0" err="1" smtClean="0"/>
              <a:t>Sanayi</a:t>
            </a:r>
            <a:r>
              <a:rPr lang="en-GB" dirty="0" smtClean="0"/>
              <a:t> </a:t>
            </a:r>
            <a:r>
              <a:rPr lang="en-GB" dirty="0" err="1" smtClean="0"/>
              <a:t>devriminin</a:t>
            </a:r>
            <a:r>
              <a:rPr lang="en-GB" dirty="0" smtClean="0"/>
              <a:t> en </a:t>
            </a:r>
            <a:r>
              <a:rPr lang="en-GB" dirty="0" err="1" smtClean="0"/>
              <a:t>önemli</a:t>
            </a:r>
            <a:r>
              <a:rPr lang="en-GB" dirty="0" smtClean="0"/>
              <a:t> </a:t>
            </a:r>
            <a:r>
              <a:rPr lang="en-GB" dirty="0" err="1" smtClean="0"/>
              <a:t>gelişmelerinden</a:t>
            </a:r>
            <a:r>
              <a:rPr lang="en-GB" dirty="0" smtClean="0"/>
              <a:t> </a:t>
            </a:r>
            <a:r>
              <a:rPr lang="en-GB" dirty="0" err="1" smtClean="0"/>
              <a:t>birisi</a:t>
            </a:r>
            <a:r>
              <a:rPr lang="en-GB" dirty="0" smtClean="0"/>
              <a:t> </a:t>
            </a:r>
            <a:r>
              <a:rPr lang="en-GB" dirty="0" err="1" smtClean="0"/>
              <a:t>buharlı</a:t>
            </a:r>
            <a:r>
              <a:rPr lang="en-GB" dirty="0" smtClean="0"/>
              <a:t> </a:t>
            </a:r>
            <a:r>
              <a:rPr lang="en-GB" dirty="0" err="1" smtClean="0"/>
              <a:t>makinenin</a:t>
            </a:r>
            <a:r>
              <a:rPr lang="en-GB" dirty="0" smtClean="0"/>
              <a:t> </a:t>
            </a:r>
            <a:r>
              <a:rPr lang="en-GB" dirty="0" err="1" smtClean="0"/>
              <a:t>bulunuşudur</a:t>
            </a:r>
            <a:r>
              <a:rPr lang="en-GB" dirty="0" smtClean="0"/>
              <a:t>. 1769'de James Watt, </a:t>
            </a:r>
            <a:r>
              <a:rPr lang="en-GB" dirty="0" err="1" smtClean="0"/>
              <a:t>İskoçya'da</a:t>
            </a:r>
            <a:r>
              <a:rPr lang="en-GB" dirty="0" smtClean="0"/>
              <a:t> </a:t>
            </a:r>
            <a:r>
              <a:rPr lang="en-GB" dirty="0" err="1" smtClean="0"/>
              <a:t>buharla</a:t>
            </a:r>
            <a:r>
              <a:rPr lang="en-GB" dirty="0" smtClean="0"/>
              <a:t> </a:t>
            </a:r>
            <a:r>
              <a:rPr lang="en-GB" dirty="0" err="1" smtClean="0"/>
              <a:t>çalışan</a:t>
            </a:r>
            <a:r>
              <a:rPr lang="en-GB" dirty="0" smtClean="0"/>
              <a:t> </a:t>
            </a:r>
            <a:r>
              <a:rPr lang="en-GB" dirty="0" err="1" smtClean="0"/>
              <a:t>makineyi</a:t>
            </a:r>
            <a:r>
              <a:rPr lang="en-GB" dirty="0" smtClean="0"/>
              <a:t> </a:t>
            </a:r>
            <a:r>
              <a:rPr lang="en-GB" dirty="0" err="1" smtClean="0"/>
              <a:t>buldu</a:t>
            </a:r>
            <a:r>
              <a:rPr lang="en-GB" dirty="0" smtClean="0"/>
              <a:t>.</a:t>
            </a:r>
            <a:endParaRPr lang="tr-TR" dirty="0"/>
          </a:p>
        </p:txBody>
      </p:sp>
      <p:pic>
        <p:nvPicPr>
          <p:cNvPr id="39940" name="Picture 4" descr="Watt's the Story"/>
          <p:cNvPicPr>
            <a:picLocks noChangeAspect="1" noChangeArrowheads="1"/>
          </p:cNvPicPr>
          <p:nvPr/>
        </p:nvPicPr>
        <p:blipFill>
          <a:blip r:embed="rId2" cstate="print"/>
          <a:srcRect/>
          <a:stretch>
            <a:fillRect/>
          </a:stretch>
        </p:blipFill>
        <p:spPr bwMode="auto">
          <a:xfrm>
            <a:off x="857224" y="3500438"/>
            <a:ext cx="7513030" cy="2786082"/>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0962" name="Picture 2" descr="https://upload.wikimedia.org/wikipedia/commons/thumb/f/f0/Steam_engine_in_action.gif/450px-Steam_engine_in_action.gif"/>
          <p:cNvPicPr>
            <a:picLocks noChangeAspect="1" noChangeArrowheads="1" noCrop="1"/>
          </p:cNvPicPr>
          <p:nvPr/>
        </p:nvPicPr>
        <p:blipFill>
          <a:blip r:embed="rId2" cstate="print"/>
          <a:srcRect/>
          <a:stretch>
            <a:fillRect/>
          </a:stretch>
        </p:blipFill>
        <p:spPr bwMode="auto">
          <a:xfrm>
            <a:off x="785786" y="1785926"/>
            <a:ext cx="7500990" cy="4883978"/>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s://upload.wikimedia.org/wikipedia/commons/thumb/d/dc/Steam_locomotive_work.gif/450px-Steam_locomotive_work.gif"/>
          <p:cNvPicPr>
            <a:picLocks noChangeAspect="1" noChangeArrowheads="1" noCrop="1"/>
          </p:cNvPicPr>
          <p:nvPr/>
        </p:nvPicPr>
        <p:blipFill>
          <a:blip r:embed="rId2" cstate="print"/>
          <a:srcRect/>
          <a:stretch>
            <a:fillRect/>
          </a:stretch>
        </p:blipFill>
        <p:spPr bwMode="auto">
          <a:xfrm>
            <a:off x="714348" y="3071810"/>
            <a:ext cx="7500990" cy="3383782"/>
          </a:xfrm>
          <a:prstGeom prst="rect">
            <a:avLst/>
          </a:prstGeom>
          <a:noFill/>
        </p:spPr>
      </p:pic>
      <p:sp>
        <p:nvSpPr>
          <p:cNvPr id="5" name="4 Dikdörtgen"/>
          <p:cNvSpPr/>
          <p:nvPr/>
        </p:nvSpPr>
        <p:spPr>
          <a:xfrm>
            <a:off x="500034" y="1714489"/>
            <a:ext cx="8215370" cy="1214446"/>
          </a:xfrm>
          <a:prstGeom prst="rect">
            <a:avLst/>
          </a:prstGeom>
        </p:spPr>
        <p:txBody>
          <a:bodyPr wrap="square">
            <a:spAutoFit/>
          </a:bodyPr>
          <a:lstStyle/>
          <a:p>
            <a:pPr algn="ctr"/>
            <a:r>
              <a:rPr lang="tr-TR" dirty="0" smtClean="0"/>
              <a:t>İlk buharlı motorların gemilerde kullanılmasından sonra 1804 yılında Richard </a:t>
            </a:r>
            <a:r>
              <a:rPr lang="tr-TR" dirty="0" err="1" smtClean="0"/>
              <a:t>Trevithick</a:t>
            </a:r>
            <a:r>
              <a:rPr lang="tr-TR" dirty="0" smtClean="0"/>
              <a:t> bir vagonun şasesi üzerine sabit bir buhar motoru yerleştirerek dünyanın ilk buharlı lokomotifini üretti. Yaptığı özel yolda lokomotifini hareket ettirerek gösteri düzenlemiş fakat bundan ticari bir kazanç elde edememiştir.</a:t>
            </a:r>
            <a:endParaRPr lang="tr-TR" dirty="0"/>
          </a:p>
        </p:txBody>
      </p:sp>
      <p:sp>
        <p:nvSpPr>
          <p:cNvPr id="6" name="5 Başlık"/>
          <p:cNvSpPr>
            <a:spLocks noGrp="1"/>
          </p:cNvSpPr>
          <p:nvPr>
            <p:ph type="title"/>
          </p:nvPr>
        </p:nvSpPr>
        <p:spPr/>
        <p:txBody>
          <a:bodyPr/>
          <a:lstStyle/>
          <a:p>
            <a:endParaRPr lang="tr-T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2648" y="228600"/>
            <a:ext cx="8245632" cy="990600"/>
          </a:xfrm>
        </p:spPr>
        <p:txBody>
          <a:bodyPr>
            <a:normAutofit/>
          </a:bodyPr>
          <a:lstStyle/>
          <a:p>
            <a:r>
              <a:rPr lang="en-GB" sz="3600" dirty="0" smtClean="0"/>
              <a:t>Henry Ford </a:t>
            </a:r>
            <a:r>
              <a:rPr lang="en-GB" sz="3600" dirty="0" err="1" smtClean="0"/>
              <a:t>Ve</a:t>
            </a:r>
            <a:r>
              <a:rPr lang="en-GB" sz="3600" dirty="0" smtClean="0"/>
              <a:t> </a:t>
            </a:r>
            <a:r>
              <a:rPr lang="en-GB" sz="3600" dirty="0" err="1" smtClean="0"/>
              <a:t>Üretim</a:t>
            </a:r>
            <a:r>
              <a:rPr lang="en-GB" sz="3600" dirty="0" smtClean="0"/>
              <a:t> </a:t>
            </a:r>
            <a:r>
              <a:rPr lang="en-GB" sz="3600" dirty="0" err="1" smtClean="0"/>
              <a:t>Hatlarının</a:t>
            </a:r>
            <a:r>
              <a:rPr lang="en-GB" sz="3600" dirty="0" smtClean="0"/>
              <a:t> </a:t>
            </a:r>
            <a:r>
              <a:rPr lang="en-GB" sz="3600" dirty="0" err="1" smtClean="0"/>
              <a:t>Oluşması</a:t>
            </a:r>
            <a:endParaRPr lang="tr-TR" sz="3600" dirty="0"/>
          </a:p>
        </p:txBody>
      </p:sp>
      <p:sp>
        <p:nvSpPr>
          <p:cNvPr id="3" name="2 İçerik Yer Tutucusu"/>
          <p:cNvSpPr>
            <a:spLocks noGrp="1"/>
          </p:cNvSpPr>
          <p:nvPr>
            <p:ph sz="quarter" idx="1"/>
          </p:nvPr>
        </p:nvSpPr>
        <p:spPr/>
        <p:txBody>
          <a:bodyPr/>
          <a:lstStyle/>
          <a:p>
            <a:r>
              <a:rPr lang="en-GB" dirty="0" err="1" smtClean="0"/>
              <a:t>Montaj</a:t>
            </a:r>
            <a:r>
              <a:rPr lang="en-GB" dirty="0" smtClean="0"/>
              <a:t> </a:t>
            </a:r>
            <a:r>
              <a:rPr lang="en-GB" dirty="0" err="1" smtClean="0"/>
              <a:t>bandı</a:t>
            </a:r>
            <a:r>
              <a:rPr lang="en-GB" dirty="0" smtClean="0"/>
              <a:t> </a:t>
            </a:r>
            <a:r>
              <a:rPr lang="en-GB" dirty="0" err="1" smtClean="0"/>
              <a:t>sistemi</a:t>
            </a:r>
            <a:r>
              <a:rPr lang="en-GB" dirty="0" smtClean="0"/>
              <a:t>, 1900’lerin </a:t>
            </a:r>
            <a:r>
              <a:rPr lang="en-GB" dirty="0" err="1" smtClean="0"/>
              <a:t>başında</a:t>
            </a:r>
            <a:r>
              <a:rPr lang="en-GB" dirty="0" smtClean="0"/>
              <a:t> Henry Ford </a:t>
            </a:r>
            <a:r>
              <a:rPr lang="en-GB" dirty="0" err="1" smtClean="0"/>
              <a:t>tarafından</a:t>
            </a:r>
            <a:r>
              <a:rPr lang="en-GB" dirty="0" smtClean="0"/>
              <a:t> </a:t>
            </a:r>
            <a:r>
              <a:rPr lang="en-GB" dirty="0" err="1" smtClean="0"/>
              <a:t>geliştirilen</a:t>
            </a:r>
            <a:r>
              <a:rPr lang="en-GB" dirty="0" smtClean="0"/>
              <a:t> </a:t>
            </a:r>
            <a:r>
              <a:rPr lang="en-GB" dirty="0" err="1" smtClean="0"/>
              <a:t>ve</a:t>
            </a:r>
            <a:r>
              <a:rPr lang="en-GB" dirty="0" smtClean="0"/>
              <a:t> ilk </a:t>
            </a:r>
            <a:r>
              <a:rPr lang="en-GB" dirty="0" err="1" smtClean="0"/>
              <a:t>kez</a:t>
            </a:r>
            <a:r>
              <a:rPr lang="en-GB" dirty="0" smtClean="0"/>
              <a:t> Ford </a:t>
            </a:r>
            <a:r>
              <a:rPr lang="en-GB" dirty="0" err="1" smtClean="0"/>
              <a:t>araba</a:t>
            </a:r>
            <a:r>
              <a:rPr lang="en-GB" dirty="0" smtClean="0"/>
              <a:t> </a:t>
            </a:r>
            <a:r>
              <a:rPr lang="en-GB" dirty="0" err="1" smtClean="0"/>
              <a:t>farikasında</a:t>
            </a:r>
            <a:r>
              <a:rPr lang="en-GB" dirty="0" smtClean="0"/>
              <a:t> </a:t>
            </a:r>
            <a:r>
              <a:rPr lang="en-GB" dirty="0" err="1" smtClean="0"/>
              <a:t>uygulanan</a:t>
            </a:r>
            <a:r>
              <a:rPr lang="en-GB" dirty="0" smtClean="0"/>
              <a:t>  </a:t>
            </a:r>
            <a:r>
              <a:rPr lang="en-GB" dirty="0" err="1" smtClean="0"/>
              <a:t>bir</a:t>
            </a:r>
            <a:r>
              <a:rPr lang="en-GB" dirty="0" smtClean="0"/>
              <a:t> </a:t>
            </a:r>
            <a:r>
              <a:rPr lang="en-GB" dirty="0" err="1" smtClean="0"/>
              <a:t>üretim</a:t>
            </a:r>
            <a:r>
              <a:rPr lang="en-GB" dirty="0" smtClean="0"/>
              <a:t> </a:t>
            </a:r>
            <a:r>
              <a:rPr lang="en-GB" dirty="0" err="1" smtClean="0"/>
              <a:t>organizasyonu</a:t>
            </a:r>
            <a:r>
              <a:rPr lang="en-GB" dirty="0" smtClean="0"/>
              <a:t> </a:t>
            </a:r>
            <a:r>
              <a:rPr lang="en-GB" dirty="0" err="1" smtClean="0"/>
              <a:t>modelidir</a:t>
            </a:r>
            <a:r>
              <a:rPr lang="en-GB" dirty="0" smtClean="0"/>
              <a:t>.</a:t>
            </a:r>
            <a:endParaRPr lang="tr-TR" dirty="0"/>
          </a:p>
        </p:txBody>
      </p:sp>
      <p:pic>
        <p:nvPicPr>
          <p:cNvPr id="43010" name="Picture 2" descr="Eski bir montaj bandı - Bently"/>
          <p:cNvPicPr>
            <a:picLocks noChangeAspect="1" noChangeArrowheads="1"/>
          </p:cNvPicPr>
          <p:nvPr/>
        </p:nvPicPr>
        <p:blipFill>
          <a:blip r:embed="rId2" cstate="print"/>
          <a:srcRect/>
          <a:stretch>
            <a:fillRect/>
          </a:stretch>
        </p:blipFill>
        <p:spPr bwMode="auto">
          <a:xfrm>
            <a:off x="3357554" y="3429000"/>
            <a:ext cx="4275564" cy="3000396"/>
          </a:xfrm>
          <a:prstGeom prst="rect">
            <a:avLst/>
          </a:prstGeom>
          <a:noFill/>
        </p:spPr>
      </p:pic>
      <p:pic>
        <p:nvPicPr>
          <p:cNvPr id="43012" name="Picture 4" descr="Henry Ford"/>
          <p:cNvPicPr>
            <a:picLocks noChangeAspect="1" noChangeArrowheads="1"/>
          </p:cNvPicPr>
          <p:nvPr/>
        </p:nvPicPr>
        <p:blipFill>
          <a:blip r:embed="rId3" cstate="print"/>
          <a:srcRect/>
          <a:stretch>
            <a:fillRect/>
          </a:stretch>
        </p:blipFill>
        <p:spPr bwMode="auto">
          <a:xfrm>
            <a:off x="714348" y="3429000"/>
            <a:ext cx="2357454" cy="3005754"/>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10" y="357166"/>
            <a:ext cx="8153400" cy="990600"/>
          </a:xfrm>
        </p:spPr>
        <p:txBody>
          <a:bodyPr/>
          <a:lstStyle/>
          <a:p>
            <a:endParaRPr lang="tr-TR"/>
          </a:p>
        </p:txBody>
      </p:sp>
      <p:sp>
        <p:nvSpPr>
          <p:cNvPr id="3" name="2 İçerik Yer Tutucusu"/>
          <p:cNvSpPr>
            <a:spLocks noGrp="1"/>
          </p:cNvSpPr>
          <p:nvPr>
            <p:ph sz="quarter" idx="1"/>
          </p:nvPr>
        </p:nvSpPr>
        <p:spPr>
          <a:xfrm>
            <a:off x="142844" y="1643050"/>
            <a:ext cx="8786874" cy="3357586"/>
          </a:xfrm>
        </p:spPr>
        <p:txBody>
          <a:bodyPr>
            <a:normAutofit/>
          </a:bodyPr>
          <a:lstStyle/>
          <a:p>
            <a:r>
              <a:rPr lang="en-GB" dirty="0" smtClean="0"/>
              <a:t>1908 </a:t>
            </a:r>
            <a:r>
              <a:rPr lang="en-GB" dirty="0" err="1" smtClean="0"/>
              <a:t>yılında</a:t>
            </a:r>
            <a:r>
              <a:rPr lang="en-GB" dirty="0" smtClean="0"/>
              <a:t> </a:t>
            </a:r>
            <a:r>
              <a:rPr lang="en-GB" dirty="0" err="1" smtClean="0"/>
              <a:t>yollara</a:t>
            </a:r>
            <a:r>
              <a:rPr lang="en-GB" dirty="0" smtClean="0"/>
              <a:t> </a:t>
            </a:r>
            <a:r>
              <a:rPr lang="en-GB" dirty="0" err="1" smtClean="0"/>
              <a:t>çıkan</a:t>
            </a:r>
            <a:r>
              <a:rPr lang="en-GB" dirty="0" smtClean="0"/>
              <a:t> Model T </a:t>
            </a:r>
            <a:r>
              <a:rPr lang="en-GB" dirty="0" err="1" smtClean="0"/>
              <a:t>olmuştur</a:t>
            </a:r>
            <a:r>
              <a:rPr lang="en-GB" dirty="0" smtClean="0"/>
              <a:t>. </a:t>
            </a:r>
            <a:r>
              <a:rPr lang="en-GB" dirty="0" err="1" smtClean="0"/>
              <a:t>İlk</a:t>
            </a:r>
            <a:r>
              <a:rPr lang="en-GB" dirty="0" smtClean="0"/>
              <a:t> </a:t>
            </a:r>
            <a:r>
              <a:rPr lang="en-GB" dirty="0" err="1" smtClean="0"/>
              <a:t>kez</a:t>
            </a:r>
            <a:r>
              <a:rPr lang="en-GB" dirty="0" smtClean="0"/>
              <a:t> </a:t>
            </a:r>
            <a:r>
              <a:rPr lang="en-GB" dirty="0" err="1" smtClean="0"/>
              <a:t>bir</a:t>
            </a:r>
            <a:r>
              <a:rPr lang="en-GB" dirty="0" smtClean="0"/>
              <a:t> </a:t>
            </a:r>
            <a:r>
              <a:rPr lang="en-GB" dirty="0" err="1" smtClean="0"/>
              <a:t>üretim</a:t>
            </a:r>
            <a:r>
              <a:rPr lang="en-GB" dirty="0" smtClean="0"/>
              <a:t> </a:t>
            </a:r>
            <a:r>
              <a:rPr lang="en-GB" dirty="0" err="1" smtClean="0"/>
              <a:t>bandından</a:t>
            </a:r>
            <a:r>
              <a:rPr lang="en-GB" dirty="0" smtClean="0"/>
              <a:t> </a:t>
            </a:r>
            <a:r>
              <a:rPr lang="en-GB" dirty="0" err="1" smtClean="0"/>
              <a:t>çıkan</a:t>
            </a:r>
            <a:r>
              <a:rPr lang="en-GB" dirty="0" smtClean="0"/>
              <a:t> </a:t>
            </a:r>
            <a:r>
              <a:rPr lang="en-GB" dirty="0" err="1" smtClean="0"/>
              <a:t>bu</a:t>
            </a:r>
            <a:r>
              <a:rPr lang="en-GB" dirty="0" smtClean="0"/>
              <a:t> </a:t>
            </a:r>
            <a:r>
              <a:rPr lang="en-GB" dirty="0" err="1" smtClean="0"/>
              <a:t>araç</a:t>
            </a:r>
            <a:r>
              <a:rPr lang="en-GB" dirty="0" smtClean="0"/>
              <a:t>, 3-4 </a:t>
            </a:r>
            <a:r>
              <a:rPr lang="en-GB" dirty="0" err="1" smtClean="0"/>
              <a:t>işçiden</a:t>
            </a:r>
            <a:r>
              <a:rPr lang="en-GB" dirty="0" smtClean="0"/>
              <a:t> </a:t>
            </a:r>
            <a:r>
              <a:rPr lang="en-GB" dirty="0" err="1" smtClean="0"/>
              <a:t>oluşan</a:t>
            </a:r>
            <a:r>
              <a:rPr lang="en-GB" dirty="0" smtClean="0"/>
              <a:t> </a:t>
            </a:r>
            <a:r>
              <a:rPr lang="en-GB" dirty="0" err="1" smtClean="0"/>
              <a:t>grupların</a:t>
            </a:r>
            <a:r>
              <a:rPr lang="en-GB" dirty="0" smtClean="0"/>
              <a:t>, </a:t>
            </a:r>
            <a:r>
              <a:rPr lang="en-GB" dirty="0" err="1" smtClean="0"/>
              <a:t>önceden</a:t>
            </a:r>
            <a:r>
              <a:rPr lang="en-GB" dirty="0" smtClean="0"/>
              <a:t> </a:t>
            </a:r>
            <a:r>
              <a:rPr lang="en-GB" dirty="0" err="1" smtClean="0"/>
              <a:t>tedarikçiler</a:t>
            </a:r>
            <a:r>
              <a:rPr lang="en-GB" dirty="0" smtClean="0"/>
              <a:t> </a:t>
            </a:r>
            <a:r>
              <a:rPr lang="en-GB" dirty="0" err="1" smtClean="0"/>
              <a:t>tarafından</a:t>
            </a:r>
            <a:r>
              <a:rPr lang="en-GB" dirty="0" smtClean="0"/>
              <a:t> </a:t>
            </a:r>
            <a:r>
              <a:rPr lang="en-GB" dirty="0" err="1" smtClean="0"/>
              <a:t>üretilen</a:t>
            </a:r>
            <a:r>
              <a:rPr lang="en-GB" dirty="0" smtClean="0"/>
              <a:t> </a:t>
            </a:r>
            <a:r>
              <a:rPr lang="en-GB" dirty="0" err="1" smtClean="0"/>
              <a:t>parçaların</a:t>
            </a:r>
            <a:r>
              <a:rPr lang="en-GB" dirty="0" smtClean="0"/>
              <a:t> </a:t>
            </a:r>
            <a:r>
              <a:rPr lang="en-GB" dirty="0" err="1" smtClean="0"/>
              <a:t>birleştirilmesiyle</a:t>
            </a:r>
            <a:r>
              <a:rPr lang="en-GB" dirty="0" smtClean="0"/>
              <a:t> </a:t>
            </a:r>
            <a:r>
              <a:rPr lang="en-GB" dirty="0" err="1" smtClean="0"/>
              <a:t>üretilmiştir</a:t>
            </a:r>
            <a:r>
              <a:rPr lang="en-GB" dirty="0" smtClean="0"/>
              <a:t>. </a:t>
            </a:r>
            <a:r>
              <a:rPr lang="en-GB" dirty="0" err="1" smtClean="0"/>
              <a:t>Böylece</a:t>
            </a:r>
            <a:r>
              <a:rPr lang="en-GB" dirty="0" smtClean="0"/>
              <a:t> Ford, </a:t>
            </a:r>
            <a:r>
              <a:rPr lang="en-GB" dirty="0" err="1" smtClean="0"/>
              <a:t>çok</a:t>
            </a:r>
            <a:r>
              <a:rPr lang="en-GB" dirty="0" smtClean="0"/>
              <a:t> </a:t>
            </a:r>
            <a:r>
              <a:rPr lang="en-GB" dirty="0" err="1" smtClean="0"/>
              <a:t>daha</a:t>
            </a:r>
            <a:r>
              <a:rPr lang="en-GB" dirty="0" smtClean="0"/>
              <a:t> </a:t>
            </a:r>
            <a:r>
              <a:rPr lang="en-GB" dirty="0" err="1" smtClean="0"/>
              <a:t>ucuza</a:t>
            </a:r>
            <a:r>
              <a:rPr lang="en-GB" dirty="0" smtClean="0"/>
              <a:t> </a:t>
            </a:r>
            <a:r>
              <a:rPr lang="en-GB" dirty="0" err="1" smtClean="0"/>
              <a:t>çok</a:t>
            </a:r>
            <a:r>
              <a:rPr lang="en-GB" dirty="0" smtClean="0"/>
              <a:t> </a:t>
            </a:r>
            <a:r>
              <a:rPr lang="en-GB" dirty="0" err="1" smtClean="0"/>
              <a:t>daha</a:t>
            </a:r>
            <a:r>
              <a:rPr lang="en-GB" dirty="0" smtClean="0"/>
              <a:t> </a:t>
            </a:r>
            <a:r>
              <a:rPr lang="en-GB" dirty="0" err="1" smtClean="0"/>
              <a:t>fazla</a:t>
            </a:r>
            <a:r>
              <a:rPr lang="en-GB" dirty="0" smtClean="0"/>
              <a:t> </a:t>
            </a:r>
            <a:r>
              <a:rPr lang="en-GB" dirty="0" err="1" smtClean="0"/>
              <a:t>araba</a:t>
            </a:r>
            <a:r>
              <a:rPr lang="en-GB" dirty="0" smtClean="0"/>
              <a:t> </a:t>
            </a:r>
            <a:r>
              <a:rPr lang="en-GB" dirty="0" err="1" smtClean="0"/>
              <a:t>üreterek</a:t>
            </a:r>
            <a:r>
              <a:rPr lang="en-GB" dirty="0" smtClean="0"/>
              <a:t> </a:t>
            </a:r>
            <a:r>
              <a:rPr lang="en-GB" dirty="0" err="1" smtClean="0"/>
              <a:t>bir</a:t>
            </a:r>
            <a:r>
              <a:rPr lang="en-GB" dirty="0" smtClean="0"/>
              <a:t> </a:t>
            </a:r>
            <a:r>
              <a:rPr lang="en-GB" dirty="0" err="1" smtClean="0"/>
              <a:t>anda</a:t>
            </a:r>
            <a:r>
              <a:rPr lang="en-GB" dirty="0" smtClean="0"/>
              <a:t> </a:t>
            </a:r>
            <a:r>
              <a:rPr lang="en-GB" dirty="0" err="1" smtClean="0"/>
              <a:t>otomobil</a:t>
            </a:r>
            <a:r>
              <a:rPr lang="en-GB" dirty="0" smtClean="0"/>
              <a:t> </a:t>
            </a:r>
            <a:r>
              <a:rPr lang="en-GB" dirty="0" err="1" smtClean="0"/>
              <a:t>piyasasının</a:t>
            </a:r>
            <a:r>
              <a:rPr lang="en-GB" dirty="0" smtClean="0"/>
              <a:t> </a:t>
            </a:r>
            <a:r>
              <a:rPr lang="en-GB" dirty="0" err="1" smtClean="0"/>
              <a:t>hakimi</a:t>
            </a:r>
            <a:r>
              <a:rPr lang="en-GB" dirty="0" smtClean="0"/>
              <a:t> </a:t>
            </a:r>
            <a:r>
              <a:rPr lang="en-GB" dirty="0" err="1" smtClean="0"/>
              <a:t>haline</a:t>
            </a:r>
            <a:r>
              <a:rPr lang="en-GB" dirty="0" smtClean="0"/>
              <a:t> </a:t>
            </a:r>
            <a:r>
              <a:rPr lang="en-GB" dirty="0" err="1" smtClean="0"/>
              <a:t>gelmiştir</a:t>
            </a:r>
            <a:endParaRPr lang="tr-TR" dirty="0"/>
          </a:p>
        </p:txBody>
      </p:sp>
      <p:pic>
        <p:nvPicPr>
          <p:cNvPr id="44034" name="Picture 2" descr="Ford Model T"/>
          <p:cNvPicPr>
            <a:picLocks noChangeAspect="1" noChangeArrowheads="1"/>
          </p:cNvPicPr>
          <p:nvPr/>
        </p:nvPicPr>
        <p:blipFill>
          <a:blip r:embed="rId2" cstate="print"/>
          <a:srcRect/>
          <a:stretch>
            <a:fillRect/>
          </a:stretch>
        </p:blipFill>
        <p:spPr bwMode="auto">
          <a:xfrm>
            <a:off x="2500298" y="4500570"/>
            <a:ext cx="3286148" cy="2101766"/>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en-GB" dirty="0" smtClean="0"/>
              <a:t>Ford Model T</a:t>
            </a:r>
            <a:endParaRPr lang="tr-TR" dirty="0"/>
          </a:p>
        </p:txBody>
      </p:sp>
      <p:sp>
        <p:nvSpPr>
          <p:cNvPr id="3" name="2 İçerik Yer Tutucusu"/>
          <p:cNvSpPr>
            <a:spLocks noGrp="1"/>
          </p:cNvSpPr>
          <p:nvPr>
            <p:ph sz="quarter" idx="1"/>
          </p:nvPr>
        </p:nvSpPr>
        <p:spPr>
          <a:xfrm>
            <a:off x="612648" y="1814514"/>
            <a:ext cx="8153400" cy="4329130"/>
          </a:xfrm>
        </p:spPr>
        <p:txBody>
          <a:bodyPr>
            <a:normAutofit/>
          </a:bodyPr>
          <a:lstStyle/>
          <a:p>
            <a:r>
              <a:rPr lang="en-GB" dirty="0" smtClean="0"/>
              <a:t>Henry Ford 1903'te </a:t>
            </a:r>
            <a:r>
              <a:rPr lang="en-GB" dirty="0" err="1" smtClean="0"/>
              <a:t>otomobil</a:t>
            </a:r>
            <a:r>
              <a:rPr lang="en-GB" dirty="0" smtClean="0"/>
              <a:t> </a:t>
            </a:r>
            <a:r>
              <a:rPr lang="en-GB" dirty="0" err="1" smtClean="0"/>
              <a:t>üretmeye</a:t>
            </a:r>
            <a:r>
              <a:rPr lang="en-GB" dirty="0" smtClean="0"/>
              <a:t> </a:t>
            </a:r>
            <a:r>
              <a:rPr lang="en-GB" dirty="0" err="1" smtClean="0"/>
              <a:t>başladığında</a:t>
            </a:r>
            <a:r>
              <a:rPr lang="en-GB" dirty="0" smtClean="0"/>
              <a:t> her </a:t>
            </a:r>
            <a:r>
              <a:rPr lang="en-GB" dirty="0" err="1" smtClean="0"/>
              <a:t>montajcı</a:t>
            </a:r>
            <a:r>
              <a:rPr lang="en-GB" dirty="0" smtClean="0"/>
              <a:t> </a:t>
            </a:r>
            <a:r>
              <a:rPr lang="en-GB" dirty="0" err="1" smtClean="0"/>
              <a:t>kendi</a:t>
            </a:r>
            <a:r>
              <a:rPr lang="en-GB" dirty="0" smtClean="0"/>
              <a:t> </a:t>
            </a:r>
            <a:r>
              <a:rPr lang="en-GB" dirty="0" err="1" smtClean="0"/>
              <a:t>başına</a:t>
            </a:r>
            <a:r>
              <a:rPr lang="en-GB" dirty="0" smtClean="0"/>
              <a:t> </a:t>
            </a:r>
            <a:r>
              <a:rPr lang="en-GB" dirty="0" err="1" smtClean="0"/>
              <a:t>bir</a:t>
            </a:r>
            <a:r>
              <a:rPr lang="en-GB" dirty="0" smtClean="0"/>
              <a:t> </a:t>
            </a:r>
            <a:r>
              <a:rPr lang="en-GB" dirty="0" err="1" smtClean="0"/>
              <a:t>otomobilin</a:t>
            </a:r>
            <a:r>
              <a:rPr lang="en-GB" dirty="0" smtClean="0"/>
              <a:t> </a:t>
            </a:r>
            <a:r>
              <a:rPr lang="en-GB" dirty="0" err="1" smtClean="0"/>
              <a:t>bütün</a:t>
            </a:r>
            <a:r>
              <a:rPr lang="en-GB" dirty="0" smtClean="0"/>
              <a:t> </a:t>
            </a:r>
            <a:r>
              <a:rPr lang="en-GB" dirty="0" err="1" smtClean="0"/>
              <a:t>montajından</a:t>
            </a:r>
            <a:r>
              <a:rPr lang="en-GB" dirty="0" smtClean="0"/>
              <a:t> </a:t>
            </a:r>
            <a:r>
              <a:rPr lang="en-GB" dirty="0" err="1" smtClean="0"/>
              <a:t>sorumluydu</a:t>
            </a:r>
            <a:r>
              <a:rPr lang="en-GB" dirty="0" smtClean="0"/>
              <a:t> </a:t>
            </a:r>
            <a:r>
              <a:rPr lang="en-GB" dirty="0" err="1" smtClean="0"/>
              <a:t>ve</a:t>
            </a:r>
            <a:r>
              <a:rPr lang="en-GB" dirty="0" smtClean="0"/>
              <a:t> </a:t>
            </a:r>
            <a:r>
              <a:rPr lang="en-GB" dirty="0" err="1" smtClean="0"/>
              <a:t>bu</a:t>
            </a:r>
            <a:r>
              <a:rPr lang="en-GB" dirty="0" smtClean="0"/>
              <a:t> </a:t>
            </a:r>
            <a:r>
              <a:rPr lang="en-GB" dirty="0" err="1" smtClean="0"/>
              <a:t>da</a:t>
            </a:r>
            <a:r>
              <a:rPr lang="en-GB" dirty="0" smtClean="0"/>
              <a:t> 514 </a:t>
            </a:r>
            <a:r>
              <a:rPr lang="en-GB" dirty="0" err="1" smtClean="0"/>
              <a:t>dakika</a:t>
            </a:r>
            <a:r>
              <a:rPr lang="en-GB" dirty="0" smtClean="0"/>
              <a:t> </a:t>
            </a:r>
            <a:r>
              <a:rPr lang="en-GB" dirty="0" err="1" smtClean="0"/>
              <a:t>yani</a:t>
            </a:r>
            <a:r>
              <a:rPr lang="en-GB" dirty="0" smtClean="0"/>
              <a:t> </a:t>
            </a:r>
            <a:r>
              <a:rPr lang="en-GB" dirty="0" err="1" smtClean="0"/>
              <a:t>yaklaşık</a:t>
            </a:r>
            <a:r>
              <a:rPr lang="en-GB" dirty="0" smtClean="0"/>
              <a:t> </a:t>
            </a:r>
            <a:r>
              <a:rPr lang="en-GB" dirty="0" err="1" smtClean="0"/>
              <a:t>dokuz</a:t>
            </a:r>
            <a:r>
              <a:rPr lang="en-GB" dirty="0" smtClean="0"/>
              <a:t> </a:t>
            </a:r>
            <a:r>
              <a:rPr lang="en-GB" dirty="0" err="1" smtClean="0"/>
              <a:t>saat</a:t>
            </a:r>
            <a:r>
              <a:rPr lang="en-GB" dirty="0" smtClean="0"/>
              <a:t> </a:t>
            </a:r>
            <a:r>
              <a:rPr lang="en-GB" dirty="0" err="1" smtClean="0"/>
              <a:t>alıyordu</a:t>
            </a:r>
            <a:r>
              <a:rPr lang="en-GB" dirty="0" smtClean="0"/>
              <a:t>. </a:t>
            </a:r>
            <a:br>
              <a:rPr lang="en-GB" dirty="0" smtClean="0"/>
            </a:br>
            <a:r>
              <a:rPr lang="en-GB" dirty="0" smtClean="0"/>
              <a:t/>
            </a:r>
            <a:br>
              <a:rPr lang="en-GB" dirty="0" smtClean="0"/>
            </a:br>
            <a:r>
              <a:rPr lang="en-GB" dirty="0" smtClean="0"/>
              <a:t>1908' de </a:t>
            </a:r>
            <a:r>
              <a:rPr lang="en-GB" dirty="0" err="1" smtClean="0"/>
              <a:t>otomobil</a:t>
            </a:r>
            <a:r>
              <a:rPr lang="en-GB" dirty="0" smtClean="0"/>
              <a:t> </a:t>
            </a:r>
            <a:r>
              <a:rPr lang="en-GB" dirty="0" err="1" smtClean="0"/>
              <a:t>yapmanın</a:t>
            </a:r>
            <a:r>
              <a:rPr lang="en-GB" dirty="0" smtClean="0"/>
              <a:t> </a:t>
            </a:r>
            <a:r>
              <a:rPr lang="en-GB" dirty="0" err="1" smtClean="0"/>
              <a:t>yepyeni</a:t>
            </a:r>
            <a:r>
              <a:rPr lang="en-GB" dirty="0" smtClean="0"/>
              <a:t> </a:t>
            </a:r>
            <a:r>
              <a:rPr lang="en-GB" dirty="0" err="1" smtClean="0"/>
              <a:t>bir</a:t>
            </a:r>
            <a:r>
              <a:rPr lang="en-GB" dirty="0" smtClean="0"/>
              <a:t> </a:t>
            </a:r>
            <a:r>
              <a:rPr lang="en-GB" dirty="0" err="1" smtClean="0"/>
              <a:t>yolunu</a:t>
            </a:r>
            <a:r>
              <a:rPr lang="en-GB" dirty="0" smtClean="0"/>
              <a:t> </a:t>
            </a:r>
            <a:r>
              <a:rPr lang="en-GB" dirty="0" err="1" smtClean="0"/>
              <a:t>bulmuştu</a:t>
            </a:r>
            <a:r>
              <a:rPr lang="en-GB" dirty="0" smtClean="0"/>
              <a:t>. Her </a:t>
            </a:r>
            <a:r>
              <a:rPr lang="en-GB" dirty="0" err="1" smtClean="0"/>
              <a:t>montajcı</a:t>
            </a:r>
            <a:r>
              <a:rPr lang="en-GB" dirty="0" smtClean="0"/>
              <a:t> </a:t>
            </a:r>
            <a:r>
              <a:rPr lang="en-GB" dirty="0" err="1" smtClean="0"/>
              <a:t>tek</a:t>
            </a:r>
            <a:r>
              <a:rPr lang="en-GB" dirty="0" smtClean="0"/>
              <a:t> </a:t>
            </a:r>
            <a:r>
              <a:rPr lang="en-GB" dirty="0" err="1" smtClean="0"/>
              <a:t>bir</a:t>
            </a:r>
            <a:r>
              <a:rPr lang="en-GB" dirty="0" smtClean="0"/>
              <a:t> </a:t>
            </a:r>
            <a:r>
              <a:rPr lang="en-GB" dirty="0" err="1" smtClean="0"/>
              <a:t>iş</a:t>
            </a:r>
            <a:r>
              <a:rPr lang="en-GB" dirty="0" smtClean="0"/>
              <a:t> </a:t>
            </a:r>
            <a:r>
              <a:rPr lang="en-GB" dirty="0" err="1" smtClean="0"/>
              <a:t>yapmak</a:t>
            </a:r>
            <a:r>
              <a:rPr lang="en-GB" dirty="0" smtClean="0"/>
              <a:t> </a:t>
            </a:r>
            <a:r>
              <a:rPr lang="en-GB" dirty="0" err="1" smtClean="0"/>
              <a:t>suretiyle</a:t>
            </a:r>
            <a:r>
              <a:rPr lang="en-GB" dirty="0" smtClean="0"/>
              <a:t> </a:t>
            </a:r>
            <a:r>
              <a:rPr lang="en-GB" dirty="0" err="1" smtClean="0"/>
              <a:t>ortalama</a:t>
            </a:r>
            <a:r>
              <a:rPr lang="en-GB" dirty="0" smtClean="0"/>
              <a:t> </a:t>
            </a:r>
            <a:r>
              <a:rPr lang="en-GB" dirty="0" err="1" smtClean="0"/>
              <a:t>bir</a:t>
            </a:r>
            <a:r>
              <a:rPr lang="en-GB" dirty="0" smtClean="0"/>
              <a:t> Ford </a:t>
            </a:r>
            <a:r>
              <a:rPr lang="en-GB" dirty="0" err="1" smtClean="0"/>
              <a:t>montajcısının</a:t>
            </a:r>
            <a:r>
              <a:rPr lang="en-GB" dirty="0" smtClean="0"/>
              <a:t> </a:t>
            </a:r>
            <a:r>
              <a:rPr lang="en-GB" dirty="0" err="1" smtClean="0"/>
              <a:t>görevi</a:t>
            </a:r>
            <a:r>
              <a:rPr lang="en-GB" dirty="0" smtClean="0"/>
              <a:t> 514 </a:t>
            </a:r>
            <a:r>
              <a:rPr lang="en-GB" dirty="0" err="1" smtClean="0"/>
              <a:t>dakikadan</a:t>
            </a:r>
            <a:r>
              <a:rPr lang="en-GB" dirty="0" smtClean="0"/>
              <a:t> 2.3 </a:t>
            </a:r>
            <a:r>
              <a:rPr lang="en-GB" dirty="0" err="1" smtClean="0"/>
              <a:t>dakikaya</a:t>
            </a:r>
            <a:r>
              <a:rPr lang="en-GB" dirty="0" smtClean="0"/>
              <a:t> </a:t>
            </a:r>
            <a:r>
              <a:rPr lang="en-GB" dirty="0" err="1" smtClean="0"/>
              <a:t>düşmüştü</a:t>
            </a:r>
            <a:r>
              <a:rPr lang="en-GB" dirty="0" smtClean="0"/>
              <a:t>.</a:t>
            </a:r>
            <a:endParaRPr lang="tr-T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dirty="0" smtClean="0">
                <a:latin typeface="ISOCPEUR" pitchFamily="34" charset="0"/>
              </a:rPr>
              <a:t>Otomasyon kelimesinin İngilizcesi </a:t>
            </a:r>
            <a:r>
              <a:rPr lang="tr-TR" dirty="0" err="1" smtClean="0">
                <a:latin typeface="ISOCPEUR" pitchFamily="34" charset="0"/>
              </a:rPr>
              <a:t>automation</a:t>
            </a:r>
            <a:r>
              <a:rPr lang="tr-TR" dirty="0" smtClean="0">
                <a:latin typeface="ISOCPEUR" pitchFamily="34" charset="0"/>
              </a:rPr>
              <a:t>, kökeni </a:t>
            </a:r>
            <a:r>
              <a:rPr lang="tr-TR" dirty="0" err="1" smtClean="0">
                <a:latin typeface="ISOCPEUR" pitchFamily="34" charset="0"/>
              </a:rPr>
              <a:t>Fransızca’dır</a:t>
            </a:r>
            <a:r>
              <a:rPr lang="tr-TR" dirty="0" smtClean="0">
                <a:latin typeface="ISOCPEUR" pitchFamily="34" charset="0"/>
              </a:rPr>
              <a:t>. Eski Yunan dilindeki “</a:t>
            </a:r>
            <a:r>
              <a:rPr lang="tr-TR" dirty="0" err="1" smtClean="0">
                <a:latin typeface="ISOCPEUR" pitchFamily="34" charset="0"/>
              </a:rPr>
              <a:t>automatos</a:t>
            </a:r>
            <a:r>
              <a:rPr lang="tr-TR" dirty="0" smtClean="0">
                <a:latin typeface="ISOCPEUR" pitchFamily="34" charset="0"/>
              </a:rPr>
              <a:t>” kelimesi, yani kendi kendine hareket eden “spontane” kelimesinden gelir.</a:t>
            </a:r>
            <a:endParaRPr lang="tr-TR" dirty="0">
              <a:latin typeface="ISOCPEUR" pitchFamily="34" charset="0"/>
            </a:endParaRPr>
          </a:p>
        </p:txBody>
      </p:sp>
      <p:pic>
        <p:nvPicPr>
          <p:cNvPr id="1028" name="Picture 4" descr="otomasyon"/>
          <p:cNvPicPr>
            <a:picLocks noChangeAspect="1" noChangeArrowheads="1"/>
          </p:cNvPicPr>
          <p:nvPr/>
        </p:nvPicPr>
        <p:blipFill>
          <a:blip r:embed="rId2" cstate="print"/>
          <a:srcRect/>
          <a:stretch>
            <a:fillRect/>
          </a:stretch>
        </p:blipFill>
        <p:spPr bwMode="auto">
          <a:xfrm>
            <a:off x="3357554" y="3857628"/>
            <a:ext cx="2857500" cy="1971676"/>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5058" name="Picture 2" descr="https://upload.wikimedia.org/wikipedia/commons/c/cb/1908_Ford_Model_T.jpg"/>
          <p:cNvPicPr>
            <a:picLocks noChangeAspect="1" noChangeArrowheads="1"/>
          </p:cNvPicPr>
          <p:nvPr/>
        </p:nvPicPr>
        <p:blipFill>
          <a:blip r:embed="rId2" cstate="print"/>
          <a:srcRect/>
          <a:stretch>
            <a:fillRect/>
          </a:stretch>
        </p:blipFill>
        <p:spPr bwMode="auto">
          <a:xfrm>
            <a:off x="2500298" y="1643050"/>
            <a:ext cx="4214842" cy="1938077"/>
          </a:xfrm>
          <a:prstGeom prst="rect">
            <a:avLst/>
          </a:prstGeom>
          <a:noFill/>
        </p:spPr>
      </p:pic>
      <p:pic>
        <p:nvPicPr>
          <p:cNvPr id="45062" name="Picture 6" descr="Integrated Moving Assembly Line"/>
          <p:cNvPicPr>
            <a:picLocks noChangeAspect="1" noChangeArrowheads="1"/>
          </p:cNvPicPr>
          <p:nvPr/>
        </p:nvPicPr>
        <p:blipFill>
          <a:blip r:embed="rId3" cstate="print"/>
          <a:srcRect t="7692" b="7692"/>
          <a:stretch>
            <a:fillRect/>
          </a:stretch>
        </p:blipFill>
        <p:spPr bwMode="auto">
          <a:xfrm>
            <a:off x="632086" y="3929066"/>
            <a:ext cx="3939914" cy="2500330"/>
          </a:xfrm>
          <a:prstGeom prst="rect">
            <a:avLst/>
          </a:prstGeom>
          <a:noFill/>
        </p:spPr>
      </p:pic>
      <p:pic>
        <p:nvPicPr>
          <p:cNvPr id="45064" name="Picture 8" descr="rivera"/>
          <p:cNvPicPr>
            <a:picLocks noChangeAspect="1" noChangeArrowheads="1"/>
          </p:cNvPicPr>
          <p:nvPr/>
        </p:nvPicPr>
        <p:blipFill>
          <a:blip r:embed="rId4" cstate="print"/>
          <a:srcRect/>
          <a:stretch>
            <a:fillRect/>
          </a:stretch>
        </p:blipFill>
        <p:spPr bwMode="auto">
          <a:xfrm>
            <a:off x="4929190" y="3929066"/>
            <a:ext cx="3500462" cy="2415320"/>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357158" y="1600200"/>
            <a:ext cx="8531352" cy="4972072"/>
          </a:xfrm>
        </p:spPr>
        <p:txBody>
          <a:bodyPr>
            <a:normAutofit lnSpcReduction="10000"/>
          </a:bodyPr>
          <a:lstStyle/>
          <a:p>
            <a:r>
              <a:rPr lang="en-GB" dirty="0" smtClean="0"/>
              <a:t>1914 </a:t>
            </a:r>
            <a:r>
              <a:rPr lang="en-GB" dirty="0" err="1" smtClean="0"/>
              <a:t>yılında</a:t>
            </a:r>
            <a:r>
              <a:rPr lang="en-GB" dirty="0" smtClean="0"/>
              <a:t> </a:t>
            </a:r>
            <a:r>
              <a:rPr lang="en-GB" dirty="0" err="1" smtClean="0"/>
              <a:t>bir</a:t>
            </a:r>
            <a:r>
              <a:rPr lang="en-GB" dirty="0" smtClean="0"/>
              <a:t> Model </a:t>
            </a:r>
            <a:r>
              <a:rPr lang="en-GB" dirty="0" err="1" smtClean="0"/>
              <a:t>T’nin</a:t>
            </a:r>
            <a:r>
              <a:rPr lang="en-GB" dirty="0" smtClean="0"/>
              <a:t> </a:t>
            </a:r>
            <a:r>
              <a:rPr lang="en-GB" dirty="0" err="1" smtClean="0"/>
              <a:t>üretim</a:t>
            </a:r>
            <a:r>
              <a:rPr lang="en-GB" dirty="0" smtClean="0"/>
              <a:t> </a:t>
            </a:r>
            <a:r>
              <a:rPr lang="en-GB" dirty="0" err="1" smtClean="0"/>
              <a:t>bandından</a:t>
            </a:r>
            <a:r>
              <a:rPr lang="en-GB" dirty="0" smtClean="0"/>
              <a:t> </a:t>
            </a:r>
            <a:r>
              <a:rPr lang="en-GB" dirty="0" err="1" smtClean="0"/>
              <a:t>tamamlanmış</a:t>
            </a:r>
            <a:r>
              <a:rPr lang="en-GB" dirty="0" smtClean="0"/>
              <a:t> </a:t>
            </a:r>
            <a:r>
              <a:rPr lang="en-GB" dirty="0" err="1" smtClean="0"/>
              <a:t>olarak</a:t>
            </a:r>
            <a:r>
              <a:rPr lang="en-GB" dirty="0" smtClean="0"/>
              <a:t> </a:t>
            </a:r>
            <a:r>
              <a:rPr lang="en-GB" dirty="0" err="1" smtClean="0"/>
              <a:t>çıkması</a:t>
            </a:r>
            <a:r>
              <a:rPr lang="en-GB" dirty="0" smtClean="0"/>
              <a:t> </a:t>
            </a:r>
            <a:r>
              <a:rPr lang="en-GB" dirty="0" err="1" smtClean="0"/>
              <a:t>sadece</a:t>
            </a:r>
            <a:r>
              <a:rPr lang="en-GB" dirty="0" smtClean="0"/>
              <a:t> 93 </a:t>
            </a:r>
            <a:r>
              <a:rPr lang="en-GB" dirty="0" err="1" smtClean="0"/>
              <a:t>dakika</a:t>
            </a:r>
            <a:r>
              <a:rPr lang="en-GB" dirty="0" smtClean="0"/>
              <a:t> </a:t>
            </a:r>
            <a:r>
              <a:rPr lang="en-GB" dirty="0" err="1" smtClean="0"/>
              <a:t>sürmektedir</a:t>
            </a:r>
            <a:r>
              <a:rPr lang="en-GB" dirty="0" smtClean="0"/>
              <a:t>. </a:t>
            </a:r>
            <a:r>
              <a:rPr lang="en-GB" dirty="0" err="1" smtClean="0"/>
              <a:t>Dünyanın</a:t>
            </a:r>
            <a:r>
              <a:rPr lang="en-GB" dirty="0" smtClean="0"/>
              <a:t> </a:t>
            </a:r>
            <a:r>
              <a:rPr lang="en-GB" dirty="0" err="1" smtClean="0"/>
              <a:t>çeşitli</a:t>
            </a:r>
            <a:r>
              <a:rPr lang="en-GB" dirty="0" smtClean="0"/>
              <a:t> </a:t>
            </a:r>
            <a:r>
              <a:rPr lang="en-GB" dirty="0" err="1" smtClean="0"/>
              <a:t>yerlerine</a:t>
            </a:r>
            <a:r>
              <a:rPr lang="en-GB" dirty="0" smtClean="0"/>
              <a:t> </a:t>
            </a:r>
            <a:r>
              <a:rPr lang="en-GB" dirty="0" err="1" smtClean="0"/>
              <a:t>yayılan</a:t>
            </a:r>
            <a:r>
              <a:rPr lang="en-GB" dirty="0" smtClean="0"/>
              <a:t> </a:t>
            </a:r>
            <a:r>
              <a:rPr lang="en-GB" dirty="0" err="1" smtClean="0"/>
              <a:t>fabrikalarda</a:t>
            </a:r>
            <a:r>
              <a:rPr lang="en-GB" dirty="0" smtClean="0"/>
              <a:t> Model T, </a:t>
            </a:r>
            <a:r>
              <a:rPr lang="en-GB" dirty="0" err="1" smtClean="0"/>
              <a:t>neredeyse</a:t>
            </a:r>
            <a:r>
              <a:rPr lang="en-GB" dirty="0" smtClean="0"/>
              <a:t> </a:t>
            </a:r>
            <a:r>
              <a:rPr lang="en-GB" dirty="0" err="1" smtClean="0"/>
              <a:t>günde</a:t>
            </a:r>
            <a:r>
              <a:rPr lang="en-GB" dirty="0" smtClean="0"/>
              <a:t> 1.000 </a:t>
            </a:r>
            <a:r>
              <a:rPr lang="en-GB" dirty="0" err="1" smtClean="0"/>
              <a:t>adet</a:t>
            </a:r>
            <a:r>
              <a:rPr lang="en-GB" dirty="0" smtClean="0"/>
              <a:t> </a:t>
            </a:r>
            <a:r>
              <a:rPr lang="en-GB" dirty="0" err="1" smtClean="0"/>
              <a:t>üretilmiş</a:t>
            </a:r>
            <a:r>
              <a:rPr lang="en-GB" dirty="0" smtClean="0"/>
              <a:t> </a:t>
            </a:r>
            <a:r>
              <a:rPr lang="en-GB" dirty="0" err="1" smtClean="0"/>
              <a:t>ve</a:t>
            </a:r>
            <a:r>
              <a:rPr lang="en-GB" dirty="0" smtClean="0"/>
              <a:t> </a:t>
            </a:r>
            <a:r>
              <a:rPr lang="en-GB" dirty="0" err="1" smtClean="0"/>
              <a:t>bir</a:t>
            </a:r>
            <a:r>
              <a:rPr lang="en-GB" dirty="0" smtClean="0"/>
              <a:t> </a:t>
            </a:r>
            <a:r>
              <a:rPr lang="en-GB" dirty="0" err="1" smtClean="0"/>
              <a:t>dönem</a:t>
            </a:r>
            <a:r>
              <a:rPr lang="en-GB" dirty="0" smtClean="0"/>
              <a:t> </a:t>
            </a:r>
            <a:r>
              <a:rPr lang="en-GB" dirty="0" err="1" smtClean="0"/>
              <a:t>dünyadaki</a:t>
            </a:r>
            <a:r>
              <a:rPr lang="en-GB" dirty="0" smtClean="0"/>
              <a:t> </a:t>
            </a:r>
            <a:r>
              <a:rPr lang="en-GB" dirty="0" err="1" smtClean="0"/>
              <a:t>tüm</a:t>
            </a:r>
            <a:r>
              <a:rPr lang="en-GB" dirty="0" smtClean="0"/>
              <a:t> </a:t>
            </a:r>
            <a:r>
              <a:rPr lang="en-GB" dirty="0" err="1" smtClean="0"/>
              <a:t>otomobillerin</a:t>
            </a:r>
            <a:r>
              <a:rPr lang="en-GB" dirty="0" smtClean="0"/>
              <a:t> </a:t>
            </a:r>
            <a:r>
              <a:rPr lang="en-GB" dirty="0" err="1" smtClean="0"/>
              <a:t>yarısını</a:t>
            </a:r>
            <a:r>
              <a:rPr lang="en-GB" dirty="0" smtClean="0"/>
              <a:t> </a:t>
            </a:r>
            <a:r>
              <a:rPr lang="en-GB" dirty="0" err="1" smtClean="0"/>
              <a:t>oluşturmuştur</a:t>
            </a:r>
            <a:r>
              <a:rPr lang="en-GB" dirty="0" smtClean="0"/>
              <a:t>.</a:t>
            </a:r>
            <a:endParaRPr lang="tr-TR" dirty="0" smtClean="0"/>
          </a:p>
          <a:p>
            <a:r>
              <a:rPr lang="en-GB" dirty="0" smtClean="0"/>
              <a:t>Bu </a:t>
            </a:r>
            <a:r>
              <a:rPr lang="en-GB" dirty="0" err="1" smtClean="0"/>
              <a:t>makinenin</a:t>
            </a:r>
            <a:r>
              <a:rPr lang="en-GB" dirty="0" smtClean="0"/>
              <a:t> </a:t>
            </a:r>
            <a:r>
              <a:rPr lang="en-GB" dirty="0" err="1" smtClean="0"/>
              <a:t>gelişmiş</a:t>
            </a:r>
            <a:r>
              <a:rPr lang="en-GB" dirty="0" smtClean="0"/>
              <a:t> </a:t>
            </a:r>
            <a:r>
              <a:rPr lang="en-GB" dirty="0" err="1" smtClean="0"/>
              <a:t>biçimi</a:t>
            </a:r>
            <a:r>
              <a:rPr lang="en-GB" dirty="0" smtClean="0"/>
              <a:t>, </a:t>
            </a:r>
            <a:r>
              <a:rPr lang="en-GB" dirty="0" err="1" smtClean="0"/>
              <a:t>makine</a:t>
            </a:r>
            <a:r>
              <a:rPr lang="en-GB" dirty="0" smtClean="0"/>
              <a:t> </a:t>
            </a:r>
            <a:r>
              <a:rPr lang="en-GB" dirty="0" err="1" smtClean="0"/>
              <a:t>çağının</a:t>
            </a:r>
            <a:r>
              <a:rPr lang="en-GB" dirty="0" smtClean="0"/>
              <a:t> </a:t>
            </a:r>
            <a:r>
              <a:rPr lang="en-GB" dirty="0" err="1" smtClean="0"/>
              <a:t>gerçek</a:t>
            </a:r>
            <a:r>
              <a:rPr lang="en-GB" dirty="0" smtClean="0"/>
              <a:t> </a:t>
            </a:r>
            <a:r>
              <a:rPr lang="en-GB" dirty="0" err="1" smtClean="0"/>
              <a:t>başlangıç</a:t>
            </a:r>
            <a:r>
              <a:rPr lang="en-GB" dirty="0" smtClean="0"/>
              <a:t> </a:t>
            </a:r>
            <a:r>
              <a:rPr lang="en-GB" dirty="0" err="1" smtClean="0"/>
              <a:t>noktasını</a:t>
            </a:r>
            <a:r>
              <a:rPr lang="en-GB" dirty="0" smtClean="0"/>
              <a:t> </a:t>
            </a:r>
            <a:r>
              <a:rPr lang="en-GB" dirty="0" err="1" smtClean="0"/>
              <a:t>oluşturur</a:t>
            </a:r>
            <a:r>
              <a:rPr lang="en-GB" dirty="0" smtClean="0"/>
              <a:t>. </a:t>
            </a:r>
            <a:r>
              <a:rPr lang="en-GB" dirty="0" err="1" smtClean="0"/>
              <a:t>Bazı</a:t>
            </a:r>
            <a:r>
              <a:rPr lang="en-GB" dirty="0" smtClean="0"/>
              <a:t> </a:t>
            </a:r>
            <a:r>
              <a:rPr lang="en-GB" dirty="0" err="1" smtClean="0"/>
              <a:t>tüccarlar</a:t>
            </a:r>
            <a:r>
              <a:rPr lang="en-GB" dirty="0" smtClean="0"/>
              <a:t>, </a:t>
            </a:r>
            <a:r>
              <a:rPr lang="en-GB" dirty="0" err="1" smtClean="0"/>
              <a:t>buhar</a:t>
            </a:r>
            <a:r>
              <a:rPr lang="en-GB" dirty="0" smtClean="0"/>
              <a:t> </a:t>
            </a:r>
            <a:r>
              <a:rPr lang="en-GB" dirty="0" err="1" smtClean="0"/>
              <a:t>gücü</a:t>
            </a:r>
            <a:r>
              <a:rPr lang="en-GB" dirty="0" smtClean="0"/>
              <a:t> </a:t>
            </a:r>
            <a:r>
              <a:rPr lang="en-GB" dirty="0" err="1" smtClean="0"/>
              <a:t>kullanan</a:t>
            </a:r>
            <a:r>
              <a:rPr lang="en-GB" dirty="0" smtClean="0"/>
              <a:t> </a:t>
            </a:r>
            <a:r>
              <a:rPr lang="en-GB" dirty="0" err="1" smtClean="0"/>
              <a:t>büyük</a:t>
            </a:r>
            <a:r>
              <a:rPr lang="en-GB" dirty="0" smtClean="0"/>
              <a:t> </a:t>
            </a:r>
            <a:r>
              <a:rPr lang="en-GB" dirty="0" err="1" smtClean="0"/>
              <a:t>fabrikalar</a:t>
            </a:r>
            <a:r>
              <a:rPr lang="en-GB" dirty="0" smtClean="0"/>
              <a:t> </a:t>
            </a:r>
            <a:r>
              <a:rPr lang="en-GB" dirty="0" err="1" smtClean="0"/>
              <a:t>kurdu</a:t>
            </a:r>
            <a:r>
              <a:rPr lang="en-GB" dirty="0" smtClean="0"/>
              <a:t>. </a:t>
            </a:r>
            <a:r>
              <a:rPr lang="en-GB" dirty="0" err="1" smtClean="0"/>
              <a:t>Buharla</a:t>
            </a:r>
            <a:r>
              <a:rPr lang="en-GB" dirty="0" smtClean="0"/>
              <a:t> </a:t>
            </a:r>
            <a:r>
              <a:rPr lang="en-GB" dirty="0" err="1" smtClean="0"/>
              <a:t>çalışan</a:t>
            </a:r>
            <a:r>
              <a:rPr lang="en-GB" dirty="0" smtClean="0"/>
              <a:t> ilk </a:t>
            </a:r>
            <a:r>
              <a:rPr lang="en-GB" dirty="0" err="1" smtClean="0"/>
              <a:t>tekstil</a:t>
            </a:r>
            <a:r>
              <a:rPr lang="en-GB" dirty="0" smtClean="0"/>
              <a:t> </a:t>
            </a:r>
            <a:r>
              <a:rPr lang="en-GB" dirty="0" err="1" smtClean="0"/>
              <a:t>fabrikaları</a:t>
            </a:r>
            <a:r>
              <a:rPr lang="en-GB" dirty="0" smtClean="0"/>
              <a:t> </a:t>
            </a:r>
            <a:r>
              <a:rPr lang="en-GB" dirty="0" err="1" smtClean="0"/>
              <a:t>İngiltere’de</a:t>
            </a:r>
            <a:r>
              <a:rPr lang="en-GB" dirty="0" smtClean="0"/>
              <a:t> </a:t>
            </a:r>
            <a:r>
              <a:rPr lang="en-GB" dirty="0" err="1" smtClean="0"/>
              <a:t>kuruldu</a:t>
            </a:r>
            <a:r>
              <a:rPr lang="en-GB" dirty="0" smtClean="0"/>
              <a:t>. </a:t>
            </a:r>
            <a:r>
              <a:rPr lang="en-GB" dirty="0" err="1" smtClean="0"/>
              <a:t>Ürünlerini</a:t>
            </a:r>
            <a:r>
              <a:rPr lang="en-GB" dirty="0" smtClean="0"/>
              <a:t> </a:t>
            </a:r>
            <a:r>
              <a:rPr lang="en-GB" dirty="0" err="1" smtClean="0"/>
              <a:t>buharlı</a:t>
            </a:r>
            <a:r>
              <a:rPr lang="en-GB" dirty="0" smtClean="0"/>
              <a:t> </a:t>
            </a:r>
            <a:r>
              <a:rPr lang="en-GB" dirty="0" err="1" smtClean="0"/>
              <a:t>gemilerle</a:t>
            </a:r>
            <a:r>
              <a:rPr lang="en-GB" dirty="0" smtClean="0"/>
              <a:t> </a:t>
            </a:r>
            <a:r>
              <a:rPr lang="en-GB" dirty="0" err="1" smtClean="0"/>
              <a:t>ihraç</a:t>
            </a:r>
            <a:r>
              <a:rPr lang="en-GB" dirty="0" smtClean="0"/>
              <a:t> </a:t>
            </a:r>
            <a:r>
              <a:rPr lang="en-GB" dirty="0" err="1" smtClean="0"/>
              <a:t>eden</a:t>
            </a:r>
            <a:r>
              <a:rPr lang="en-GB" dirty="0" smtClean="0"/>
              <a:t> </a:t>
            </a:r>
            <a:r>
              <a:rPr lang="en-GB" dirty="0" err="1" smtClean="0"/>
              <a:t>tüccarlar</a:t>
            </a:r>
            <a:r>
              <a:rPr lang="en-GB" dirty="0" smtClean="0"/>
              <a:t>, </a:t>
            </a:r>
            <a:r>
              <a:rPr lang="en-GB" dirty="0" err="1" smtClean="0"/>
              <a:t>uluslararası</a:t>
            </a:r>
            <a:r>
              <a:rPr lang="en-GB" dirty="0" smtClean="0"/>
              <a:t> </a:t>
            </a:r>
            <a:r>
              <a:rPr lang="en-GB" dirty="0" err="1" smtClean="0"/>
              <a:t>şirket</a:t>
            </a:r>
            <a:r>
              <a:rPr lang="en-GB" dirty="0" smtClean="0"/>
              <a:t> </a:t>
            </a:r>
            <a:r>
              <a:rPr lang="en-GB" dirty="0" err="1" smtClean="0"/>
              <a:t>sahibi</a:t>
            </a:r>
            <a:r>
              <a:rPr lang="en-GB" dirty="0" smtClean="0"/>
              <a:t> </a:t>
            </a:r>
            <a:r>
              <a:rPr lang="en-GB" dirty="0" err="1" smtClean="0"/>
              <a:t>oldu</a:t>
            </a:r>
            <a:r>
              <a:rPr lang="en-GB" dirty="0" smtClean="0"/>
              <a:t>.</a:t>
            </a:r>
            <a:endParaRPr lang="tr-TR"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en-GB" dirty="0" err="1" smtClean="0"/>
              <a:t>Nümerik</a:t>
            </a:r>
            <a:r>
              <a:rPr lang="en-GB" dirty="0" smtClean="0"/>
              <a:t> </a:t>
            </a:r>
            <a:r>
              <a:rPr lang="en-GB" dirty="0" err="1" smtClean="0"/>
              <a:t>Kontrollü</a:t>
            </a:r>
            <a:r>
              <a:rPr lang="en-GB" dirty="0" smtClean="0"/>
              <a:t> </a:t>
            </a:r>
            <a:r>
              <a:rPr lang="en-GB" dirty="0" err="1" smtClean="0"/>
              <a:t>Takım</a:t>
            </a:r>
            <a:r>
              <a:rPr lang="en-GB" dirty="0" smtClean="0"/>
              <a:t> </a:t>
            </a:r>
            <a:r>
              <a:rPr lang="en-GB" dirty="0" err="1" smtClean="0"/>
              <a:t>Tezgahları</a:t>
            </a:r>
            <a:r>
              <a:rPr lang="en-GB" dirty="0" smtClean="0"/>
              <a:t> </a:t>
            </a:r>
            <a:endParaRPr lang="tr-TR" dirty="0"/>
          </a:p>
        </p:txBody>
      </p:sp>
      <p:sp>
        <p:nvSpPr>
          <p:cNvPr id="3" name="2 İçerik Yer Tutucusu"/>
          <p:cNvSpPr>
            <a:spLocks noGrp="1"/>
          </p:cNvSpPr>
          <p:nvPr>
            <p:ph sz="quarter" idx="1"/>
          </p:nvPr>
        </p:nvSpPr>
        <p:spPr>
          <a:xfrm>
            <a:off x="357158" y="1600200"/>
            <a:ext cx="8572560" cy="4495800"/>
          </a:xfrm>
        </p:spPr>
        <p:txBody>
          <a:bodyPr>
            <a:noAutofit/>
          </a:bodyPr>
          <a:lstStyle/>
          <a:p>
            <a:pPr fontAlgn="base"/>
            <a:r>
              <a:rPr lang="en-GB" sz="2700" dirty="0" err="1" smtClean="0"/>
              <a:t>Bir</a:t>
            </a:r>
            <a:r>
              <a:rPr lang="en-GB" sz="2700" dirty="0" smtClean="0"/>
              <a:t> </a:t>
            </a:r>
            <a:r>
              <a:rPr lang="en-GB" sz="2700" dirty="0" err="1" smtClean="0"/>
              <a:t>takım</a:t>
            </a:r>
            <a:r>
              <a:rPr lang="en-GB" sz="2700" dirty="0" smtClean="0"/>
              <a:t> </a:t>
            </a:r>
            <a:r>
              <a:rPr lang="en-GB" sz="2700" dirty="0" err="1" smtClean="0"/>
              <a:t>tezgâhında</a:t>
            </a:r>
            <a:r>
              <a:rPr lang="en-GB" sz="2700" dirty="0" smtClean="0"/>
              <a:t> </a:t>
            </a:r>
            <a:r>
              <a:rPr lang="en-GB" sz="2700" dirty="0" err="1" smtClean="0"/>
              <a:t>eğer</a:t>
            </a:r>
            <a:r>
              <a:rPr lang="en-GB" sz="2700" dirty="0" smtClean="0"/>
              <a:t> </a:t>
            </a:r>
            <a:r>
              <a:rPr lang="en-GB" sz="2700" dirty="0" err="1" smtClean="0"/>
              <a:t>iş</a:t>
            </a:r>
            <a:r>
              <a:rPr lang="en-GB" sz="2700" dirty="0" smtClean="0"/>
              <a:t> </a:t>
            </a:r>
            <a:r>
              <a:rPr lang="en-GB" sz="2700" dirty="0" err="1" smtClean="0"/>
              <a:t>parçası</a:t>
            </a:r>
            <a:r>
              <a:rPr lang="en-GB" sz="2700" dirty="0" smtClean="0"/>
              <a:t> </a:t>
            </a:r>
            <a:r>
              <a:rPr lang="en-GB" sz="2700" dirty="0" err="1" smtClean="0"/>
              <a:t>ile</a:t>
            </a:r>
            <a:r>
              <a:rPr lang="en-GB" sz="2700" dirty="0" smtClean="0"/>
              <a:t> </a:t>
            </a:r>
            <a:r>
              <a:rPr lang="en-GB" sz="2700" dirty="0" err="1" smtClean="0"/>
              <a:t>kesici</a:t>
            </a:r>
            <a:r>
              <a:rPr lang="en-GB" sz="2700" dirty="0" smtClean="0"/>
              <a:t> </a:t>
            </a:r>
            <a:r>
              <a:rPr lang="en-GB" sz="2700" dirty="0" err="1" smtClean="0"/>
              <a:t>takımın</a:t>
            </a:r>
            <a:r>
              <a:rPr lang="en-GB" sz="2700" dirty="0" smtClean="0"/>
              <a:t> </a:t>
            </a:r>
            <a:r>
              <a:rPr lang="en-GB" sz="2700" dirty="0" err="1" smtClean="0"/>
              <a:t>birbirlerine</a:t>
            </a:r>
            <a:r>
              <a:rPr lang="en-GB" sz="2700" dirty="0" smtClean="0"/>
              <a:t> </a:t>
            </a:r>
            <a:r>
              <a:rPr lang="en-GB" sz="2700" dirty="0" err="1" smtClean="0"/>
              <a:t>göre</a:t>
            </a:r>
            <a:r>
              <a:rPr lang="en-GB" sz="2700" dirty="0" smtClean="0"/>
              <a:t> </a:t>
            </a:r>
            <a:r>
              <a:rPr lang="en-GB" sz="2700" dirty="0" err="1" smtClean="0"/>
              <a:t>konumları</a:t>
            </a:r>
            <a:r>
              <a:rPr lang="en-GB" sz="2700" dirty="0" smtClean="0"/>
              <a:t> </a:t>
            </a:r>
            <a:r>
              <a:rPr lang="en-GB" sz="2700" dirty="0" err="1" smtClean="0"/>
              <a:t>nümerik</a:t>
            </a:r>
            <a:r>
              <a:rPr lang="en-GB" sz="2700" dirty="0" smtClean="0"/>
              <a:t> </a:t>
            </a:r>
            <a:r>
              <a:rPr lang="en-GB" sz="2700" dirty="0" err="1" smtClean="0"/>
              <a:t>değerlerden</a:t>
            </a:r>
            <a:r>
              <a:rPr lang="en-GB" sz="2700" dirty="0" smtClean="0"/>
              <a:t> </a:t>
            </a:r>
            <a:r>
              <a:rPr lang="en-GB" sz="2700" dirty="0" err="1" smtClean="0"/>
              <a:t>türetilen</a:t>
            </a:r>
            <a:r>
              <a:rPr lang="en-GB" sz="2700" dirty="0" smtClean="0"/>
              <a:t> </a:t>
            </a:r>
            <a:r>
              <a:rPr lang="en-GB" sz="2700" dirty="0" err="1" smtClean="0"/>
              <a:t>bilgi</a:t>
            </a:r>
            <a:r>
              <a:rPr lang="en-GB" sz="2700" dirty="0" smtClean="0"/>
              <a:t> </a:t>
            </a:r>
            <a:r>
              <a:rPr lang="en-GB" sz="2700" dirty="0" err="1" smtClean="0"/>
              <a:t>ile</a:t>
            </a:r>
            <a:r>
              <a:rPr lang="en-GB" sz="2700" dirty="0" smtClean="0"/>
              <a:t> </a:t>
            </a:r>
            <a:r>
              <a:rPr lang="en-GB" sz="2700" dirty="0" err="1" smtClean="0"/>
              <a:t>belirleniyorsa</a:t>
            </a:r>
            <a:r>
              <a:rPr lang="en-GB" sz="2700" dirty="0" smtClean="0"/>
              <a:t>, </a:t>
            </a:r>
            <a:r>
              <a:rPr lang="en-GB" sz="2700" dirty="0" err="1" smtClean="0"/>
              <a:t>bu</a:t>
            </a:r>
            <a:r>
              <a:rPr lang="en-GB" sz="2700" dirty="0" smtClean="0"/>
              <a:t> </a:t>
            </a:r>
            <a:r>
              <a:rPr lang="en-GB" sz="2700" dirty="0" err="1" smtClean="0"/>
              <a:t>takım</a:t>
            </a:r>
            <a:r>
              <a:rPr lang="en-GB" sz="2700" dirty="0" smtClean="0"/>
              <a:t> </a:t>
            </a:r>
            <a:r>
              <a:rPr lang="en-GB" sz="2700" dirty="0" err="1" smtClean="0"/>
              <a:t>tezgâhı</a:t>
            </a:r>
            <a:r>
              <a:rPr lang="en-GB" sz="2700" dirty="0" smtClean="0"/>
              <a:t> </a:t>
            </a:r>
            <a:r>
              <a:rPr lang="en-GB" sz="2700" dirty="0" err="1" smtClean="0"/>
              <a:t>nümerik</a:t>
            </a:r>
            <a:r>
              <a:rPr lang="en-GB" sz="2700" dirty="0" smtClean="0"/>
              <a:t> </a:t>
            </a:r>
            <a:r>
              <a:rPr lang="en-GB" sz="2700" dirty="0" err="1" smtClean="0"/>
              <a:t>kontrol</a:t>
            </a:r>
            <a:r>
              <a:rPr lang="en-GB" sz="2700" dirty="0" smtClean="0"/>
              <a:t> </a:t>
            </a:r>
            <a:r>
              <a:rPr lang="en-GB" sz="2700" dirty="0" err="1" smtClean="0"/>
              <a:t>altındadır</a:t>
            </a:r>
            <a:r>
              <a:rPr lang="en-GB" sz="2700" dirty="0" smtClean="0"/>
              <a:t>.</a:t>
            </a:r>
            <a:endParaRPr lang="tr-TR" sz="2700" dirty="0" smtClean="0"/>
          </a:p>
          <a:p>
            <a:pPr fontAlgn="base"/>
            <a:r>
              <a:rPr lang="en-GB" sz="2700" dirty="0" err="1" smtClean="0"/>
              <a:t>Nümerik</a:t>
            </a:r>
            <a:r>
              <a:rPr lang="en-GB" sz="2700" dirty="0" smtClean="0"/>
              <a:t> </a:t>
            </a:r>
            <a:r>
              <a:rPr lang="en-GB" sz="2700" dirty="0" err="1" smtClean="0"/>
              <a:t>kontrol</a:t>
            </a:r>
            <a:r>
              <a:rPr lang="en-GB" sz="2700" dirty="0" smtClean="0"/>
              <a:t> </a:t>
            </a:r>
            <a:r>
              <a:rPr lang="en-GB" sz="2700" dirty="0" err="1" smtClean="0"/>
              <a:t>fikri</a:t>
            </a:r>
            <a:r>
              <a:rPr lang="en-GB" sz="2700" dirty="0" smtClean="0"/>
              <a:t> II. </a:t>
            </a:r>
            <a:r>
              <a:rPr lang="en-GB" sz="2700" dirty="0" err="1" smtClean="0"/>
              <a:t>Dünya</a:t>
            </a:r>
            <a:r>
              <a:rPr lang="en-GB" sz="2700" dirty="0" smtClean="0"/>
              <a:t> </a:t>
            </a:r>
            <a:r>
              <a:rPr lang="en-GB" sz="2700" dirty="0" err="1" smtClean="0"/>
              <a:t>savaşının</a:t>
            </a:r>
            <a:r>
              <a:rPr lang="en-GB" sz="2700" dirty="0" smtClean="0"/>
              <a:t> </a:t>
            </a:r>
            <a:r>
              <a:rPr lang="en-GB" sz="2700" dirty="0" err="1" smtClean="0"/>
              <a:t>sonlarında</a:t>
            </a:r>
            <a:r>
              <a:rPr lang="en-GB" sz="2700" dirty="0" smtClean="0"/>
              <a:t> ABD </a:t>
            </a:r>
            <a:r>
              <a:rPr lang="en-GB" sz="2700" dirty="0" err="1" smtClean="0"/>
              <a:t>hava</a:t>
            </a:r>
            <a:r>
              <a:rPr lang="en-GB" sz="2700" dirty="0" smtClean="0"/>
              <a:t> </a:t>
            </a:r>
            <a:r>
              <a:rPr lang="en-GB" sz="2700" dirty="0" err="1" smtClean="0"/>
              <a:t>kuvvetlerinin</a:t>
            </a:r>
            <a:r>
              <a:rPr lang="en-GB" sz="2700" dirty="0" smtClean="0"/>
              <a:t> </a:t>
            </a:r>
            <a:r>
              <a:rPr lang="en-GB" sz="2700" dirty="0" err="1" smtClean="0"/>
              <a:t>ihtiyacı</a:t>
            </a:r>
            <a:r>
              <a:rPr lang="en-GB" sz="2700" dirty="0" smtClean="0"/>
              <a:t> </a:t>
            </a:r>
            <a:r>
              <a:rPr lang="en-GB" sz="2700" dirty="0" err="1" smtClean="0"/>
              <a:t>olan</a:t>
            </a:r>
            <a:r>
              <a:rPr lang="en-GB" sz="2700" dirty="0" smtClean="0"/>
              <a:t> </a:t>
            </a:r>
            <a:r>
              <a:rPr lang="en-GB" sz="2700" dirty="0" err="1" smtClean="0"/>
              <a:t>kompleks</a:t>
            </a:r>
            <a:r>
              <a:rPr lang="en-GB" sz="2700" dirty="0" smtClean="0"/>
              <a:t> </a:t>
            </a:r>
            <a:r>
              <a:rPr lang="en-GB" sz="2700" dirty="0" err="1" smtClean="0"/>
              <a:t>uçak</a:t>
            </a:r>
            <a:r>
              <a:rPr lang="en-GB" sz="2700" dirty="0" smtClean="0"/>
              <a:t>  </a:t>
            </a:r>
            <a:r>
              <a:rPr lang="en-GB" sz="2700" dirty="0" err="1" smtClean="0"/>
              <a:t>parçalarının</a:t>
            </a:r>
            <a:r>
              <a:rPr lang="en-GB" sz="2700" dirty="0" smtClean="0"/>
              <a:t> </a:t>
            </a:r>
            <a:r>
              <a:rPr lang="en-GB" sz="2700" dirty="0" err="1" smtClean="0"/>
              <a:t>üretimi</a:t>
            </a:r>
            <a:r>
              <a:rPr lang="en-GB" sz="2700" dirty="0" smtClean="0"/>
              <a:t> </a:t>
            </a:r>
            <a:r>
              <a:rPr lang="en-GB" sz="2700" dirty="0" err="1" smtClean="0"/>
              <a:t>için</a:t>
            </a:r>
            <a:r>
              <a:rPr lang="en-GB" sz="2700" dirty="0" smtClean="0"/>
              <a:t> </a:t>
            </a:r>
            <a:r>
              <a:rPr lang="en-GB" sz="2700" dirty="0" err="1" smtClean="0"/>
              <a:t>ortaya</a:t>
            </a:r>
            <a:r>
              <a:rPr lang="en-GB" sz="2700" dirty="0" smtClean="0"/>
              <a:t> </a:t>
            </a:r>
            <a:r>
              <a:rPr lang="en-GB" sz="2700" dirty="0" err="1" smtClean="0"/>
              <a:t>atılmıştır</a:t>
            </a:r>
            <a:r>
              <a:rPr lang="en-GB" sz="2700" dirty="0" smtClean="0"/>
              <a:t>. </a:t>
            </a:r>
            <a:r>
              <a:rPr lang="en-GB" sz="2700" dirty="0" err="1" smtClean="0"/>
              <a:t>Çünkü</a:t>
            </a:r>
            <a:r>
              <a:rPr lang="en-GB" sz="2700" dirty="0" smtClean="0"/>
              <a:t> </a:t>
            </a:r>
            <a:r>
              <a:rPr lang="en-GB" sz="2700" dirty="0" err="1" smtClean="0"/>
              <a:t>bu</a:t>
            </a:r>
            <a:r>
              <a:rPr lang="en-GB" sz="2700" dirty="0" smtClean="0"/>
              <a:t> </a:t>
            </a:r>
            <a:r>
              <a:rPr lang="en-GB" sz="2700" dirty="0" err="1" smtClean="0"/>
              <a:t>tür</a:t>
            </a:r>
            <a:r>
              <a:rPr lang="en-GB" sz="2700" dirty="0" smtClean="0"/>
              <a:t> </a:t>
            </a:r>
            <a:r>
              <a:rPr lang="en-GB" sz="2700" dirty="0" err="1" smtClean="0"/>
              <a:t>parçaların</a:t>
            </a:r>
            <a:r>
              <a:rPr lang="en-GB" sz="2700" dirty="0" smtClean="0"/>
              <a:t> o </a:t>
            </a:r>
            <a:r>
              <a:rPr lang="en-GB" sz="2700" dirty="0" err="1" smtClean="0"/>
              <a:t>günkü</a:t>
            </a:r>
            <a:r>
              <a:rPr lang="en-GB" sz="2700" dirty="0" smtClean="0"/>
              <a:t> </a:t>
            </a:r>
            <a:r>
              <a:rPr lang="en-GB" sz="2700" dirty="0" err="1" smtClean="0"/>
              <a:t>mevcut</a:t>
            </a:r>
            <a:r>
              <a:rPr lang="en-GB" sz="2700" dirty="0" smtClean="0"/>
              <a:t> </a:t>
            </a:r>
            <a:r>
              <a:rPr lang="en-GB" sz="2700" dirty="0" err="1" smtClean="0"/>
              <a:t>imalat</a:t>
            </a:r>
            <a:r>
              <a:rPr lang="en-GB" sz="2700" dirty="0" smtClean="0"/>
              <a:t> </a:t>
            </a:r>
            <a:r>
              <a:rPr lang="en-GB" sz="2700" dirty="0" err="1" smtClean="0"/>
              <a:t>tezgâhları</a:t>
            </a:r>
            <a:r>
              <a:rPr lang="en-GB" sz="2700" dirty="0" smtClean="0"/>
              <a:t> </a:t>
            </a:r>
            <a:r>
              <a:rPr lang="en-GB" sz="2700" dirty="0" err="1" smtClean="0"/>
              <a:t>ile</a:t>
            </a:r>
            <a:r>
              <a:rPr lang="en-GB" sz="2700" dirty="0" smtClean="0"/>
              <a:t> </a:t>
            </a:r>
            <a:r>
              <a:rPr lang="en-GB" sz="2700" dirty="0" err="1" smtClean="0"/>
              <a:t>üretilmesi</a:t>
            </a:r>
            <a:r>
              <a:rPr lang="en-GB" sz="2700" dirty="0" smtClean="0"/>
              <a:t> </a:t>
            </a:r>
            <a:r>
              <a:rPr lang="en-GB" sz="2700" dirty="0" err="1" smtClean="0"/>
              <a:t>mümkün</a:t>
            </a:r>
            <a:r>
              <a:rPr lang="en-GB" sz="2700" dirty="0" smtClean="0"/>
              <a:t> </a:t>
            </a:r>
            <a:r>
              <a:rPr lang="en-GB" sz="2700" dirty="0" err="1" smtClean="0"/>
              <a:t>değildi</a:t>
            </a:r>
            <a:r>
              <a:rPr lang="en-GB" sz="2700" dirty="0" smtClean="0"/>
              <a:t>. </a:t>
            </a:r>
            <a:endParaRPr lang="tr-TR" sz="2700" dirty="0" smtClean="0"/>
          </a:p>
          <a:p>
            <a:r>
              <a:rPr lang="en-GB" sz="2700" dirty="0" err="1" smtClean="0"/>
              <a:t>Bunun</a:t>
            </a:r>
            <a:r>
              <a:rPr lang="en-GB" sz="2700" dirty="0" smtClean="0"/>
              <a:t> </a:t>
            </a:r>
            <a:r>
              <a:rPr lang="en-GB" sz="2700" dirty="0" err="1" smtClean="0"/>
              <a:t>gerçekleştirilmesi</a:t>
            </a:r>
            <a:r>
              <a:rPr lang="en-GB" sz="2700" dirty="0" smtClean="0"/>
              <a:t> </a:t>
            </a:r>
            <a:r>
              <a:rPr lang="en-GB" sz="2700" dirty="0" err="1" smtClean="0"/>
              <a:t>için</a:t>
            </a:r>
            <a:r>
              <a:rPr lang="en-GB" sz="2700" dirty="0" smtClean="0"/>
              <a:t> PARSONS CORPORATION </a:t>
            </a:r>
            <a:r>
              <a:rPr lang="en-GB" sz="2700" dirty="0" err="1" smtClean="0"/>
              <a:t>ve</a:t>
            </a:r>
            <a:r>
              <a:rPr lang="en-GB" sz="2700" dirty="0" smtClean="0"/>
              <a:t> MIT (Massachusetts Institute of </a:t>
            </a:r>
            <a:r>
              <a:rPr lang="en-GB" sz="2700" dirty="0" err="1" smtClean="0"/>
              <a:t>Tecnnology</a:t>
            </a:r>
            <a:r>
              <a:rPr lang="en-GB" sz="2700" dirty="0" smtClean="0"/>
              <a:t>) </a:t>
            </a:r>
            <a:r>
              <a:rPr lang="en-GB" sz="2700" dirty="0" err="1" smtClean="0"/>
              <a:t>ortak</a:t>
            </a:r>
            <a:r>
              <a:rPr lang="en-GB" sz="2700" dirty="0" smtClean="0"/>
              <a:t> </a:t>
            </a:r>
            <a:r>
              <a:rPr lang="en-GB" sz="2700" dirty="0" err="1" smtClean="0"/>
              <a:t>çalışmalara</a:t>
            </a:r>
            <a:r>
              <a:rPr lang="en-GB" sz="2700" dirty="0" smtClean="0"/>
              <a:t> </a:t>
            </a:r>
            <a:r>
              <a:rPr lang="en-GB" sz="2700" dirty="0" err="1" smtClean="0"/>
              <a:t>başladı</a:t>
            </a:r>
            <a:r>
              <a:rPr lang="en-GB" sz="2700" dirty="0" smtClean="0"/>
              <a:t>. </a:t>
            </a:r>
            <a:endParaRPr lang="tr-TR" sz="27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357158" y="1790720"/>
            <a:ext cx="8408890" cy="4495800"/>
          </a:xfrm>
        </p:spPr>
        <p:txBody>
          <a:bodyPr/>
          <a:lstStyle/>
          <a:p>
            <a:r>
              <a:rPr lang="en-GB" dirty="0" smtClean="0"/>
              <a:t>1952 </a:t>
            </a:r>
            <a:r>
              <a:rPr lang="en-GB" dirty="0" err="1" smtClean="0"/>
              <a:t>yılında</a:t>
            </a:r>
            <a:r>
              <a:rPr lang="en-GB" dirty="0" smtClean="0"/>
              <a:t> ilk </a:t>
            </a:r>
            <a:r>
              <a:rPr lang="en-GB" dirty="0" err="1" smtClean="0"/>
              <a:t>olarak</a:t>
            </a:r>
            <a:r>
              <a:rPr lang="en-GB" dirty="0" smtClean="0"/>
              <a:t> </a:t>
            </a:r>
            <a:r>
              <a:rPr lang="en-GB" dirty="0" err="1" smtClean="0"/>
              <a:t>bir</a:t>
            </a:r>
            <a:r>
              <a:rPr lang="en-GB" dirty="0" smtClean="0"/>
              <a:t> CINCINNATTI HYDROTEL </a:t>
            </a:r>
            <a:r>
              <a:rPr lang="en-GB" dirty="0" err="1" smtClean="0"/>
              <a:t>freze</a:t>
            </a:r>
            <a:r>
              <a:rPr lang="en-GB" dirty="0" smtClean="0"/>
              <a:t> </a:t>
            </a:r>
            <a:r>
              <a:rPr lang="en-GB" dirty="0" err="1" smtClean="0"/>
              <a:t>tezgâhını</a:t>
            </a:r>
            <a:r>
              <a:rPr lang="en-GB" dirty="0" smtClean="0"/>
              <a:t> </a:t>
            </a:r>
            <a:r>
              <a:rPr lang="en-GB" dirty="0" err="1" smtClean="0"/>
              <a:t>Nümerik</a:t>
            </a:r>
            <a:r>
              <a:rPr lang="en-GB" dirty="0" smtClean="0"/>
              <a:t> </a:t>
            </a:r>
            <a:r>
              <a:rPr lang="en-GB" dirty="0" err="1" smtClean="0"/>
              <a:t>Kontrol</a:t>
            </a:r>
            <a:r>
              <a:rPr lang="en-GB" dirty="0" smtClean="0"/>
              <a:t> </a:t>
            </a:r>
            <a:r>
              <a:rPr lang="en-GB" dirty="0" err="1" smtClean="0"/>
              <a:t>ile</a:t>
            </a:r>
            <a:r>
              <a:rPr lang="en-GB" dirty="0" smtClean="0"/>
              <a:t> </a:t>
            </a:r>
            <a:r>
              <a:rPr lang="en-GB" dirty="0" err="1" smtClean="0"/>
              <a:t>teçhiz</a:t>
            </a:r>
            <a:r>
              <a:rPr lang="en-GB" dirty="0" smtClean="0"/>
              <a:t> </a:t>
            </a:r>
            <a:r>
              <a:rPr lang="en-GB" dirty="0" err="1" smtClean="0"/>
              <a:t>ederek</a:t>
            </a:r>
            <a:r>
              <a:rPr lang="en-GB" dirty="0" smtClean="0"/>
              <a:t> </a:t>
            </a:r>
            <a:r>
              <a:rPr lang="en-GB" dirty="0" err="1" smtClean="0"/>
              <a:t>bu</a:t>
            </a:r>
            <a:r>
              <a:rPr lang="en-GB" dirty="0" smtClean="0"/>
              <a:t> </a:t>
            </a:r>
            <a:r>
              <a:rPr lang="en-GB" dirty="0" err="1" smtClean="0"/>
              <a:t>alandaki</a:t>
            </a:r>
            <a:r>
              <a:rPr lang="en-GB" dirty="0" smtClean="0"/>
              <a:t> ilk </a:t>
            </a:r>
            <a:r>
              <a:rPr lang="en-GB" dirty="0" err="1" smtClean="0"/>
              <a:t>başarılı</a:t>
            </a:r>
            <a:r>
              <a:rPr lang="en-GB" dirty="0" smtClean="0"/>
              <a:t> </a:t>
            </a:r>
            <a:r>
              <a:rPr lang="en-GB" dirty="0" err="1" smtClean="0"/>
              <a:t>çalışmayı</a:t>
            </a:r>
            <a:r>
              <a:rPr lang="en-GB" dirty="0" smtClean="0"/>
              <a:t> </a:t>
            </a:r>
            <a:r>
              <a:rPr lang="en-GB" dirty="0" err="1" smtClean="0"/>
              <a:t>gerçekleştirdiler</a:t>
            </a:r>
            <a:r>
              <a:rPr lang="en-GB" dirty="0" smtClean="0"/>
              <a:t>. Bu </a:t>
            </a:r>
            <a:r>
              <a:rPr lang="en-GB" dirty="0" err="1" smtClean="0"/>
              <a:t>tarihten</a:t>
            </a:r>
            <a:r>
              <a:rPr lang="en-GB" dirty="0" smtClean="0"/>
              <a:t> </a:t>
            </a:r>
            <a:r>
              <a:rPr lang="en-GB" dirty="0" err="1" smtClean="0"/>
              <a:t>itibaren</a:t>
            </a:r>
            <a:r>
              <a:rPr lang="en-GB" dirty="0" smtClean="0"/>
              <a:t> </a:t>
            </a:r>
            <a:r>
              <a:rPr lang="en-GB" dirty="0" err="1" smtClean="0"/>
              <a:t>pek</a:t>
            </a:r>
            <a:r>
              <a:rPr lang="en-GB" dirty="0" smtClean="0"/>
              <a:t> </a:t>
            </a:r>
            <a:r>
              <a:rPr lang="en-GB" dirty="0" err="1" smtClean="0"/>
              <a:t>çok</a:t>
            </a:r>
            <a:r>
              <a:rPr lang="en-GB" dirty="0" smtClean="0"/>
              <a:t> </a:t>
            </a:r>
            <a:r>
              <a:rPr lang="en-GB" dirty="0" err="1" smtClean="0"/>
              <a:t>takım</a:t>
            </a:r>
            <a:r>
              <a:rPr lang="en-GB" dirty="0" smtClean="0"/>
              <a:t> </a:t>
            </a:r>
            <a:r>
              <a:rPr lang="en-GB" dirty="0" err="1" smtClean="0"/>
              <a:t>tezgâhı</a:t>
            </a:r>
            <a:r>
              <a:rPr lang="en-GB" dirty="0" smtClean="0"/>
              <a:t> </a:t>
            </a:r>
            <a:r>
              <a:rPr lang="en-GB" dirty="0" err="1" smtClean="0"/>
              <a:t>imalatçısı</a:t>
            </a:r>
            <a:r>
              <a:rPr lang="en-GB" dirty="0" smtClean="0"/>
              <a:t> </a:t>
            </a:r>
            <a:r>
              <a:rPr lang="en-GB" dirty="0" err="1" smtClean="0"/>
              <a:t>Nümerik</a:t>
            </a:r>
            <a:r>
              <a:rPr lang="en-GB" dirty="0" smtClean="0"/>
              <a:t> </a:t>
            </a:r>
            <a:r>
              <a:rPr lang="en-GB" dirty="0" err="1" smtClean="0"/>
              <a:t>kontrollü</a:t>
            </a:r>
            <a:r>
              <a:rPr lang="en-GB" dirty="0" smtClean="0"/>
              <a:t> </a:t>
            </a:r>
            <a:r>
              <a:rPr lang="en-GB" dirty="0" err="1" smtClean="0"/>
              <a:t>tezgâh</a:t>
            </a:r>
            <a:r>
              <a:rPr lang="en-GB" dirty="0" smtClean="0"/>
              <a:t> </a:t>
            </a:r>
            <a:r>
              <a:rPr lang="en-GB" dirty="0" err="1" smtClean="0"/>
              <a:t>imalatına</a:t>
            </a:r>
            <a:r>
              <a:rPr lang="en-GB" dirty="0" smtClean="0"/>
              <a:t> </a:t>
            </a:r>
            <a:r>
              <a:rPr lang="en-GB" dirty="0" err="1" smtClean="0"/>
              <a:t>başladı</a:t>
            </a:r>
            <a:r>
              <a:rPr lang="en-GB" dirty="0" smtClean="0"/>
              <a:t> NC </a:t>
            </a:r>
            <a:r>
              <a:rPr lang="en-GB" dirty="0" err="1" smtClean="0"/>
              <a:t>tezgâhlar</a:t>
            </a:r>
            <a:r>
              <a:rPr lang="en-GB" dirty="0" smtClean="0"/>
              <a:t>, </a:t>
            </a:r>
            <a:r>
              <a:rPr lang="en-GB" dirty="0" err="1" smtClean="0"/>
              <a:t>üzerine</a:t>
            </a:r>
            <a:r>
              <a:rPr lang="en-GB" dirty="0" smtClean="0"/>
              <a:t> </a:t>
            </a:r>
            <a:r>
              <a:rPr lang="en-GB" dirty="0" err="1" smtClean="0"/>
              <a:t>özel</a:t>
            </a:r>
            <a:r>
              <a:rPr lang="en-GB" dirty="0" smtClean="0"/>
              <a:t> </a:t>
            </a:r>
            <a:r>
              <a:rPr lang="en-GB" dirty="0" err="1" smtClean="0"/>
              <a:t>bir</a:t>
            </a:r>
            <a:r>
              <a:rPr lang="en-GB" dirty="0" smtClean="0"/>
              <a:t> </a:t>
            </a:r>
            <a:r>
              <a:rPr lang="en-GB" dirty="0" err="1" smtClean="0"/>
              <a:t>standarda</a:t>
            </a:r>
            <a:r>
              <a:rPr lang="en-GB" dirty="0" smtClean="0"/>
              <a:t> </a:t>
            </a:r>
            <a:r>
              <a:rPr lang="en-GB" dirty="0" err="1" smtClean="0"/>
              <a:t>göre</a:t>
            </a:r>
            <a:r>
              <a:rPr lang="en-GB" dirty="0" smtClean="0"/>
              <a:t> </a:t>
            </a:r>
            <a:r>
              <a:rPr lang="en-GB" dirty="0" err="1" smtClean="0"/>
              <a:t>delikler</a:t>
            </a:r>
            <a:r>
              <a:rPr lang="en-GB" dirty="0" smtClean="0"/>
              <a:t> </a:t>
            </a:r>
            <a:r>
              <a:rPr lang="en-GB" dirty="0" err="1" smtClean="0"/>
              <a:t>delinmiş</a:t>
            </a:r>
            <a:r>
              <a:rPr lang="en-GB" dirty="0" smtClean="0"/>
              <a:t> </a:t>
            </a:r>
            <a:r>
              <a:rPr lang="en-GB" dirty="0" err="1" smtClean="0"/>
              <a:t>bantlar</a:t>
            </a:r>
            <a:r>
              <a:rPr lang="en-GB" dirty="0" smtClean="0"/>
              <a:t> </a:t>
            </a:r>
            <a:r>
              <a:rPr lang="en-GB" dirty="0" err="1" smtClean="0"/>
              <a:t>ile</a:t>
            </a:r>
            <a:r>
              <a:rPr lang="en-GB" dirty="0" smtClean="0"/>
              <a:t> "</a:t>
            </a:r>
            <a:r>
              <a:rPr lang="en-GB" dirty="0" err="1" smtClean="0"/>
              <a:t>otomatik</a:t>
            </a:r>
            <a:r>
              <a:rPr lang="en-GB" dirty="0" smtClean="0"/>
              <a:t>" </a:t>
            </a:r>
            <a:r>
              <a:rPr lang="en-GB" dirty="0" err="1" smtClean="0"/>
              <a:t>olarak</a:t>
            </a:r>
            <a:r>
              <a:rPr lang="en-GB" dirty="0" smtClean="0"/>
              <a:t> </a:t>
            </a:r>
            <a:r>
              <a:rPr lang="en-GB" dirty="0" err="1" smtClean="0"/>
              <a:t>işleme</a:t>
            </a:r>
            <a:r>
              <a:rPr lang="en-GB" dirty="0" smtClean="0"/>
              <a:t> </a:t>
            </a:r>
            <a:r>
              <a:rPr lang="en-GB" dirty="0" err="1" smtClean="0"/>
              <a:t>yaparlar</a:t>
            </a:r>
            <a:r>
              <a:rPr lang="en-GB" dirty="0" smtClean="0"/>
              <a:t>.</a:t>
            </a:r>
            <a:endParaRPr lang="tr-TR"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47106" name="AutoShape 2" descr="HydtelEM.gif"/>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47108" name="Picture 4" descr="HydtelEM.gif"/>
          <p:cNvPicPr>
            <a:picLocks noChangeAspect="1" noChangeArrowheads="1"/>
          </p:cNvPicPr>
          <p:nvPr/>
        </p:nvPicPr>
        <p:blipFill>
          <a:blip r:embed="rId2" cstate="print"/>
          <a:srcRect/>
          <a:stretch>
            <a:fillRect/>
          </a:stretch>
        </p:blipFill>
        <p:spPr bwMode="auto">
          <a:xfrm>
            <a:off x="214282" y="2428868"/>
            <a:ext cx="3949846" cy="3143272"/>
          </a:xfrm>
          <a:prstGeom prst="rect">
            <a:avLst/>
          </a:prstGeom>
          <a:noFill/>
        </p:spPr>
      </p:pic>
      <p:pic>
        <p:nvPicPr>
          <p:cNvPr id="47110" name="Picture 6" descr="http://www.lathes.co.uk/dsgfactory002/img7.jpg"/>
          <p:cNvPicPr>
            <a:picLocks noChangeAspect="1" noChangeArrowheads="1"/>
          </p:cNvPicPr>
          <p:nvPr/>
        </p:nvPicPr>
        <p:blipFill>
          <a:blip r:embed="rId3" cstate="print"/>
          <a:srcRect/>
          <a:stretch>
            <a:fillRect/>
          </a:stretch>
        </p:blipFill>
        <p:spPr bwMode="auto">
          <a:xfrm>
            <a:off x="4286248" y="2143116"/>
            <a:ext cx="4463666" cy="4143404"/>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1202" name="Picture 2" descr="http://www.lathes.co.uk/dsgfactory002/img8.jpg"/>
          <p:cNvPicPr>
            <a:picLocks noChangeAspect="1" noChangeArrowheads="1"/>
          </p:cNvPicPr>
          <p:nvPr/>
        </p:nvPicPr>
        <p:blipFill>
          <a:blip r:embed="rId2" cstate="print"/>
          <a:srcRect/>
          <a:stretch>
            <a:fillRect/>
          </a:stretch>
        </p:blipFill>
        <p:spPr bwMode="auto">
          <a:xfrm>
            <a:off x="357157" y="2000240"/>
            <a:ext cx="3412135" cy="4500594"/>
          </a:xfrm>
          <a:prstGeom prst="rect">
            <a:avLst/>
          </a:prstGeom>
          <a:noFill/>
        </p:spPr>
      </p:pic>
      <p:pic>
        <p:nvPicPr>
          <p:cNvPr id="51204" name="Picture 4" descr="http://www.lathes.co.uk/dsgfactory002/img13.jpg"/>
          <p:cNvPicPr>
            <a:picLocks noChangeAspect="1" noChangeArrowheads="1"/>
          </p:cNvPicPr>
          <p:nvPr/>
        </p:nvPicPr>
        <p:blipFill>
          <a:blip r:embed="rId3" cstate="print"/>
          <a:srcRect/>
          <a:stretch>
            <a:fillRect/>
          </a:stretch>
        </p:blipFill>
        <p:spPr bwMode="auto">
          <a:xfrm>
            <a:off x="4143372" y="1928802"/>
            <a:ext cx="4534961" cy="4624360"/>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en-GB" sz="3800" dirty="0" err="1" smtClean="0"/>
              <a:t>Mikroçip</a:t>
            </a:r>
            <a:r>
              <a:rPr lang="en-GB" sz="3800" dirty="0" smtClean="0"/>
              <a:t> </a:t>
            </a:r>
            <a:r>
              <a:rPr lang="en-GB" sz="3800" dirty="0" err="1" smtClean="0"/>
              <a:t>bilgisayarların</a:t>
            </a:r>
            <a:r>
              <a:rPr lang="en-GB" sz="3800" dirty="0" smtClean="0"/>
              <a:t> </a:t>
            </a:r>
            <a:r>
              <a:rPr lang="en-GB" sz="3800" dirty="0" err="1" smtClean="0"/>
              <a:t>hızlı</a:t>
            </a:r>
            <a:r>
              <a:rPr lang="en-GB" sz="3800" dirty="0" smtClean="0"/>
              <a:t> </a:t>
            </a:r>
            <a:r>
              <a:rPr lang="en-GB" sz="3800" dirty="0" err="1" smtClean="0"/>
              <a:t>gelişimi</a:t>
            </a:r>
            <a:endParaRPr lang="tr-TR" sz="3800" dirty="0"/>
          </a:p>
        </p:txBody>
      </p:sp>
      <p:sp>
        <p:nvSpPr>
          <p:cNvPr id="3" name="2 İçerik Yer Tutucusu"/>
          <p:cNvSpPr>
            <a:spLocks noGrp="1"/>
          </p:cNvSpPr>
          <p:nvPr>
            <p:ph sz="quarter" idx="1"/>
          </p:nvPr>
        </p:nvSpPr>
        <p:spPr>
          <a:xfrm>
            <a:off x="357158" y="1785926"/>
            <a:ext cx="8408890" cy="4310074"/>
          </a:xfrm>
        </p:spPr>
        <p:txBody>
          <a:bodyPr>
            <a:noAutofit/>
          </a:bodyPr>
          <a:lstStyle/>
          <a:p>
            <a:r>
              <a:rPr lang="en-GB" sz="2800" dirty="0" smtClean="0"/>
              <a:t>1960'lardan </a:t>
            </a:r>
            <a:r>
              <a:rPr lang="en-GB" sz="2800" dirty="0" err="1" smtClean="0"/>
              <a:t>itibaren</a:t>
            </a:r>
            <a:r>
              <a:rPr lang="en-GB" sz="2800" dirty="0" smtClean="0"/>
              <a:t> </a:t>
            </a:r>
            <a:r>
              <a:rPr lang="en-GB" sz="2800" dirty="0" err="1" smtClean="0"/>
              <a:t>bilgisayar</a:t>
            </a:r>
            <a:r>
              <a:rPr lang="en-GB" sz="2800" dirty="0" smtClean="0"/>
              <a:t> </a:t>
            </a:r>
            <a:r>
              <a:rPr lang="en-GB" sz="2800" dirty="0" err="1" smtClean="0"/>
              <a:t>sistemleri</a:t>
            </a:r>
            <a:r>
              <a:rPr lang="en-GB" sz="2800" dirty="0" smtClean="0"/>
              <a:t> </a:t>
            </a:r>
            <a:r>
              <a:rPr lang="en-GB" sz="2800" dirty="0" err="1" smtClean="0"/>
              <a:t>endüstriyel</a:t>
            </a:r>
            <a:r>
              <a:rPr lang="en-GB" sz="2800" dirty="0" smtClean="0"/>
              <a:t> </a:t>
            </a:r>
            <a:r>
              <a:rPr lang="en-GB" sz="2800" dirty="0" err="1" smtClean="0"/>
              <a:t>otomasyonda</a:t>
            </a:r>
            <a:r>
              <a:rPr lang="en-GB" sz="2800" dirty="0" smtClean="0"/>
              <a:t> </a:t>
            </a:r>
            <a:r>
              <a:rPr lang="en-GB" sz="2800" dirty="0" err="1" smtClean="0"/>
              <a:t>kullanılmaya</a:t>
            </a:r>
            <a:r>
              <a:rPr lang="en-GB" sz="2800" dirty="0" smtClean="0"/>
              <a:t> </a:t>
            </a:r>
            <a:r>
              <a:rPr lang="en-GB" sz="2800" dirty="0" err="1" smtClean="0"/>
              <a:t>başlanmıştır</a:t>
            </a:r>
            <a:r>
              <a:rPr lang="en-GB" sz="2800" dirty="0" smtClean="0"/>
              <a:t>. 1960'larda </a:t>
            </a:r>
            <a:r>
              <a:rPr lang="en-GB" sz="2800" dirty="0" err="1" smtClean="0"/>
              <a:t>bilgisayarlar</a:t>
            </a:r>
            <a:r>
              <a:rPr lang="en-GB" sz="2800" dirty="0" smtClean="0"/>
              <a:t> </a:t>
            </a:r>
            <a:r>
              <a:rPr lang="en-GB" sz="2800" dirty="0" err="1" smtClean="0"/>
              <a:t>ticarî</a:t>
            </a:r>
            <a:r>
              <a:rPr lang="en-GB" sz="2800" dirty="0" smtClean="0"/>
              <a:t> </a:t>
            </a:r>
            <a:r>
              <a:rPr lang="en-GB" sz="2800" dirty="0" err="1" smtClean="0"/>
              <a:t>anlamda</a:t>
            </a:r>
            <a:r>
              <a:rPr lang="en-GB" sz="2800" dirty="0" smtClean="0"/>
              <a:t>, </a:t>
            </a:r>
            <a:r>
              <a:rPr lang="en-GB" sz="2800" dirty="0" err="1" smtClean="0"/>
              <a:t>basit</a:t>
            </a:r>
            <a:r>
              <a:rPr lang="en-GB" sz="2800" dirty="0" smtClean="0"/>
              <a:t> </a:t>
            </a:r>
            <a:r>
              <a:rPr lang="en-GB" sz="2800" dirty="0" err="1" smtClean="0"/>
              <a:t>hesaplama</a:t>
            </a:r>
            <a:r>
              <a:rPr lang="en-GB" sz="2800" dirty="0" smtClean="0"/>
              <a:t> </a:t>
            </a:r>
            <a:r>
              <a:rPr lang="en-GB" sz="2800" dirty="0" err="1" smtClean="0"/>
              <a:t>yöntemlerinden</a:t>
            </a:r>
            <a:r>
              <a:rPr lang="en-GB" sz="2800" dirty="0" smtClean="0"/>
              <a:t> </a:t>
            </a:r>
            <a:r>
              <a:rPr lang="en-GB" sz="2800" dirty="0" err="1" smtClean="0"/>
              <a:t>yararlanılan</a:t>
            </a:r>
            <a:r>
              <a:rPr lang="en-GB" sz="2800" dirty="0" smtClean="0"/>
              <a:t>, belli </a:t>
            </a:r>
            <a:r>
              <a:rPr lang="en-GB" sz="2800" dirty="0" err="1" smtClean="0"/>
              <a:t>bir</a:t>
            </a:r>
            <a:r>
              <a:rPr lang="en-GB" sz="2800" dirty="0" smtClean="0"/>
              <a:t> </a:t>
            </a:r>
            <a:r>
              <a:rPr lang="en-GB" sz="2800" dirty="0" err="1" smtClean="0"/>
              <a:t>zaman</a:t>
            </a:r>
            <a:r>
              <a:rPr lang="en-GB" sz="2800" dirty="0" smtClean="0"/>
              <a:t> </a:t>
            </a:r>
            <a:r>
              <a:rPr lang="en-GB" sz="2800" dirty="0" err="1" smtClean="0"/>
              <a:t>diliminde</a:t>
            </a:r>
            <a:r>
              <a:rPr lang="en-GB" sz="2800" dirty="0" smtClean="0"/>
              <a:t> </a:t>
            </a:r>
            <a:r>
              <a:rPr lang="en-GB" sz="2800" dirty="0" err="1" smtClean="0"/>
              <a:t>sıklıkla</a:t>
            </a:r>
            <a:r>
              <a:rPr lang="en-GB" sz="2800" dirty="0" smtClean="0"/>
              <a:t> </a:t>
            </a:r>
            <a:r>
              <a:rPr lang="en-GB" sz="2800" dirty="0" err="1" smtClean="0"/>
              <a:t>gerçekleşen</a:t>
            </a:r>
            <a:r>
              <a:rPr lang="en-GB" sz="2800" dirty="0" smtClean="0"/>
              <a:t> </a:t>
            </a:r>
            <a:r>
              <a:rPr lang="en-GB" sz="2800" dirty="0" err="1" smtClean="0"/>
              <a:t>ve</a:t>
            </a:r>
            <a:r>
              <a:rPr lang="en-GB" sz="2800" dirty="0" smtClean="0"/>
              <a:t> </a:t>
            </a:r>
            <a:r>
              <a:rPr lang="en-GB" sz="2800" dirty="0" err="1" smtClean="0"/>
              <a:t>emek</a:t>
            </a:r>
            <a:r>
              <a:rPr lang="en-GB" sz="2800" dirty="0" smtClean="0"/>
              <a:t> </a:t>
            </a:r>
            <a:r>
              <a:rPr lang="en-GB" sz="2800" dirty="0" err="1" smtClean="0"/>
              <a:t>yoğun</a:t>
            </a:r>
            <a:r>
              <a:rPr lang="en-GB" sz="2800" dirty="0" smtClean="0"/>
              <a:t> </a:t>
            </a:r>
            <a:r>
              <a:rPr lang="en-GB" sz="2800" dirty="0" err="1" smtClean="0"/>
              <a:t>ticarî</a:t>
            </a:r>
            <a:r>
              <a:rPr lang="en-GB" sz="2800" dirty="0" smtClean="0"/>
              <a:t> </a:t>
            </a:r>
            <a:r>
              <a:rPr lang="en-GB" sz="2800" dirty="0" err="1" smtClean="0"/>
              <a:t>hareketlerin</a:t>
            </a:r>
            <a:r>
              <a:rPr lang="en-GB" sz="2800" dirty="0" smtClean="0"/>
              <a:t> </a:t>
            </a:r>
            <a:r>
              <a:rPr lang="en-GB" sz="2800" dirty="0" err="1" smtClean="0"/>
              <a:t>otomasyonu</a:t>
            </a:r>
            <a:r>
              <a:rPr lang="en-GB" sz="2800" dirty="0" smtClean="0"/>
              <a:t> </a:t>
            </a:r>
            <a:r>
              <a:rPr lang="en-GB" sz="2800" dirty="0" err="1" smtClean="0"/>
              <a:t>için</a:t>
            </a:r>
            <a:r>
              <a:rPr lang="en-GB" sz="2800" dirty="0" smtClean="0"/>
              <a:t> </a:t>
            </a:r>
            <a:r>
              <a:rPr lang="en-GB" sz="2800" dirty="0" err="1" smtClean="0"/>
              <a:t>kullanılmıştır</a:t>
            </a:r>
            <a:r>
              <a:rPr lang="tr-TR" sz="2800" dirty="0" smtClean="0"/>
              <a:t>.</a:t>
            </a:r>
          </a:p>
          <a:p>
            <a:r>
              <a:rPr lang="en-GB" sz="2800" dirty="0" smtClean="0"/>
              <a:t>CNC (Computer Numerical Control), </a:t>
            </a:r>
            <a:br>
              <a:rPr lang="en-GB" sz="2800" dirty="0" smtClean="0"/>
            </a:br>
            <a:r>
              <a:rPr lang="en-GB" sz="2800" dirty="0" smtClean="0"/>
              <a:t>'</a:t>
            </a:r>
            <a:r>
              <a:rPr lang="en-GB" sz="2800" dirty="0" err="1" smtClean="0"/>
              <a:t>bilgisayar</a:t>
            </a:r>
            <a:r>
              <a:rPr lang="en-GB" sz="2800" dirty="0" smtClean="0"/>
              <a:t> </a:t>
            </a:r>
            <a:r>
              <a:rPr lang="en-GB" sz="2800" dirty="0" err="1" smtClean="0"/>
              <a:t>sayımlı</a:t>
            </a:r>
            <a:r>
              <a:rPr lang="en-GB" sz="2800" dirty="0" smtClean="0"/>
              <a:t> </a:t>
            </a:r>
            <a:r>
              <a:rPr lang="en-GB" sz="2800" dirty="0" err="1" smtClean="0"/>
              <a:t>yönetim</a:t>
            </a:r>
            <a:r>
              <a:rPr lang="en-GB" sz="2800" dirty="0" smtClean="0"/>
              <a:t>' </a:t>
            </a:r>
            <a:r>
              <a:rPr lang="en-GB" sz="2800" dirty="0" err="1" smtClean="0"/>
              <a:t>anlamına</a:t>
            </a:r>
            <a:r>
              <a:rPr lang="en-GB" sz="2800" dirty="0" smtClean="0"/>
              <a:t> </a:t>
            </a:r>
            <a:r>
              <a:rPr lang="en-GB" sz="2800" dirty="0" err="1" smtClean="0"/>
              <a:t>gelir</a:t>
            </a:r>
            <a:r>
              <a:rPr lang="en-GB" sz="2800" dirty="0" smtClean="0"/>
              <a:t>.</a:t>
            </a:r>
            <a:endParaRPr lang="tr-TR" sz="2800" dirty="0" smtClean="0"/>
          </a:p>
          <a:p>
            <a:r>
              <a:rPr lang="en-GB" sz="2800" dirty="0" smtClean="0"/>
              <a:t>CNC </a:t>
            </a:r>
            <a:r>
              <a:rPr lang="en-GB" sz="2800" dirty="0" err="1" smtClean="0"/>
              <a:t>makineler</a:t>
            </a:r>
            <a:r>
              <a:rPr lang="en-GB" sz="2800" dirty="0" smtClean="0"/>
              <a:t>, </a:t>
            </a:r>
            <a:r>
              <a:rPr lang="en-GB" sz="2800" dirty="0" err="1" smtClean="0"/>
              <a:t>üzerine</a:t>
            </a:r>
            <a:r>
              <a:rPr lang="en-GB" sz="2800" dirty="0" smtClean="0"/>
              <a:t> </a:t>
            </a:r>
            <a:r>
              <a:rPr lang="en-GB" sz="2800" dirty="0" err="1" smtClean="0"/>
              <a:t>monteli</a:t>
            </a:r>
            <a:r>
              <a:rPr lang="en-GB" sz="2800" dirty="0" smtClean="0"/>
              <a:t> </a:t>
            </a:r>
            <a:r>
              <a:rPr lang="en-GB" sz="2800" dirty="0" err="1" smtClean="0"/>
              <a:t>bir</a:t>
            </a:r>
            <a:r>
              <a:rPr lang="en-GB" sz="2800" dirty="0" smtClean="0"/>
              <a:t> </a:t>
            </a:r>
            <a:r>
              <a:rPr lang="en-GB" sz="2800" dirty="0" err="1" smtClean="0"/>
              <a:t>bilgisayar</a:t>
            </a:r>
            <a:r>
              <a:rPr lang="en-GB" sz="2800" dirty="0" smtClean="0"/>
              <a:t> </a:t>
            </a:r>
            <a:r>
              <a:rPr lang="en-GB" sz="2800" dirty="0" err="1" smtClean="0"/>
              <a:t>aracılığı</a:t>
            </a:r>
            <a:r>
              <a:rPr lang="en-GB" sz="2800" dirty="0" smtClean="0"/>
              <a:t> </a:t>
            </a:r>
            <a:r>
              <a:rPr lang="en-GB" sz="2800" dirty="0" err="1" smtClean="0"/>
              <a:t>ile</a:t>
            </a:r>
            <a:r>
              <a:rPr lang="en-GB" sz="2800" dirty="0" smtClean="0"/>
              <a:t> </a:t>
            </a:r>
            <a:r>
              <a:rPr lang="en-GB" sz="2800" dirty="0" err="1" smtClean="0"/>
              <a:t>programlanarak</a:t>
            </a:r>
            <a:r>
              <a:rPr lang="en-GB" sz="2800" dirty="0" smtClean="0"/>
              <a:t> "</a:t>
            </a:r>
            <a:r>
              <a:rPr lang="en-GB" sz="2800" dirty="0" err="1" smtClean="0"/>
              <a:t>otomatik</a:t>
            </a:r>
            <a:r>
              <a:rPr lang="en-GB" sz="2800" dirty="0" smtClean="0"/>
              <a:t>" </a:t>
            </a:r>
            <a:r>
              <a:rPr lang="en-GB" sz="2800" dirty="0" err="1" smtClean="0"/>
              <a:t>olarak</a:t>
            </a:r>
            <a:r>
              <a:rPr lang="en-GB" sz="2800" dirty="0" smtClean="0"/>
              <a:t> </a:t>
            </a:r>
            <a:r>
              <a:rPr lang="en-GB" sz="2800" dirty="0" err="1" smtClean="0"/>
              <a:t>işleme</a:t>
            </a:r>
            <a:r>
              <a:rPr lang="en-GB" sz="2800" dirty="0" smtClean="0"/>
              <a:t> </a:t>
            </a:r>
            <a:r>
              <a:rPr lang="en-GB" sz="2800" dirty="0" err="1" smtClean="0"/>
              <a:t>yapan</a:t>
            </a:r>
            <a:r>
              <a:rPr lang="en-GB" sz="2800" dirty="0" smtClean="0"/>
              <a:t> </a:t>
            </a:r>
            <a:r>
              <a:rPr lang="en-GB" sz="2800" dirty="0" err="1" smtClean="0"/>
              <a:t>makinelerdir</a:t>
            </a:r>
            <a:r>
              <a:rPr lang="en-GB" sz="2800" dirty="0" smtClean="0"/>
              <a:t>.</a:t>
            </a:r>
            <a:endParaRPr lang="tr-TR" sz="28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357158" y="1600200"/>
            <a:ext cx="8501122" cy="4972072"/>
          </a:xfrm>
        </p:spPr>
        <p:txBody>
          <a:bodyPr>
            <a:normAutofit fontScale="92500"/>
          </a:bodyPr>
          <a:lstStyle/>
          <a:p>
            <a:r>
              <a:rPr lang="en-GB" dirty="0" smtClean="0"/>
              <a:t>CNC </a:t>
            </a:r>
            <a:r>
              <a:rPr lang="en-GB" dirty="0" err="1" smtClean="0"/>
              <a:t>tezgâhlarda</a:t>
            </a:r>
            <a:r>
              <a:rPr lang="en-GB" dirty="0" smtClean="0"/>
              <a:t>, NC </a:t>
            </a:r>
            <a:r>
              <a:rPr lang="en-GB" dirty="0" err="1" smtClean="0"/>
              <a:t>tezgâhlardan</a:t>
            </a:r>
            <a:r>
              <a:rPr lang="en-GB" dirty="0" smtClean="0"/>
              <a:t> </a:t>
            </a:r>
            <a:r>
              <a:rPr lang="en-GB" dirty="0" err="1" smtClean="0"/>
              <a:t>farklı</a:t>
            </a:r>
            <a:r>
              <a:rPr lang="en-GB" dirty="0" smtClean="0"/>
              <a:t> </a:t>
            </a:r>
            <a:r>
              <a:rPr lang="en-GB" dirty="0" err="1" smtClean="0"/>
              <a:t>olarak</a:t>
            </a:r>
            <a:r>
              <a:rPr lang="en-GB" dirty="0" smtClean="0"/>
              <a:t> </a:t>
            </a:r>
            <a:r>
              <a:rPr lang="en-GB" dirty="0" err="1" smtClean="0"/>
              <a:t>bir</a:t>
            </a:r>
            <a:r>
              <a:rPr lang="en-GB" dirty="0" smtClean="0"/>
              <a:t> </a:t>
            </a:r>
            <a:r>
              <a:rPr lang="en-GB" dirty="0" err="1" smtClean="0"/>
              <a:t>bilgisayarlı</a:t>
            </a:r>
            <a:r>
              <a:rPr lang="en-GB" dirty="0" smtClean="0"/>
              <a:t> </a:t>
            </a:r>
            <a:r>
              <a:rPr lang="en-GB" dirty="0" err="1" smtClean="0"/>
              <a:t>kontrol</a:t>
            </a:r>
            <a:r>
              <a:rPr lang="en-GB" dirty="0" smtClean="0"/>
              <a:t> </a:t>
            </a:r>
            <a:r>
              <a:rPr lang="en-GB" dirty="0" err="1" smtClean="0"/>
              <a:t>ünitesi</a:t>
            </a:r>
            <a:r>
              <a:rPr lang="en-GB" dirty="0" smtClean="0"/>
              <a:t> </a:t>
            </a:r>
            <a:r>
              <a:rPr lang="en-GB" dirty="0" err="1" smtClean="0"/>
              <a:t>bulunur</a:t>
            </a:r>
            <a:r>
              <a:rPr lang="en-GB" dirty="0" smtClean="0"/>
              <a:t>. </a:t>
            </a:r>
            <a:r>
              <a:rPr lang="en-GB" dirty="0" err="1" smtClean="0"/>
              <a:t>Böylece</a:t>
            </a:r>
            <a:r>
              <a:rPr lang="en-GB" dirty="0" smtClean="0"/>
              <a:t> NC </a:t>
            </a:r>
            <a:r>
              <a:rPr lang="en-GB" dirty="0" err="1" smtClean="0"/>
              <a:t>programları</a:t>
            </a:r>
            <a:r>
              <a:rPr lang="en-GB" dirty="0" smtClean="0"/>
              <a:t>, </a:t>
            </a:r>
            <a:r>
              <a:rPr lang="en-GB" dirty="0" err="1" smtClean="0"/>
              <a:t>kesicilerle</a:t>
            </a:r>
            <a:r>
              <a:rPr lang="en-GB" dirty="0" smtClean="0"/>
              <a:t> </a:t>
            </a:r>
            <a:r>
              <a:rPr lang="en-GB" dirty="0" err="1" smtClean="0"/>
              <a:t>ilgili</a:t>
            </a:r>
            <a:r>
              <a:rPr lang="en-GB" dirty="0" smtClean="0"/>
              <a:t> </a:t>
            </a:r>
            <a:r>
              <a:rPr lang="en-GB" dirty="0" err="1" smtClean="0"/>
              <a:t>bazı</a:t>
            </a:r>
            <a:r>
              <a:rPr lang="en-GB" dirty="0" smtClean="0"/>
              <a:t> </a:t>
            </a:r>
            <a:r>
              <a:rPr lang="en-GB" dirty="0" err="1" smtClean="0"/>
              <a:t>teknik</a:t>
            </a:r>
            <a:r>
              <a:rPr lang="en-GB" dirty="0" smtClean="0"/>
              <a:t> </a:t>
            </a:r>
            <a:r>
              <a:rPr lang="en-GB" dirty="0" err="1" smtClean="0"/>
              <a:t>ve</a:t>
            </a:r>
            <a:r>
              <a:rPr lang="en-GB" dirty="0" smtClean="0"/>
              <a:t> </a:t>
            </a:r>
            <a:r>
              <a:rPr lang="en-GB" dirty="0" err="1" smtClean="0"/>
              <a:t>ofset</a:t>
            </a:r>
            <a:r>
              <a:rPr lang="en-GB" dirty="0" smtClean="0"/>
              <a:t> </a:t>
            </a:r>
            <a:r>
              <a:rPr lang="en-GB" dirty="0" err="1" smtClean="0"/>
              <a:t>bilgileri</a:t>
            </a:r>
            <a:r>
              <a:rPr lang="en-GB" dirty="0" smtClean="0"/>
              <a:t> </a:t>
            </a:r>
            <a:r>
              <a:rPr lang="en-GB" dirty="0" err="1" smtClean="0"/>
              <a:t>kalıcı</a:t>
            </a:r>
            <a:r>
              <a:rPr lang="en-GB" dirty="0" smtClean="0"/>
              <a:t> </a:t>
            </a:r>
            <a:r>
              <a:rPr lang="en-GB" dirty="0" err="1" smtClean="0"/>
              <a:t>olarak</a:t>
            </a:r>
            <a:r>
              <a:rPr lang="en-GB" dirty="0" smtClean="0"/>
              <a:t> </a:t>
            </a:r>
            <a:r>
              <a:rPr lang="en-GB" dirty="0" err="1" smtClean="0"/>
              <a:t>tezgâh</a:t>
            </a:r>
            <a:r>
              <a:rPr lang="en-GB" dirty="0" smtClean="0"/>
              <a:t> </a:t>
            </a:r>
            <a:r>
              <a:rPr lang="en-GB" dirty="0" err="1" smtClean="0"/>
              <a:t>hafızasında</a:t>
            </a:r>
            <a:r>
              <a:rPr lang="en-GB" dirty="0" smtClean="0"/>
              <a:t> </a:t>
            </a:r>
            <a:r>
              <a:rPr lang="en-GB" dirty="0" err="1" smtClean="0"/>
              <a:t>saklanabilir</a:t>
            </a:r>
            <a:r>
              <a:rPr lang="en-GB" dirty="0" smtClean="0"/>
              <a:t>. </a:t>
            </a:r>
            <a:r>
              <a:rPr lang="en-GB" dirty="0" err="1" smtClean="0"/>
              <a:t>Ayrıca</a:t>
            </a:r>
            <a:r>
              <a:rPr lang="en-GB" dirty="0" smtClean="0"/>
              <a:t> </a:t>
            </a:r>
            <a:r>
              <a:rPr lang="en-GB" dirty="0" err="1" smtClean="0"/>
              <a:t>imalatın</a:t>
            </a:r>
            <a:r>
              <a:rPr lang="en-GB" dirty="0" smtClean="0"/>
              <a:t> her </a:t>
            </a:r>
            <a:r>
              <a:rPr lang="en-GB" dirty="0" err="1" smtClean="0"/>
              <a:t>aşamasında</a:t>
            </a:r>
            <a:r>
              <a:rPr lang="en-GB" dirty="0" smtClean="0"/>
              <a:t> </a:t>
            </a:r>
            <a:r>
              <a:rPr lang="en-GB" dirty="0" err="1" smtClean="0"/>
              <a:t>programa</a:t>
            </a:r>
            <a:r>
              <a:rPr lang="en-GB" dirty="0" smtClean="0"/>
              <a:t> </a:t>
            </a:r>
            <a:r>
              <a:rPr lang="en-GB" dirty="0" err="1" smtClean="0"/>
              <a:t>müdahale</a:t>
            </a:r>
            <a:r>
              <a:rPr lang="en-GB" dirty="0" smtClean="0"/>
              <a:t> </a:t>
            </a:r>
            <a:r>
              <a:rPr lang="en-GB" dirty="0" err="1" smtClean="0"/>
              <a:t>edilir</a:t>
            </a:r>
            <a:r>
              <a:rPr lang="en-GB" dirty="0" smtClean="0"/>
              <a:t> </a:t>
            </a:r>
            <a:r>
              <a:rPr lang="en-GB" dirty="0" err="1" smtClean="0"/>
              <a:t>ve</a:t>
            </a:r>
            <a:r>
              <a:rPr lang="en-GB" dirty="0" smtClean="0"/>
              <a:t> </a:t>
            </a:r>
            <a:r>
              <a:rPr lang="en-GB" dirty="0" err="1" smtClean="0"/>
              <a:t>programda</a:t>
            </a:r>
            <a:r>
              <a:rPr lang="en-GB" dirty="0" smtClean="0"/>
              <a:t> </a:t>
            </a:r>
            <a:r>
              <a:rPr lang="en-GB" dirty="0" err="1" smtClean="0"/>
              <a:t>istenilen</a:t>
            </a:r>
            <a:r>
              <a:rPr lang="en-GB" dirty="0" smtClean="0"/>
              <a:t> </a:t>
            </a:r>
            <a:r>
              <a:rPr lang="en-GB" dirty="0" err="1" smtClean="0"/>
              <a:t>değişiklikler</a:t>
            </a:r>
            <a:r>
              <a:rPr lang="en-GB" dirty="0" smtClean="0"/>
              <a:t> </a:t>
            </a:r>
            <a:r>
              <a:rPr lang="en-GB" dirty="0" err="1" smtClean="0"/>
              <a:t>yapılır</a:t>
            </a:r>
            <a:r>
              <a:rPr lang="en-GB" dirty="0" smtClean="0"/>
              <a:t>.</a:t>
            </a:r>
            <a:endParaRPr lang="tr-TR" dirty="0" smtClean="0"/>
          </a:p>
          <a:p>
            <a:r>
              <a:rPr lang="en-GB" dirty="0" smtClean="0"/>
              <a:t>CNC (</a:t>
            </a:r>
            <a:r>
              <a:rPr lang="en-GB" dirty="0" err="1" smtClean="0"/>
              <a:t>Bilgisayar</a:t>
            </a:r>
            <a:r>
              <a:rPr lang="en-GB" dirty="0" smtClean="0"/>
              <a:t> </a:t>
            </a:r>
            <a:r>
              <a:rPr lang="en-GB" dirty="0" err="1" smtClean="0"/>
              <a:t>Destekli</a:t>
            </a:r>
            <a:r>
              <a:rPr lang="en-GB" dirty="0" smtClean="0"/>
              <a:t> </a:t>
            </a:r>
            <a:r>
              <a:rPr lang="en-GB" dirty="0" err="1" smtClean="0"/>
              <a:t>Nümerik</a:t>
            </a:r>
            <a:r>
              <a:rPr lang="en-GB" dirty="0" smtClean="0"/>
              <a:t> </a:t>
            </a:r>
            <a:r>
              <a:rPr lang="en-GB" dirty="0" err="1" smtClean="0"/>
              <a:t>Kontrollü</a:t>
            </a:r>
            <a:r>
              <a:rPr lang="en-GB" dirty="0" smtClean="0"/>
              <a:t>) </a:t>
            </a:r>
            <a:r>
              <a:rPr lang="en-GB" dirty="0" err="1" smtClean="0"/>
              <a:t>Takım</a:t>
            </a:r>
            <a:r>
              <a:rPr lang="en-GB" dirty="0" smtClean="0"/>
              <a:t> </a:t>
            </a:r>
            <a:r>
              <a:rPr lang="en-GB" dirty="0" err="1" smtClean="0"/>
              <a:t>Tezgahları</a:t>
            </a:r>
            <a:r>
              <a:rPr lang="tr-TR" dirty="0" smtClean="0"/>
              <a:t> </a:t>
            </a:r>
            <a:r>
              <a:rPr lang="en-GB" dirty="0" err="1" smtClean="0"/>
              <a:t>Günümüzde</a:t>
            </a:r>
            <a:r>
              <a:rPr lang="en-GB" dirty="0" smtClean="0"/>
              <a:t> </a:t>
            </a:r>
            <a:r>
              <a:rPr lang="en-GB" dirty="0" err="1" smtClean="0"/>
              <a:t>robotların</a:t>
            </a:r>
            <a:r>
              <a:rPr lang="en-GB" dirty="0" smtClean="0"/>
              <a:t> en </a:t>
            </a:r>
            <a:r>
              <a:rPr lang="en-GB" dirty="0" err="1" smtClean="0"/>
              <a:t>büyük</a:t>
            </a:r>
            <a:r>
              <a:rPr lang="en-GB" dirty="0" smtClean="0"/>
              <a:t> </a:t>
            </a:r>
            <a:r>
              <a:rPr lang="en-GB" dirty="0" err="1" smtClean="0"/>
              <a:t>kullanım</a:t>
            </a:r>
            <a:r>
              <a:rPr lang="en-GB" dirty="0" smtClean="0"/>
              <a:t> </a:t>
            </a:r>
            <a:r>
              <a:rPr lang="en-GB" dirty="0" err="1" smtClean="0"/>
              <a:t>alanı</a:t>
            </a:r>
            <a:r>
              <a:rPr lang="en-GB" dirty="0" smtClean="0"/>
              <a:t> </a:t>
            </a:r>
            <a:r>
              <a:rPr lang="en-GB" dirty="0" err="1" smtClean="0"/>
              <a:t>endüstriyel</a:t>
            </a:r>
            <a:r>
              <a:rPr lang="en-GB" dirty="0" smtClean="0"/>
              <a:t> </a:t>
            </a:r>
            <a:r>
              <a:rPr lang="en-GB" dirty="0" err="1" smtClean="0"/>
              <a:t>üretimdir</a:t>
            </a:r>
            <a:r>
              <a:rPr lang="en-GB" dirty="0" smtClean="0"/>
              <a:t>. </a:t>
            </a:r>
            <a:endParaRPr lang="tr-TR" dirty="0" smtClean="0"/>
          </a:p>
          <a:p>
            <a:r>
              <a:rPr lang="en-GB" dirty="0" err="1" smtClean="0"/>
              <a:t>Özellikle</a:t>
            </a:r>
            <a:r>
              <a:rPr lang="en-GB" dirty="0" smtClean="0"/>
              <a:t> </a:t>
            </a:r>
            <a:r>
              <a:rPr lang="en-GB" dirty="0" err="1" smtClean="0"/>
              <a:t>otomotiv</a:t>
            </a:r>
            <a:r>
              <a:rPr lang="en-GB" dirty="0" smtClean="0"/>
              <a:t> </a:t>
            </a:r>
            <a:r>
              <a:rPr lang="en-GB" dirty="0" err="1" smtClean="0"/>
              <a:t>endüstrisinde</a:t>
            </a:r>
            <a:r>
              <a:rPr lang="en-GB" dirty="0" smtClean="0"/>
              <a:t> </a:t>
            </a:r>
            <a:r>
              <a:rPr lang="en-GB" dirty="0" err="1" smtClean="0"/>
              <a:t>çok</a:t>
            </a:r>
            <a:r>
              <a:rPr lang="en-GB" dirty="0" smtClean="0"/>
              <a:t> </a:t>
            </a:r>
            <a:r>
              <a:rPr lang="en-GB" dirty="0" err="1" smtClean="0"/>
              <a:t>sayıda</a:t>
            </a:r>
            <a:r>
              <a:rPr lang="en-GB" dirty="0" smtClean="0"/>
              <a:t> robot </a:t>
            </a:r>
            <a:r>
              <a:rPr lang="en-GB" dirty="0" err="1" smtClean="0"/>
              <a:t>kullanılır</a:t>
            </a:r>
            <a:r>
              <a:rPr lang="en-GB" dirty="0" smtClean="0"/>
              <a:t>. </a:t>
            </a:r>
            <a:r>
              <a:rPr lang="en-GB" dirty="0" err="1" smtClean="0"/>
              <a:t>Bunların</a:t>
            </a:r>
            <a:r>
              <a:rPr lang="en-GB" dirty="0" smtClean="0"/>
              <a:t> </a:t>
            </a:r>
            <a:r>
              <a:rPr lang="en-GB" dirty="0" err="1" smtClean="0"/>
              <a:t>çoğu</a:t>
            </a:r>
            <a:r>
              <a:rPr lang="en-GB" dirty="0" smtClean="0"/>
              <a:t> </a:t>
            </a:r>
            <a:r>
              <a:rPr lang="en-GB" dirty="0" err="1" smtClean="0"/>
              <a:t>kol</a:t>
            </a:r>
            <a:r>
              <a:rPr lang="en-GB" dirty="0" smtClean="0"/>
              <a:t> </a:t>
            </a:r>
            <a:r>
              <a:rPr lang="en-GB" dirty="0" err="1" smtClean="0"/>
              <a:t>şeklindeki</a:t>
            </a:r>
            <a:r>
              <a:rPr lang="en-GB" dirty="0" smtClean="0"/>
              <a:t> </a:t>
            </a:r>
            <a:r>
              <a:rPr lang="en-GB" dirty="0" err="1" smtClean="0"/>
              <a:t>robotlardır</a:t>
            </a:r>
            <a:r>
              <a:rPr lang="en-GB" dirty="0" smtClean="0"/>
              <a:t>.</a:t>
            </a:r>
            <a:endParaRPr lang="tr-TR"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612648" y="1600200"/>
            <a:ext cx="3530724" cy="4829196"/>
          </a:xfrm>
        </p:spPr>
        <p:txBody>
          <a:bodyPr/>
          <a:lstStyle/>
          <a:p>
            <a:r>
              <a:rPr lang="en-GB" dirty="0" smtClean="0"/>
              <a:t>1801'de Marie Jacquard </a:t>
            </a:r>
            <a:r>
              <a:rPr lang="en-GB" dirty="0" err="1" smtClean="0"/>
              <a:t>numerik</a:t>
            </a:r>
            <a:r>
              <a:rPr lang="en-GB" dirty="0" smtClean="0"/>
              <a:t> </a:t>
            </a:r>
            <a:r>
              <a:rPr lang="en-GB" dirty="0" err="1" smtClean="0"/>
              <a:t>olarak</a:t>
            </a:r>
            <a:r>
              <a:rPr lang="en-GB" dirty="0" smtClean="0"/>
              <a:t> </a:t>
            </a:r>
            <a:r>
              <a:rPr lang="en-GB" dirty="0" err="1" smtClean="0"/>
              <a:t>kontrol</a:t>
            </a:r>
            <a:r>
              <a:rPr lang="en-GB" dirty="0" smtClean="0"/>
              <a:t> </a:t>
            </a:r>
            <a:r>
              <a:rPr lang="en-GB" dirty="0" err="1" smtClean="0"/>
              <a:t>edilebilen</a:t>
            </a:r>
            <a:r>
              <a:rPr lang="en-GB" dirty="0" smtClean="0"/>
              <a:t> ilk </a:t>
            </a:r>
            <a:r>
              <a:rPr lang="en-GB" dirty="0" err="1" smtClean="0"/>
              <a:t>makineyi</a:t>
            </a:r>
            <a:r>
              <a:rPr lang="en-GB" dirty="0" smtClean="0"/>
              <a:t>, </a:t>
            </a:r>
            <a:r>
              <a:rPr lang="en-GB" dirty="0" err="1" smtClean="0"/>
              <a:t>delikli</a:t>
            </a:r>
            <a:r>
              <a:rPr lang="en-GB" dirty="0" smtClean="0"/>
              <a:t> </a:t>
            </a:r>
            <a:r>
              <a:rPr lang="en-GB" dirty="0" err="1" smtClean="0"/>
              <a:t>kartlarla</a:t>
            </a:r>
            <a:r>
              <a:rPr lang="en-GB" dirty="0" smtClean="0"/>
              <a:t> </a:t>
            </a:r>
            <a:r>
              <a:rPr lang="en-GB" dirty="0" err="1" smtClean="0"/>
              <a:t>dokunacak</a:t>
            </a:r>
            <a:r>
              <a:rPr lang="en-GB" dirty="0" smtClean="0"/>
              <a:t> </a:t>
            </a:r>
            <a:r>
              <a:rPr lang="en-GB" dirty="0" err="1" smtClean="0"/>
              <a:t>desenin</a:t>
            </a:r>
            <a:r>
              <a:rPr lang="en-GB" dirty="0" smtClean="0"/>
              <a:t> </a:t>
            </a:r>
            <a:r>
              <a:rPr lang="en-GB" dirty="0" err="1" smtClean="0"/>
              <a:t>kontrol</a:t>
            </a:r>
            <a:r>
              <a:rPr lang="en-GB" dirty="0" smtClean="0"/>
              <a:t> </a:t>
            </a:r>
            <a:r>
              <a:rPr lang="en-GB" dirty="0" err="1" smtClean="0"/>
              <a:t>edilebildiği</a:t>
            </a:r>
            <a:r>
              <a:rPr lang="en-GB" dirty="0" smtClean="0"/>
              <a:t> </a:t>
            </a:r>
            <a:r>
              <a:rPr lang="en-GB" dirty="0" err="1" smtClean="0"/>
              <a:t>mekanik</a:t>
            </a:r>
            <a:r>
              <a:rPr lang="en-GB" dirty="0" smtClean="0"/>
              <a:t> </a:t>
            </a:r>
            <a:r>
              <a:rPr lang="en-GB" dirty="0" err="1" smtClean="0"/>
              <a:t>dokuma</a:t>
            </a:r>
            <a:r>
              <a:rPr lang="en-GB" dirty="0" smtClean="0"/>
              <a:t> </a:t>
            </a:r>
            <a:r>
              <a:rPr lang="en-GB" dirty="0" err="1" smtClean="0"/>
              <a:t>tezgahını</a:t>
            </a:r>
            <a:r>
              <a:rPr lang="en-GB" dirty="0" smtClean="0"/>
              <a:t> </a:t>
            </a:r>
            <a:r>
              <a:rPr lang="en-GB" dirty="0" err="1" smtClean="0"/>
              <a:t>icat</a:t>
            </a:r>
            <a:r>
              <a:rPr lang="en-GB" dirty="0" smtClean="0"/>
              <a:t> </a:t>
            </a:r>
            <a:r>
              <a:rPr lang="en-GB" dirty="0" err="1" smtClean="0"/>
              <a:t>etti</a:t>
            </a:r>
            <a:r>
              <a:rPr lang="en-GB" dirty="0" smtClean="0"/>
              <a:t>.</a:t>
            </a:r>
            <a:endParaRPr lang="tr-TR" dirty="0"/>
          </a:p>
        </p:txBody>
      </p:sp>
      <p:pic>
        <p:nvPicPr>
          <p:cNvPr id="52226" name="Picture 2" descr="http://www.computersciencelab.com/ComputerHistory/HtmlHelp/Images2/JacquardCard.jpg"/>
          <p:cNvPicPr>
            <a:picLocks noChangeAspect="1" noChangeArrowheads="1"/>
          </p:cNvPicPr>
          <p:nvPr/>
        </p:nvPicPr>
        <p:blipFill>
          <a:blip r:embed="rId2" cstate="print"/>
          <a:srcRect/>
          <a:stretch>
            <a:fillRect/>
          </a:stretch>
        </p:blipFill>
        <p:spPr bwMode="auto">
          <a:xfrm>
            <a:off x="4786314" y="1857364"/>
            <a:ext cx="3571900" cy="4757772"/>
          </a:xfrm>
          <a:prstGeom prst="rect">
            <a:avLst/>
          </a:prstGeom>
          <a:noFill/>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pPr fontAlgn="base"/>
            <a:r>
              <a:rPr lang="en-GB" dirty="0" smtClean="0"/>
              <a:t>1954'te George </a:t>
            </a:r>
            <a:r>
              <a:rPr lang="en-GB" dirty="0" err="1" smtClean="0"/>
              <a:t>Devol</a:t>
            </a:r>
            <a:r>
              <a:rPr lang="en-GB" dirty="0" smtClean="0"/>
              <a:t> ilk </a:t>
            </a:r>
            <a:r>
              <a:rPr lang="en-GB" dirty="0" err="1" smtClean="0"/>
              <a:t>bilgisayar</a:t>
            </a:r>
            <a:r>
              <a:rPr lang="en-GB" dirty="0" smtClean="0"/>
              <a:t> </a:t>
            </a:r>
            <a:r>
              <a:rPr lang="en-GB" dirty="0" err="1" smtClean="0"/>
              <a:t>kontrollü</a:t>
            </a:r>
            <a:r>
              <a:rPr lang="en-GB" dirty="0" smtClean="0"/>
              <a:t> </a:t>
            </a:r>
            <a:r>
              <a:rPr lang="en-GB" dirty="0" err="1" smtClean="0"/>
              <a:t>endüstriyel</a:t>
            </a:r>
            <a:r>
              <a:rPr lang="en-GB" dirty="0" smtClean="0"/>
              <a:t> </a:t>
            </a:r>
            <a:r>
              <a:rPr lang="en-GB" dirty="0" err="1" smtClean="0"/>
              <a:t>robotun</a:t>
            </a:r>
            <a:r>
              <a:rPr lang="en-GB" dirty="0" smtClean="0"/>
              <a:t> </a:t>
            </a:r>
            <a:r>
              <a:rPr lang="en-GB" dirty="0" err="1" smtClean="0"/>
              <a:t>patentini</a:t>
            </a:r>
            <a:r>
              <a:rPr lang="en-GB" dirty="0" smtClean="0"/>
              <a:t> </a:t>
            </a:r>
            <a:r>
              <a:rPr lang="en-GB" dirty="0" err="1" smtClean="0"/>
              <a:t>aldı</a:t>
            </a:r>
            <a:r>
              <a:rPr lang="en-GB" dirty="0" smtClean="0"/>
              <a:t>.</a:t>
            </a:r>
            <a:endParaRPr lang="tr-TR" dirty="0" smtClean="0"/>
          </a:p>
          <a:p>
            <a:pPr fontAlgn="base"/>
            <a:r>
              <a:rPr lang="en-GB" dirty="0" err="1" smtClean="0"/>
              <a:t>Joeseph</a:t>
            </a:r>
            <a:r>
              <a:rPr lang="en-GB" dirty="0" smtClean="0"/>
              <a:t> </a:t>
            </a:r>
            <a:r>
              <a:rPr lang="en-GB" dirty="0" err="1" smtClean="0"/>
              <a:t>Engleberger</a:t>
            </a:r>
            <a:r>
              <a:rPr lang="en-GB" dirty="0" smtClean="0"/>
              <a:t> </a:t>
            </a:r>
            <a:r>
              <a:rPr lang="en-GB" dirty="0" err="1" smtClean="0"/>
              <a:t>ile</a:t>
            </a:r>
            <a:r>
              <a:rPr lang="en-GB" dirty="0" smtClean="0"/>
              <a:t> </a:t>
            </a:r>
            <a:r>
              <a:rPr lang="en-GB" dirty="0" err="1" smtClean="0"/>
              <a:t>birlikte</a:t>
            </a:r>
            <a:r>
              <a:rPr lang="en-GB" dirty="0" smtClean="0"/>
              <a:t> </a:t>
            </a:r>
            <a:r>
              <a:rPr lang="en-GB" dirty="0" err="1" smtClean="0"/>
              <a:t>Unimation</a:t>
            </a:r>
            <a:r>
              <a:rPr lang="en-GB" dirty="0" smtClean="0"/>
              <a:t> </a:t>
            </a:r>
            <a:r>
              <a:rPr lang="en-GB" dirty="0" err="1" smtClean="0"/>
              <a:t>şirketini</a:t>
            </a:r>
            <a:r>
              <a:rPr lang="en-GB" dirty="0" smtClean="0"/>
              <a:t> </a:t>
            </a:r>
            <a:r>
              <a:rPr lang="en-GB" dirty="0" err="1" smtClean="0"/>
              <a:t>kurarak</a:t>
            </a:r>
            <a:r>
              <a:rPr lang="en-GB" dirty="0" smtClean="0"/>
              <a:t> General </a:t>
            </a:r>
            <a:r>
              <a:rPr lang="en-GB" dirty="0" err="1" smtClean="0"/>
              <a:t>Motors'a</a:t>
            </a:r>
            <a:r>
              <a:rPr lang="en-GB" dirty="0" smtClean="0"/>
              <a:t> </a:t>
            </a:r>
            <a:r>
              <a:rPr lang="en-GB" dirty="0" err="1" smtClean="0"/>
              <a:t>üretim</a:t>
            </a:r>
            <a:r>
              <a:rPr lang="en-GB" dirty="0" smtClean="0"/>
              <a:t> </a:t>
            </a:r>
            <a:r>
              <a:rPr lang="en-GB" dirty="0" err="1" smtClean="0"/>
              <a:t>hattı</a:t>
            </a:r>
            <a:r>
              <a:rPr lang="en-GB" dirty="0" smtClean="0"/>
              <a:t> </a:t>
            </a:r>
            <a:r>
              <a:rPr lang="en-GB" dirty="0" err="1" smtClean="0"/>
              <a:t>için</a:t>
            </a:r>
            <a:r>
              <a:rPr lang="en-GB" dirty="0" smtClean="0"/>
              <a:t> </a:t>
            </a:r>
            <a:r>
              <a:rPr lang="en-GB" dirty="0" err="1" smtClean="0"/>
              <a:t>güçlü</a:t>
            </a:r>
            <a:r>
              <a:rPr lang="en-GB" dirty="0" smtClean="0"/>
              <a:t> robot </a:t>
            </a:r>
            <a:r>
              <a:rPr lang="en-GB" dirty="0" err="1" smtClean="0"/>
              <a:t>kollar</a:t>
            </a:r>
            <a:r>
              <a:rPr lang="en-GB" dirty="0" smtClean="0"/>
              <a:t> </a:t>
            </a:r>
            <a:r>
              <a:rPr lang="en-GB" dirty="0" err="1" smtClean="0"/>
              <a:t>üretmeye</a:t>
            </a:r>
            <a:r>
              <a:rPr lang="en-GB" dirty="0" smtClean="0"/>
              <a:t> </a:t>
            </a:r>
            <a:r>
              <a:rPr lang="en-GB" dirty="0" err="1" smtClean="0"/>
              <a:t>başladılar</a:t>
            </a:r>
            <a:r>
              <a:rPr lang="en-GB" dirty="0" smtClean="0"/>
              <a:t>. </a:t>
            </a:r>
            <a:r>
              <a:rPr lang="en-GB" dirty="0" err="1" smtClean="0"/>
              <a:t>Böylece</a:t>
            </a:r>
            <a:r>
              <a:rPr lang="en-GB" dirty="0" smtClean="0"/>
              <a:t> </a:t>
            </a:r>
            <a:r>
              <a:rPr lang="en-GB" dirty="0" err="1" smtClean="0"/>
              <a:t>endüstriyel</a:t>
            </a:r>
            <a:r>
              <a:rPr lang="en-GB" dirty="0" smtClean="0"/>
              <a:t> robot </a:t>
            </a:r>
            <a:r>
              <a:rPr lang="en-GB" dirty="0" err="1" smtClean="0"/>
              <a:t>devrimi</a:t>
            </a:r>
            <a:r>
              <a:rPr lang="en-GB" dirty="0" smtClean="0"/>
              <a:t> </a:t>
            </a:r>
            <a:r>
              <a:rPr lang="en-GB" dirty="0" err="1" smtClean="0"/>
              <a:t>başlamış</a:t>
            </a:r>
            <a:r>
              <a:rPr lang="en-GB" dirty="0" smtClean="0"/>
              <a:t> </a:t>
            </a:r>
            <a:r>
              <a:rPr lang="en-GB" dirty="0" err="1" smtClean="0"/>
              <a:t>oldu</a:t>
            </a:r>
            <a:r>
              <a:rPr lang="en-GB" dirty="0" smtClean="0"/>
              <a:t>. </a:t>
            </a:r>
            <a:endParaRPr lang="tr-TR" dirty="0" smtClean="0"/>
          </a:p>
          <a:p>
            <a:pPr>
              <a:buNone/>
            </a:pPr>
            <a:endParaRPr lang="tr-T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normAutofit/>
          </a:bodyPr>
          <a:lstStyle/>
          <a:p>
            <a:r>
              <a:rPr lang="tr-TR" dirty="0" smtClean="0">
                <a:latin typeface="ISOCPEUR" pitchFamily="34" charset="0"/>
                <a:cs typeface="Tahoma" pitchFamily="34" charset="0"/>
              </a:rPr>
              <a:t>Bir zamanlar sadece insanlar tarafından yapılan veya insanlar tarafından yapılması imkansız olan bazı işlerin günümüzde </a:t>
            </a:r>
            <a:r>
              <a:rPr lang="tr-TR" dirty="0" err="1" smtClean="0">
                <a:latin typeface="ISOCPEUR" pitchFamily="34" charset="0"/>
                <a:cs typeface="Tahoma" pitchFamily="34" charset="0"/>
              </a:rPr>
              <a:t>makinalar</a:t>
            </a:r>
            <a:r>
              <a:rPr lang="tr-TR" dirty="0" smtClean="0">
                <a:latin typeface="ISOCPEUR" pitchFamily="34" charset="0"/>
                <a:cs typeface="Tahoma" pitchFamily="34" charset="0"/>
              </a:rPr>
              <a:t> tarafından yapılabilmesine yönelik olan çalışmalardır. </a:t>
            </a:r>
          </a:p>
          <a:p>
            <a:r>
              <a:rPr lang="tr-TR" dirty="0" smtClean="0">
                <a:latin typeface="ISOCPEUR" pitchFamily="34" charset="0"/>
                <a:cs typeface="Tahoma" pitchFamily="34" charset="0"/>
              </a:rPr>
              <a:t>(İşçinin görevinin </a:t>
            </a:r>
            <a:r>
              <a:rPr lang="tr-TR" dirty="0" err="1" smtClean="0">
                <a:latin typeface="ISOCPEUR" pitchFamily="34" charset="0"/>
                <a:cs typeface="Tahoma" pitchFamily="34" charset="0"/>
              </a:rPr>
              <a:t>makinalar</a:t>
            </a:r>
            <a:r>
              <a:rPr lang="tr-TR" dirty="0" smtClean="0">
                <a:latin typeface="ISOCPEUR" pitchFamily="34" charset="0"/>
                <a:cs typeface="Tahoma" pitchFamily="34" charset="0"/>
              </a:rPr>
              <a:t> tarafından yapılması mekanizasyon olarak </a:t>
            </a:r>
            <a:r>
              <a:rPr lang="tr-TR" dirty="0" err="1" smtClean="0">
                <a:latin typeface="ISOCPEUR" pitchFamily="34" charset="0"/>
                <a:cs typeface="Tahoma" pitchFamily="34" charset="0"/>
              </a:rPr>
              <a:t>tanımlansada</a:t>
            </a:r>
            <a:r>
              <a:rPr lang="tr-TR" dirty="0" smtClean="0">
                <a:latin typeface="ISOCPEUR" pitchFamily="34" charset="0"/>
                <a:cs typeface="Tahoma" pitchFamily="34" charset="0"/>
              </a:rPr>
              <a:t>  genel olarak otomasyon, makinelerin kendi-kendine idare edebileceği bir sistemi anlatır.)</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5298" name="Picture 2" descr="george devol unimation unimate"/>
          <p:cNvPicPr>
            <a:picLocks noChangeAspect="1" noChangeArrowheads="1"/>
          </p:cNvPicPr>
          <p:nvPr/>
        </p:nvPicPr>
        <p:blipFill>
          <a:blip r:embed="rId2" cstate="print"/>
          <a:srcRect/>
          <a:stretch>
            <a:fillRect/>
          </a:stretch>
        </p:blipFill>
        <p:spPr bwMode="auto">
          <a:xfrm>
            <a:off x="3857620" y="1928802"/>
            <a:ext cx="5072098" cy="4247883"/>
          </a:xfrm>
          <a:prstGeom prst="rect">
            <a:avLst/>
          </a:prstGeom>
          <a:noFill/>
        </p:spPr>
      </p:pic>
      <p:pic>
        <p:nvPicPr>
          <p:cNvPr id="55300" name="Picture 4" descr="george devol patent"/>
          <p:cNvPicPr>
            <a:picLocks noChangeAspect="1" noChangeArrowheads="1"/>
          </p:cNvPicPr>
          <p:nvPr/>
        </p:nvPicPr>
        <p:blipFill>
          <a:blip r:embed="rId3" cstate="print"/>
          <a:srcRect/>
          <a:stretch>
            <a:fillRect/>
          </a:stretch>
        </p:blipFill>
        <p:spPr bwMode="auto">
          <a:xfrm>
            <a:off x="99146" y="2857496"/>
            <a:ext cx="3472722" cy="2643206"/>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en-GB" dirty="0" smtClean="0"/>
              <a:t>1961’de </a:t>
            </a:r>
            <a:r>
              <a:rPr lang="en-GB" dirty="0" err="1" smtClean="0"/>
              <a:t>ABD’de</a:t>
            </a:r>
            <a:r>
              <a:rPr lang="en-GB" dirty="0" smtClean="0"/>
              <a:t> General Motors </a:t>
            </a:r>
            <a:r>
              <a:rPr lang="en-GB" dirty="0" err="1" smtClean="0"/>
              <a:t>otomobil</a:t>
            </a:r>
            <a:r>
              <a:rPr lang="en-GB" dirty="0" smtClean="0"/>
              <a:t> </a:t>
            </a:r>
            <a:r>
              <a:rPr lang="en-GB" dirty="0" err="1" smtClean="0"/>
              <a:t>üretim</a:t>
            </a:r>
            <a:r>
              <a:rPr lang="en-GB" dirty="0" smtClean="0"/>
              <a:t> </a:t>
            </a:r>
            <a:r>
              <a:rPr lang="en-GB" dirty="0" err="1" smtClean="0"/>
              <a:t>hattında</a:t>
            </a:r>
            <a:r>
              <a:rPr lang="en-GB" dirty="0" smtClean="0"/>
              <a:t> ilk </a:t>
            </a:r>
            <a:r>
              <a:rPr lang="en-GB" dirty="0" err="1" smtClean="0"/>
              <a:t>kez</a:t>
            </a:r>
            <a:r>
              <a:rPr lang="en-GB" dirty="0" smtClean="0"/>
              <a:t> </a:t>
            </a:r>
            <a:r>
              <a:rPr lang="en-GB" dirty="0" err="1" smtClean="0"/>
              <a:t>bir</a:t>
            </a:r>
            <a:r>
              <a:rPr lang="en-GB" dirty="0" smtClean="0"/>
              <a:t> robot </a:t>
            </a:r>
            <a:r>
              <a:rPr lang="en-GB" dirty="0" err="1" smtClean="0"/>
              <a:t>makine</a:t>
            </a:r>
            <a:r>
              <a:rPr lang="en-GB" dirty="0" smtClean="0"/>
              <a:t> </a:t>
            </a:r>
            <a:r>
              <a:rPr lang="en-GB" dirty="0" err="1" smtClean="0"/>
              <a:t>kullanıldı</a:t>
            </a:r>
            <a:r>
              <a:rPr lang="en-GB" dirty="0" smtClean="0"/>
              <a:t>. GM' in </a:t>
            </a:r>
            <a:r>
              <a:rPr lang="en-GB" dirty="0" err="1" smtClean="0"/>
              <a:t>Ternstedt</a:t>
            </a:r>
            <a:r>
              <a:rPr lang="en-GB" dirty="0" smtClean="0"/>
              <a:t> </a:t>
            </a:r>
            <a:r>
              <a:rPr lang="en-GB" dirty="0" err="1" smtClean="0"/>
              <a:t>tesisinde</a:t>
            </a:r>
            <a:r>
              <a:rPr lang="en-GB" dirty="0" smtClean="0"/>
              <a:t> </a:t>
            </a:r>
            <a:r>
              <a:rPr lang="en-GB" dirty="0" err="1" smtClean="0"/>
              <a:t>kullanılan</a:t>
            </a:r>
            <a:r>
              <a:rPr lang="en-GB" dirty="0" smtClean="0"/>
              <a:t> </a:t>
            </a:r>
            <a:r>
              <a:rPr lang="en-GB" dirty="0" err="1" smtClean="0"/>
              <a:t>Unimate</a:t>
            </a:r>
            <a:r>
              <a:rPr lang="en-GB" dirty="0" smtClean="0"/>
              <a:t> </a:t>
            </a:r>
            <a:r>
              <a:rPr lang="en-GB" dirty="0" err="1" smtClean="0"/>
              <a:t>robotları</a:t>
            </a:r>
            <a:r>
              <a:rPr lang="en-GB" dirty="0" smtClean="0"/>
              <a:t> </a:t>
            </a:r>
            <a:r>
              <a:rPr lang="en-GB" dirty="0" err="1" smtClean="0"/>
              <a:t>döküm</a:t>
            </a:r>
            <a:r>
              <a:rPr lang="en-GB" dirty="0" smtClean="0"/>
              <a:t> </a:t>
            </a:r>
            <a:r>
              <a:rPr lang="en-GB" dirty="0" err="1" smtClean="0"/>
              <a:t>ocaklarından</a:t>
            </a:r>
            <a:r>
              <a:rPr lang="en-GB" dirty="0" smtClean="0"/>
              <a:t> </a:t>
            </a:r>
            <a:r>
              <a:rPr lang="en-GB" dirty="0" err="1" smtClean="0"/>
              <a:t>çıkan</a:t>
            </a:r>
            <a:r>
              <a:rPr lang="en-GB" dirty="0" smtClean="0"/>
              <a:t> </a:t>
            </a:r>
            <a:r>
              <a:rPr lang="en-GB" dirty="0" err="1" smtClean="0"/>
              <a:t>sıcak</a:t>
            </a:r>
            <a:r>
              <a:rPr lang="en-GB" dirty="0" smtClean="0"/>
              <a:t> </a:t>
            </a:r>
            <a:r>
              <a:rPr lang="en-GB" dirty="0" err="1" smtClean="0"/>
              <a:t>ve</a:t>
            </a:r>
            <a:r>
              <a:rPr lang="en-GB" dirty="0" smtClean="0"/>
              <a:t> </a:t>
            </a:r>
            <a:r>
              <a:rPr lang="en-GB" dirty="0" err="1" smtClean="0"/>
              <a:t>ağır</a:t>
            </a:r>
            <a:r>
              <a:rPr lang="en-GB" dirty="0" smtClean="0"/>
              <a:t> </a:t>
            </a:r>
            <a:r>
              <a:rPr lang="en-GB" dirty="0" err="1" smtClean="0"/>
              <a:t>parçaları</a:t>
            </a:r>
            <a:r>
              <a:rPr lang="en-GB" dirty="0" smtClean="0"/>
              <a:t> </a:t>
            </a:r>
            <a:r>
              <a:rPr lang="en-GB" dirty="0" err="1" smtClean="0"/>
              <a:t>alıp</a:t>
            </a:r>
            <a:r>
              <a:rPr lang="en-GB" dirty="0" smtClean="0"/>
              <a:t> </a:t>
            </a:r>
            <a:r>
              <a:rPr lang="en-GB" dirty="0" err="1" smtClean="0"/>
              <a:t>paletlere</a:t>
            </a:r>
            <a:r>
              <a:rPr lang="en-GB" dirty="0" smtClean="0"/>
              <a:t> </a:t>
            </a:r>
            <a:r>
              <a:rPr lang="en-GB" dirty="0" err="1" smtClean="0"/>
              <a:t>yerleştirmekteydi</a:t>
            </a:r>
            <a:r>
              <a:rPr lang="en-GB" dirty="0" smtClean="0"/>
              <a:t>. </a:t>
            </a:r>
            <a:r>
              <a:rPr lang="en-GB" dirty="0" err="1" smtClean="0"/>
              <a:t>Daha</a:t>
            </a:r>
            <a:r>
              <a:rPr lang="en-GB" dirty="0" smtClean="0"/>
              <a:t> </a:t>
            </a:r>
            <a:r>
              <a:rPr lang="en-GB" dirty="0" err="1" smtClean="0"/>
              <a:t>sonraları</a:t>
            </a:r>
            <a:r>
              <a:rPr lang="en-GB" dirty="0" smtClean="0"/>
              <a:t> GM </a:t>
            </a:r>
            <a:r>
              <a:rPr lang="en-GB" dirty="0" err="1" smtClean="0"/>
              <a:t>punta</a:t>
            </a:r>
            <a:r>
              <a:rPr lang="en-GB" dirty="0" smtClean="0"/>
              <a:t> </a:t>
            </a:r>
            <a:r>
              <a:rPr lang="en-GB" dirty="0" err="1" smtClean="0"/>
              <a:t>kaynağı</a:t>
            </a:r>
            <a:r>
              <a:rPr lang="en-GB" dirty="0" smtClean="0"/>
              <a:t> </a:t>
            </a:r>
            <a:r>
              <a:rPr lang="en-GB" dirty="0" err="1" smtClean="0"/>
              <a:t>ve</a:t>
            </a:r>
            <a:r>
              <a:rPr lang="en-GB" dirty="0" smtClean="0"/>
              <a:t> </a:t>
            </a:r>
            <a:r>
              <a:rPr lang="en-GB" dirty="0" err="1" smtClean="0"/>
              <a:t>boya</a:t>
            </a:r>
            <a:r>
              <a:rPr lang="en-GB" dirty="0" smtClean="0"/>
              <a:t> </a:t>
            </a:r>
            <a:r>
              <a:rPr lang="en-GB" dirty="0" err="1" smtClean="0"/>
              <a:t>işlerinde</a:t>
            </a:r>
            <a:r>
              <a:rPr lang="en-GB" dirty="0" smtClean="0"/>
              <a:t> de robot </a:t>
            </a:r>
            <a:r>
              <a:rPr lang="en-GB" dirty="0" err="1" smtClean="0"/>
              <a:t>kullanmaya</a:t>
            </a:r>
            <a:r>
              <a:rPr lang="en-GB" dirty="0" smtClean="0"/>
              <a:t> </a:t>
            </a:r>
            <a:r>
              <a:rPr lang="en-GB" dirty="0" err="1" smtClean="0"/>
              <a:t>başlayacaktır</a:t>
            </a:r>
            <a:r>
              <a:rPr lang="en-GB" dirty="0" smtClean="0"/>
              <a:t>.</a:t>
            </a:r>
            <a:endParaRPr lang="tr-TR"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7346" name="Picture 2" descr="http://s7.computerhistory.org/is/image/CHM/500004901-03-01?$re-zoomed$"/>
          <p:cNvPicPr>
            <a:picLocks noChangeAspect="1" noChangeArrowheads="1"/>
          </p:cNvPicPr>
          <p:nvPr/>
        </p:nvPicPr>
        <p:blipFill>
          <a:blip r:embed="rId2" cstate="print"/>
          <a:srcRect/>
          <a:stretch>
            <a:fillRect/>
          </a:stretch>
        </p:blipFill>
        <p:spPr bwMode="auto">
          <a:xfrm>
            <a:off x="1428728" y="1571612"/>
            <a:ext cx="6786610" cy="5089958"/>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9394" name="Picture 2" descr="AUTOMATION: ROBOT ARM. /nWelding capabilities demonstrated by a Unimate PUMA (Programmable Universal Machine for Stock Photo "/>
          <p:cNvPicPr>
            <a:picLocks noChangeAspect="1" noChangeArrowheads="1"/>
          </p:cNvPicPr>
          <p:nvPr/>
        </p:nvPicPr>
        <p:blipFill>
          <a:blip r:embed="rId2" cstate="print"/>
          <a:srcRect b="8699"/>
          <a:stretch>
            <a:fillRect/>
          </a:stretch>
        </p:blipFill>
        <p:spPr bwMode="auto">
          <a:xfrm>
            <a:off x="2372006" y="1571612"/>
            <a:ext cx="4771762" cy="5000660"/>
          </a:xfrm>
          <a:prstGeom prst="rect">
            <a:avLst/>
          </a:prstGeom>
          <a:noFill/>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en-GB" dirty="0" smtClean="0"/>
              <a:t>"Robot" </a:t>
            </a:r>
            <a:r>
              <a:rPr lang="en-GB" dirty="0" err="1" smtClean="0"/>
              <a:t>sözcüğünü</a:t>
            </a:r>
            <a:r>
              <a:rPr lang="en-GB" dirty="0" smtClean="0"/>
              <a:t> ilk </a:t>
            </a:r>
            <a:r>
              <a:rPr lang="en-GB" dirty="0" err="1" smtClean="0"/>
              <a:t>olarak</a:t>
            </a:r>
            <a:r>
              <a:rPr lang="en-GB" dirty="0" smtClean="0"/>
              <a:t> </a:t>
            </a:r>
            <a:r>
              <a:rPr lang="en-GB" dirty="0" err="1" smtClean="0"/>
              <a:t>Karel</a:t>
            </a:r>
            <a:r>
              <a:rPr lang="en-GB" dirty="0" smtClean="0"/>
              <a:t> Capek </a:t>
            </a:r>
            <a:r>
              <a:rPr lang="en-GB" dirty="0" err="1" smtClean="0"/>
              <a:t>adlı</a:t>
            </a:r>
            <a:r>
              <a:rPr lang="en-GB" dirty="0" smtClean="0"/>
              <a:t> </a:t>
            </a:r>
            <a:r>
              <a:rPr lang="en-GB" dirty="0" err="1" smtClean="0"/>
              <a:t>Çekoslovak</a:t>
            </a:r>
            <a:r>
              <a:rPr lang="en-GB" dirty="0" smtClean="0"/>
              <a:t> </a:t>
            </a:r>
            <a:r>
              <a:rPr lang="en-GB" dirty="0" err="1" smtClean="0"/>
              <a:t>bir</a:t>
            </a:r>
            <a:r>
              <a:rPr lang="en-GB" dirty="0" smtClean="0"/>
              <a:t> </a:t>
            </a:r>
            <a:r>
              <a:rPr lang="en-GB" dirty="0" err="1" smtClean="0"/>
              <a:t>yazar</a:t>
            </a:r>
            <a:r>
              <a:rPr lang="en-GB" dirty="0" smtClean="0"/>
              <a:t> 1921'de </a:t>
            </a:r>
            <a:r>
              <a:rPr lang="en-GB" dirty="0" err="1" smtClean="0"/>
              <a:t>yazdığı</a:t>
            </a:r>
            <a:r>
              <a:rPr lang="en-GB" dirty="0" smtClean="0"/>
              <a:t> RUR (</a:t>
            </a:r>
            <a:r>
              <a:rPr lang="en-GB" dirty="0" err="1" smtClean="0"/>
              <a:t>Rossum's</a:t>
            </a:r>
            <a:r>
              <a:rPr lang="en-GB" dirty="0" smtClean="0"/>
              <a:t> Universal Robots) </a:t>
            </a:r>
            <a:r>
              <a:rPr lang="en-GB" dirty="0" err="1" smtClean="0"/>
              <a:t>adlı</a:t>
            </a:r>
            <a:r>
              <a:rPr lang="en-GB" dirty="0" smtClean="0"/>
              <a:t> </a:t>
            </a:r>
            <a:r>
              <a:rPr lang="en-GB" dirty="0" err="1" smtClean="0"/>
              <a:t>tiyatro</a:t>
            </a:r>
            <a:r>
              <a:rPr lang="en-GB" dirty="0" smtClean="0"/>
              <a:t> </a:t>
            </a:r>
            <a:r>
              <a:rPr lang="en-GB" dirty="0" err="1" smtClean="0"/>
              <a:t>oyununda</a:t>
            </a:r>
            <a:r>
              <a:rPr lang="en-GB" dirty="0" smtClean="0"/>
              <a:t> </a:t>
            </a:r>
            <a:r>
              <a:rPr lang="en-GB" dirty="0" err="1" smtClean="0"/>
              <a:t>kullanmıştır</a:t>
            </a:r>
            <a:r>
              <a:rPr lang="en-GB" dirty="0" smtClean="0"/>
              <a:t>. </a:t>
            </a:r>
            <a:r>
              <a:rPr lang="en-GB" dirty="0" err="1" smtClean="0"/>
              <a:t>Çekoslovakça'da</a:t>
            </a:r>
            <a:r>
              <a:rPr lang="en-GB" dirty="0" smtClean="0"/>
              <a:t> "</a:t>
            </a:r>
            <a:r>
              <a:rPr lang="en-GB" dirty="0" err="1" smtClean="0"/>
              <a:t>robota</a:t>
            </a:r>
            <a:r>
              <a:rPr lang="en-GB" dirty="0" smtClean="0"/>
              <a:t>" </a:t>
            </a:r>
            <a:r>
              <a:rPr lang="en-GB" dirty="0" err="1" smtClean="0"/>
              <a:t>sözcüğü</a:t>
            </a:r>
            <a:r>
              <a:rPr lang="en-GB" dirty="0" smtClean="0"/>
              <a:t> "</a:t>
            </a:r>
            <a:r>
              <a:rPr lang="en-GB" dirty="0" err="1" smtClean="0"/>
              <a:t>zorla</a:t>
            </a:r>
            <a:r>
              <a:rPr lang="en-GB" dirty="0" smtClean="0"/>
              <a:t> </a:t>
            </a:r>
            <a:r>
              <a:rPr lang="en-GB" dirty="0" err="1" smtClean="0"/>
              <a:t>çalıştırılan</a:t>
            </a:r>
            <a:r>
              <a:rPr lang="en-GB" dirty="0" smtClean="0"/>
              <a:t> </a:t>
            </a:r>
            <a:r>
              <a:rPr lang="en-GB" dirty="0" err="1" smtClean="0"/>
              <a:t>işçi</a:t>
            </a:r>
            <a:r>
              <a:rPr lang="en-GB" dirty="0" smtClean="0"/>
              <a:t>" </a:t>
            </a:r>
            <a:r>
              <a:rPr lang="en-GB" dirty="0" err="1" smtClean="0"/>
              <a:t>demektir</a:t>
            </a:r>
            <a:r>
              <a:rPr lang="en-GB" dirty="0" smtClean="0"/>
              <a:t>. </a:t>
            </a:r>
            <a:endParaRPr lang="tr-TR" dirty="0" smtClean="0"/>
          </a:p>
          <a:p>
            <a:r>
              <a:rPr lang="en-GB" dirty="0" smtClean="0"/>
              <a:t>Robot, </a:t>
            </a:r>
            <a:r>
              <a:rPr lang="en-GB" dirty="0" err="1" smtClean="0"/>
              <a:t>otonom</a:t>
            </a:r>
            <a:r>
              <a:rPr lang="en-GB" dirty="0" smtClean="0"/>
              <a:t> </a:t>
            </a:r>
            <a:r>
              <a:rPr lang="en-GB" dirty="0" err="1" smtClean="0"/>
              <a:t>veya</a:t>
            </a:r>
            <a:r>
              <a:rPr lang="en-GB" dirty="0" smtClean="0"/>
              <a:t> </a:t>
            </a:r>
            <a:r>
              <a:rPr lang="en-GB" dirty="0" err="1" smtClean="0"/>
              <a:t>önceden</a:t>
            </a:r>
            <a:r>
              <a:rPr lang="en-GB" dirty="0" smtClean="0"/>
              <a:t> </a:t>
            </a:r>
            <a:r>
              <a:rPr lang="en-GB" dirty="0" err="1" smtClean="0"/>
              <a:t>programlanmış</a:t>
            </a:r>
            <a:r>
              <a:rPr lang="en-GB" dirty="0" smtClean="0"/>
              <a:t> </a:t>
            </a:r>
            <a:r>
              <a:rPr lang="en-GB" dirty="0" err="1" smtClean="0"/>
              <a:t>görevleri</a:t>
            </a:r>
            <a:r>
              <a:rPr lang="en-GB" dirty="0" smtClean="0"/>
              <a:t> </a:t>
            </a:r>
            <a:r>
              <a:rPr lang="en-GB" dirty="0" err="1" smtClean="0"/>
              <a:t>yerine</a:t>
            </a:r>
            <a:r>
              <a:rPr lang="en-GB" dirty="0" smtClean="0"/>
              <a:t> </a:t>
            </a:r>
            <a:r>
              <a:rPr lang="en-GB" dirty="0" err="1" smtClean="0"/>
              <a:t>getirebilen</a:t>
            </a:r>
            <a:r>
              <a:rPr lang="en-GB" dirty="0" smtClean="0"/>
              <a:t> </a:t>
            </a:r>
            <a:r>
              <a:rPr lang="en-GB" dirty="0" err="1" smtClean="0"/>
              <a:t>elektro-mekanik</a:t>
            </a:r>
            <a:r>
              <a:rPr lang="en-GB" dirty="0" smtClean="0"/>
              <a:t> </a:t>
            </a:r>
            <a:r>
              <a:rPr lang="en-GB" dirty="0" err="1" smtClean="0"/>
              <a:t>bir</a:t>
            </a:r>
            <a:r>
              <a:rPr lang="en-GB" dirty="0" smtClean="0"/>
              <a:t> </a:t>
            </a:r>
            <a:r>
              <a:rPr lang="en-GB" dirty="0" err="1" smtClean="0"/>
              <a:t>cihazdır</a:t>
            </a:r>
            <a:r>
              <a:rPr lang="en-GB" dirty="0" smtClean="0"/>
              <a:t>.</a:t>
            </a:r>
            <a:endParaRPr lang="tr-TR"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pPr algn="ctr"/>
            <a:r>
              <a:rPr lang="tr-TR" sz="3600" i="1" dirty="0" err="1" smtClean="0"/>
              <a:t>Karel</a:t>
            </a:r>
            <a:r>
              <a:rPr lang="tr-TR" sz="3600" i="1" dirty="0" smtClean="0"/>
              <a:t> </a:t>
            </a:r>
            <a:r>
              <a:rPr lang="tr-TR" sz="3600" i="1" dirty="0" err="1" smtClean="0"/>
              <a:t>Capek</a:t>
            </a:r>
            <a:endParaRPr lang="tr-TR" sz="3600" dirty="0"/>
          </a:p>
        </p:txBody>
      </p:sp>
      <p:pic>
        <p:nvPicPr>
          <p:cNvPr id="60418" name="Picture 2" descr="Karel Capek"/>
          <p:cNvPicPr>
            <a:picLocks noChangeAspect="1" noChangeArrowheads="1"/>
          </p:cNvPicPr>
          <p:nvPr/>
        </p:nvPicPr>
        <p:blipFill>
          <a:blip r:embed="rId2" cstate="print"/>
          <a:srcRect/>
          <a:stretch>
            <a:fillRect/>
          </a:stretch>
        </p:blipFill>
        <p:spPr bwMode="auto">
          <a:xfrm>
            <a:off x="1214414" y="1643050"/>
            <a:ext cx="6715172" cy="5042485"/>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62466" name="Picture 2" descr="Prototype of the robot by the Leonardo da Vinci"/>
          <p:cNvPicPr>
            <a:picLocks noChangeAspect="1" noChangeArrowheads="1"/>
          </p:cNvPicPr>
          <p:nvPr/>
        </p:nvPicPr>
        <p:blipFill>
          <a:blip r:embed="rId2" cstate="print"/>
          <a:srcRect/>
          <a:stretch>
            <a:fillRect/>
          </a:stretch>
        </p:blipFill>
        <p:spPr bwMode="auto">
          <a:xfrm>
            <a:off x="2071670" y="1643050"/>
            <a:ext cx="4429156" cy="4429156"/>
          </a:xfrm>
          <a:prstGeom prst="rect">
            <a:avLst/>
          </a:prstGeom>
          <a:noFill/>
        </p:spPr>
      </p:pic>
      <p:sp>
        <p:nvSpPr>
          <p:cNvPr id="5" name="4 Dikdörtgen"/>
          <p:cNvSpPr/>
          <p:nvPr/>
        </p:nvSpPr>
        <p:spPr>
          <a:xfrm>
            <a:off x="1643042" y="6172162"/>
            <a:ext cx="5929354" cy="400110"/>
          </a:xfrm>
          <a:prstGeom prst="rect">
            <a:avLst/>
          </a:prstGeom>
        </p:spPr>
        <p:txBody>
          <a:bodyPr wrap="square">
            <a:spAutoFit/>
          </a:bodyPr>
          <a:lstStyle/>
          <a:p>
            <a:pPr algn="ctr"/>
            <a:r>
              <a:rPr lang="tr-TR" sz="2000" i="1" dirty="0" smtClean="0">
                <a:solidFill>
                  <a:srgbClr val="C00000"/>
                </a:solidFill>
              </a:rPr>
              <a:t>P</a:t>
            </a:r>
            <a:r>
              <a:rPr lang="en-US" sz="2000" i="1" dirty="0" err="1" smtClean="0">
                <a:solidFill>
                  <a:srgbClr val="C00000"/>
                </a:solidFill>
              </a:rPr>
              <a:t>rototype</a:t>
            </a:r>
            <a:r>
              <a:rPr lang="en-US" sz="2000" i="1" dirty="0" smtClean="0">
                <a:solidFill>
                  <a:srgbClr val="C00000"/>
                </a:solidFill>
              </a:rPr>
              <a:t> of the robot by the Leonardo </a:t>
            </a:r>
            <a:r>
              <a:rPr lang="en-US" sz="2000" i="1" dirty="0" err="1" smtClean="0">
                <a:solidFill>
                  <a:srgbClr val="C00000"/>
                </a:solidFill>
              </a:rPr>
              <a:t>da</a:t>
            </a:r>
            <a:r>
              <a:rPr lang="en-US" sz="2000" i="1" dirty="0" smtClean="0">
                <a:solidFill>
                  <a:srgbClr val="C00000"/>
                </a:solidFill>
              </a:rPr>
              <a:t> Vinci</a:t>
            </a:r>
            <a:endParaRPr lang="tr-TR" sz="2000" dirty="0">
              <a:solidFill>
                <a:srgbClr val="C00000"/>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en-GB" dirty="0" err="1" smtClean="0"/>
              <a:t>Bilgisayar</a:t>
            </a:r>
            <a:r>
              <a:rPr lang="en-GB" dirty="0" smtClean="0"/>
              <a:t> </a:t>
            </a:r>
            <a:r>
              <a:rPr lang="en-GB" dirty="0" err="1" smtClean="0"/>
              <a:t>Ağları</a:t>
            </a:r>
            <a:r>
              <a:rPr lang="en-GB" dirty="0" smtClean="0"/>
              <a:t> (1970’ </a:t>
            </a:r>
            <a:r>
              <a:rPr lang="en-GB" dirty="0" err="1" smtClean="0"/>
              <a:t>ler</a:t>
            </a:r>
            <a:r>
              <a:rPr lang="en-GB" dirty="0" smtClean="0"/>
              <a:t>) </a:t>
            </a:r>
            <a:endParaRPr lang="tr-TR" dirty="0"/>
          </a:p>
        </p:txBody>
      </p:sp>
      <p:sp>
        <p:nvSpPr>
          <p:cNvPr id="3" name="2 İçerik Yer Tutucusu"/>
          <p:cNvSpPr>
            <a:spLocks noGrp="1"/>
          </p:cNvSpPr>
          <p:nvPr>
            <p:ph sz="quarter" idx="1"/>
          </p:nvPr>
        </p:nvSpPr>
        <p:spPr>
          <a:xfrm>
            <a:off x="357158" y="1600200"/>
            <a:ext cx="8408890" cy="4495800"/>
          </a:xfrm>
        </p:spPr>
        <p:txBody>
          <a:bodyPr>
            <a:normAutofit fontScale="92500"/>
          </a:bodyPr>
          <a:lstStyle/>
          <a:p>
            <a:pPr fontAlgn="base"/>
            <a:r>
              <a:rPr lang="en-GB" dirty="0" err="1" smtClean="0"/>
              <a:t>Bilgisayar</a:t>
            </a:r>
            <a:r>
              <a:rPr lang="en-GB" dirty="0" smtClean="0"/>
              <a:t> </a:t>
            </a:r>
            <a:r>
              <a:rPr lang="en-GB" dirty="0" err="1" smtClean="0"/>
              <a:t>ağı</a:t>
            </a:r>
            <a:r>
              <a:rPr lang="en-GB" dirty="0" smtClean="0"/>
              <a:t> (network) </a:t>
            </a:r>
            <a:r>
              <a:rPr lang="en-GB" dirty="0" err="1" smtClean="0"/>
              <a:t>kavramı</a:t>
            </a:r>
            <a:r>
              <a:rPr lang="en-GB" dirty="0" smtClean="0"/>
              <a:t> ilk </a:t>
            </a:r>
            <a:r>
              <a:rPr lang="en-GB" dirty="0" err="1" smtClean="0"/>
              <a:t>olarak</a:t>
            </a:r>
            <a:r>
              <a:rPr lang="en-GB" dirty="0" smtClean="0"/>
              <a:t> 1960'lı </a:t>
            </a:r>
            <a:r>
              <a:rPr lang="en-GB" dirty="0" err="1" smtClean="0"/>
              <a:t>yılların</a:t>
            </a:r>
            <a:r>
              <a:rPr lang="en-GB" dirty="0" smtClean="0"/>
              <a:t> </a:t>
            </a:r>
            <a:r>
              <a:rPr lang="en-GB" dirty="0" err="1" smtClean="0"/>
              <a:t>sonlarına</a:t>
            </a:r>
            <a:r>
              <a:rPr lang="en-GB" dirty="0" smtClean="0"/>
              <a:t> </a:t>
            </a:r>
            <a:r>
              <a:rPr lang="en-GB" dirty="0" err="1" smtClean="0"/>
              <a:t>doğru</a:t>
            </a:r>
            <a:r>
              <a:rPr lang="en-GB" dirty="0" smtClean="0"/>
              <a:t> </a:t>
            </a:r>
            <a:r>
              <a:rPr lang="en-GB" dirty="0" err="1" smtClean="0"/>
              <a:t>ortaya</a:t>
            </a:r>
            <a:r>
              <a:rPr lang="en-GB" dirty="0" smtClean="0"/>
              <a:t> </a:t>
            </a:r>
            <a:r>
              <a:rPr lang="en-GB" dirty="0" err="1" smtClean="0"/>
              <a:t>çıkmıştır</a:t>
            </a:r>
            <a:r>
              <a:rPr lang="en-GB" dirty="0" smtClean="0"/>
              <a:t>. </a:t>
            </a:r>
            <a:endParaRPr lang="tr-TR" dirty="0" smtClean="0"/>
          </a:p>
          <a:p>
            <a:pPr fontAlgn="base"/>
            <a:endParaRPr lang="tr-TR" dirty="0" smtClean="0"/>
          </a:p>
          <a:p>
            <a:pPr fontAlgn="base"/>
            <a:r>
              <a:rPr lang="en-GB" dirty="0" err="1" smtClean="0"/>
              <a:t>İlk</a:t>
            </a:r>
            <a:r>
              <a:rPr lang="en-GB" dirty="0" smtClean="0"/>
              <a:t> </a:t>
            </a:r>
            <a:r>
              <a:rPr lang="en-GB" dirty="0" err="1" smtClean="0"/>
              <a:t>bilgisayar</a:t>
            </a:r>
            <a:r>
              <a:rPr lang="en-GB" dirty="0" smtClean="0"/>
              <a:t> </a:t>
            </a:r>
            <a:r>
              <a:rPr lang="en-GB" dirty="0" err="1" smtClean="0"/>
              <a:t>ağı</a:t>
            </a:r>
            <a:r>
              <a:rPr lang="en-GB" dirty="0" smtClean="0"/>
              <a:t>, </a:t>
            </a:r>
            <a:r>
              <a:rPr lang="en-GB" dirty="0" err="1" smtClean="0"/>
              <a:t>İleri</a:t>
            </a:r>
            <a:r>
              <a:rPr lang="en-GB" dirty="0" smtClean="0"/>
              <a:t> </a:t>
            </a:r>
            <a:r>
              <a:rPr lang="en-GB" dirty="0" err="1" smtClean="0"/>
              <a:t>Araştırma</a:t>
            </a:r>
            <a:r>
              <a:rPr lang="en-GB" dirty="0" smtClean="0"/>
              <a:t> </a:t>
            </a:r>
            <a:r>
              <a:rPr lang="en-GB" dirty="0" err="1" smtClean="0"/>
              <a:t>Projeleri</a:t>
            </a:r>
            <a:r>
              <a:rPr lang="en-GB" dirty="0" smtClean="0"/>
              <a:t> </a:t>
            </a:r>
            <a:r>
              <a:rPr lang="en-GB" dirty="0" err="1" smtClean="0"/>
              <a:t>Ajansı'nın</a:t>
            </a:r>
            <a:r>
              <a:rPr lang="en-GB" dirty="0" smtClean="0"/>
              <a:t> </a:t>
            </a:r>
            <a:r>
              <a:rPr lang="en-GB" dirty="0" err="1" smtClean="0"/>
              <a:t>Amerikan</a:t>
            </a:r>
            <a:r>
              <a:rPr lang="en-GB" dirty="0" smtClean="0"/>
              <a:t> </a:t>
            </a:r>
            <a:r>
              <a:rPr lang="en-GB" dirty="0" err="1" smtClean="0"/>
              <a:t>Savunma</a:t>
            </a:r>
            <a:r>
              <a:rPr lang="en-GB" dirty="0" smtClean="0"/>
              <a:t> </a:t>
            </a:r>
            <a:r>
              <a:rPr lang="en-GB" dirty="0" err="1" smtClean="0"/>
              <a:t>Bakanlığı</a:t>
            </a:r>
            <a:r>
              <a:rPr lang="en-GB" dirty="0" smtClean="0"/>
              <a:t> </a:t>
            </a:r>
            <a:r>
              <a:rPr lang="en-GB" dirty="0" err="1" smtClean="0"/>
              <a:t>için</a:t>
            </a:r>
            <a:r>
              <a:rPr lang="en-GB" dirty="0" smtClean="0"/>
              <a:t> </a:t>
            </a:r>
            <a:r>
              <a:rPr lang="en-GB" dirty="0" err="1" smtClean="0"/>
              <a:t>geliştirdiği</a:t>
            </a:r>
            <a:r>
              <a:rPr lang="en-GB" dirty="0" smtClean="0"/>
              <a:t> </a:t>
            </a:r>
            <a:r>
              <a:rPr lang="en-GB" dirty="0" err="1" smtClean="0"/>
              <a:t>İleri</a:t>
            </a:r>
            <a:r>
              <a:rPr lang="en-GB" dirty="0" smtClean="0"/>
              <a:t> </a:t>
            </a:r>
            <a:r>
              <a:rPr lang="en-GB" dirty="0" err="1" smtClean="0"/>
              <a:t>Araştırma</a:t>
            </a:r>
            <a:r>
              <a:rPr lang="en-GB" dirty="0" smtClean="0"/>
              <a:t> </a:t>
            </a:r>
            <a:r>
              <a:rPr lang="en-GB" dirty="0" err="1" smtClean="0"/>
              <a:t>Projeleri</a:t>
            </a:r>
            <a:r>
              <a:rPr lang="en-GB" dirty="0" smtClean="0"/>
              <a:t> </a:t>
            </a:r>
            <a:r>
              <a:rPr lang="en-GB" dirty="0" err="1" smtClean="0"/>
              <a:t>Ajansı</a:t>
            </a:r>
            <a:r>
              <a:rPr lang="en-GB" dirty="0" smtClean="0"/>
              <a:t> </a:t>
            </a:r>
            <a:r>
              <a:rPr lang="en-GB" dirty="0" err="1" smtClean="0"/>
              <a:t>Bilgisayar</a:t>
            </a:r>
            <a:r>
              <a:rPr lang="en-GB" dirty="0" smtClean="0"/>
              <a:t> </a:t>
            </a:r>
            <a:r>
              <a:rPr lang="en-GB" dirty="0" err="1" smtClean="0"/>
              <a:t>Ağı</a:t>
            </a:r>
            <a:r>
              <a:rPr lang="en-GB" dirty="0" smtClean="0"/>
              <a:t> </a:t>
            </a:r>
            <a:r>
              <a:rPr lang="en-GB" dirty="0" err="1" smtClean="0"/>
              <a:t>yani</a:t>
            </a:r>
            <a:r>
              <a:rPr lang="en-GB" dirty="0" smtClean="0"/>
              <a:t> ARPANET (Advanced Research Projects Agency Network)'</a:t>
            </a:r>
            <a:r>
              <a:rPr lang="en-GB" dirty="0" err="1" smtClean="0"/>
              <a:t>tir</a:t>
            </a:r>
            <a:r>
              <a:rPr lang="en-GB" dirty="0" smtClean="0"/>
              <a:t>. </a:t>
            </a:r>
            <a:r>
              <a:rPr lang="en-GB" dirty="0" err="1" smtClean="0"/>
              <a:t>Cihazların</a:t>
            </a:r>
            <a:r>
              <a:rPr lang="en-GB" dirty="0" smtClean="0"/>
              <a:t> </a:t>
            </a:r>
            <a:r>
              <a:rPr lang="en-GB" dirty="0" err="1" smtClean="0"/>
              <a:t>bilgi</a:t>
            </a:r>
            <a:r>
              <a:rPr lang="en-GB" dirty="0" smtClean="0"/>
              <a:t> </a:t>
            </a:r>
            <a:r>
              <a:rPr lang="en-GB" dirty="0" err="1" smtClean="0"/>
              <a:t>ve</a:t>
            </a:r>
            <a:r>
              <a:rPr lang="en-GB" dirty="0" smtClean="0"/>
              <a:t> </a:t>
            </a:r>
            <a:r>
              <a:rPr lang="en-GB" dirty="0" err="1" smtClean="0"/>
              <a:t>kaynakları</a:t>
            </a:r>
            <a:r>
              <a:rPr lang="en-GB" dirty="0" smtClean="0"/>
              <a:t> </a:t>
            </a:r>
            <a:r>
              <a:rPr lang="en-GB" dirty="0" err="1" smtClean="0"/>
              <a:t>paylaşmak</a:t>
            </a:r>
            <a:r>
              <a:rPr lang="en-GB" dirty="0" smtClean="0"/>
              <a:t> </a:t>
            </a:r>
            <a:r>
              <a:rPr lang="en-GB" dirty="0" err="1" smtClean="0"/>
              <a:t>amacıyla</a:t>
            </a:r>
            <a:r>
              <a:rPr lang="en-GB" dirty="0" smtClean="0"/>
              <a:t> </a:t>
            </a:r>
            <a:r>
              <a:rPr lang="en-GB" dirty="0" err="1" smtClean="0"/>
              <a:t>belirli</a:t>
            </a:r>
            <a:r>
              <a:rPr lang="en-GB" dirty="0" smtClean="0"/>
              <a:t> </a:t>
            </a:r>
            <a:r>
              <a:rPr lang="en-GB" dirty="0" err="1" smtClean="0"/>
              <a:t>kurallar</a:t>
            </a:r>
            <a:r>
              <a:rPr lang="en-GB" dirty="0" smtClean="0"/>
              <a:t> </a:t>
            </a:r>
            <a:r>
              <a:rPr lang="en-GB" dirty="0" err="1" smtClean="0"/>
              <a:t>içerisinde</a:t>
            </a:r>
            <a:r>
              <a:rPr lang="en-GB" dirty="0" smtClean="0"/>
              <a:t> </a:t>
            </a:r>
            <a:r>
              <a:rPr lang="en-GB" dirty="0" err="1" smtClean="0"/>
              <a:t>birbirlerine</a:t>
            </a:r>
            <a:r>
              <a:rPr lang="en-GB" dirty="0" smtClean="0"/>
              <a:t> </a:t>
            </a:r>
            <a:r>
              <a:rPr lang="en-GB" dirty="0" err="1" smtClean="0"/>
              <a:t>bağlanmaları</a:t>
            </a:r>
            <a:r>
              <a:rPr lang="en-GB" dirty="0" smtClean="0"/>
              <a:t> </a:t>
            </a:r>
            <a:r>
              <a:rPr lang="en-GB" dirty="0" err="1" smtClean="0"/>
              <a:t>ile</a:t>
            </a:r>
            <a:r>
              <a:rPr lang="en-GB" dirty="0" smtClean="0"/>
              <a:t> </a:t>
            </a:r>
            <a:r>
              <a:rPr lang="en-GB" dirty="0" err="1" smtClean="0"/>
              <a:t>oluşan</a:t>
            </a:r>
            <a:r>
              <a:rPr lang="en-GB" dirty="0" smtClean="0"/>
              <a:t> </a:t>
            </a:r>
            <a:r>
              <a:rPr lang="en-GB" dirty="0" err="1" smtClean="0"/>
              <a:t>sistemlere</a:t>
            </a:r>
            <a:r>
              <a:rPr lang="en-GB" dirty="0" smtClean="0"/>
              <a:t>, ‘</a:t>
            </a:r>
            <a:r>
              <a:rPr lang="en-GB" dirty="0" err="1" smtClean="0"/>
              <a:t>bilgisayar</a:t>
            </a:r>
            <a:r>
              <a:rPr lang="en-GB" dirty="0" smtClean="0"/>
              <a:t> </a:t>
            </a:r>
            <a:r>
              <a:rPr lang="en-GB" dirty="0" err="1" smtClean="0"/>
              <a:t>ağı</a:t>
            </a:r>
            <a:r>
              <a:rPr lang="en-GB" dirty="0" smtClean="0"/>
              <a:t>’ </a:t>
            </a:r>
            <a:r>
              <a:rPr lang="en-GB" dirty="0" err="1" smtClean="0"/>
              <a:t>denilir</a:t>
            </a:r>
            <a:r>
              <a:rPr lang="en-GB" dirty="0" smtClean="0"/>
              <a:t>.</a:t>
            </a:r>
            <a:endParaRPr lang="tr-TR" dirty="0" smtClean="0"/>
          </a:p>
          <a:p>
            <a:endParaRPr lang="tr-TR"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en-GB" sz="3200" b="1" dirty="0" err="1" smtClean="0"/>
              <a:t>Endüstriyel</a:t>
            </a:r>
            <a:r>
              <a:rPr lang="en-GB" sz="3200" b="1" dirty="0" smtClean="0"/>
              <a:t> </a:t>
            </a:r>
            <a:r>
              <a:rPr lang="en-GB" sz="3200" b="1" dirty="0" err="1" smtClean="0"/>
              <a:t>Kumanda</a:t>
            </a:r>
            <a:r>
              <a:rPr lang="en-GB" sz="3200" b="1" dirty="0" smtClean="0"/>
              <a:t> </a:t>
            </a:r>
            <a:r>
              <a:rPr lang="en-GB" sz="3200" b="1" dirty="0" err="1" smtClean="0"/>
              <a:t>ve</a:t>
            </a:r>
            <a:r>
              <a:rPr lang="en-GB" sz="3200" b="1" dirty="0" smtClean="0"/>
              <a:t> </a:t>
            </a:r>
            <a:r>
              <a:rPr lang="en-GB" sz="3200" b="1" dirty="0" err="1" smtClean="0"/>
              <a:t>Otomasyon</a:t>
            </a:r>
            <a:r>
              <a:rPr lang="en-GB" sz="3200" b="1" dirty="0" smtClean="0"/>
              <a:t> </a:t>
            </a:r>
            <a:r>
              <a:rPr lang="en-GB" sz="3200" b="1" dirty="0" err="1" smtClean="0"/>
              <a:t>Sistemleri</a:t>
            </a:r>
            <a:r>
              <a:rPr lang="en-GB" sz="3200" b="1" dirty="0" smtClean="0"/>
              <a:t> </a:t>
            </a:r>
            <a:endParaRPr lang="tr-TR" sz="3200" dirty="0"/>
          </a:p>
        </p:txBody>
      </p:sp>
      <p:sp>
        <p:nvSpPr>
          <p:cNvPr id="3" name="2 İçerik Yer Tutucusu"/>
          <p:cNvSpPr>
            <a:spLocks noGrp="1"/>
          </p:cNvSpPr>
          <p:nvPr>
            <p:ph sz="quarter" idx="1"/>
          </p:nvPr>
        </p:nvSpPr>
        <p:spPr>
          <a:xfrm>
            <a:off x="395536" y="1600200"/>
            <a:ext cx="8370512" cy="4495800"/>
          </a:xfrm>
        </p:spPr>
        <p:txBody>
          <a:bodyPr/>
          <a:lstStyle/>
          <a:p>
            <a:r>
              <a:rPr lang="en-GB" dirty="0" err="1" smtClean="0"/>
              <a:t>Endüstriyel</a:t>
            </a:r>
            <a:r>
              <a:rPr lang="en-GB" dirty="0" smtClean="0"/>
              <a:t> </a:t>
            </a:r>
            <a:r>
              <a:rPr lang="en-GB" dirty="0" err="1" smtClean="0"/>
              <a:t>kumanda</a:t>
            </a:r>
            <a:r>
              <a:rPr lang="en-GB" dirty="0" smtClean="0"/>
              <a:t> </a:t>
            </a:r>
            <a:r>
              <a:rPr lang="en-GB" dirty="0" err="1" smtClean="0"/>
              <a:t>ve</a:t>
            </a:r>
            <a:r>
              <a:rPr lang="en-GB" dirty="0" smtClean="0"/>
              <a:t> </a:t>
            </a:r>
            <a:r>
              <a:rPr lang="en-GB" dirty="0" err="1" smtClean="0"/>
              <a:t>otomasyon</a:t>
            </a:r>
            <a:r>
              <a:rPr lang="en-GB" dirty="0" smtClean="0"/>
              <a:t> </a:t>
            </a:r>
            <a:r>
              <a:rPr lang="en-GB" dirty="0" err="1" smtClean="0"/>
              <a:t>sistemleri</a:t>
            </a:r>
            <a:r>
              <a:rPr lang="en-GB" dirty="0" smtClean="0"/>
              <a:t> </a:t>
            </a:r>
            <a:r>
              <a:rPr lang="en-GB" dirty="0" err="1" smtClean="0"/>
              <a:t>endüstride</a:t>
            </a:r>
            <a:r>
              <a:rPr lang="en-GB" dirty="0" smtClean="0"/>
              <a:t> </a:t>
            </a:r>
            <a:r>
              <a:rPr lang="en-GB" dirty="0" err="1" smtClean="0"/>
              <a:t>önemli</a:t>
            </a:r>
            <a:r>
              <a:rPr lang="en-GB" dirty="0" smtClean="0"/>
              <a:t> </a:t>
            </a:r>
            <a:r>
              <a:rPr lang="en-GB" dirty="0" err="1" smtClean="0"/>
              <a:t>bir</a:t>
            </a:r>
            <a:r>
              <a:rPr lang="en-GB" dirty="0" smtClean="0"/>
              <a:t> </a:t>
            </a:r>
            <a:r>
              <a:rPr lang="en-GB" dirty="0" err="1" smtClean="0"/>
              <a:t>yer</a:t>
            </a:r>
            <a:r>
              <a:rPr lang="en-GB" dirty="0" smtClean="0"/>
              <a:t> </a:t>
            </a:r>
            <a:r>
              <a:rPr lang="en-GB" dirty="0" err="1" smtClean="0"/>
              <a:t>kaplamakla</a:t>
            </a:r>
            <a:r>
              <a:rPr lang="en-GB" dirty="0" smtClean="0"/>
              <a:t> </a:t>
            </a:r>
            <a:r>
              <a:rPr lang="en-GB" dirty="0" err="1" smtClean="0"/>
              <a:t>birlikte</a:t>
            </a:r>
            <a:r>
              <a:rPr lang="en-GB" dirty="0" smtClean="0"/>
              <a:t> PLC </a:t>
            </a:r>
            <a:r>
              <a:rPr lang="en-GB" dirty="0" err="1" smtClean="0"/>
              <a:t>ve</a:t>
            </a:r>
            <a:r>
              <a:rPr lang="en-GB" dirty="0" smtClean="0"/>
              <a:t> DCS </a:t>
            </a:r>
            <a:r>
              <a:rPr lang="en-GB" dirty="0" err="1" smtClean="0"/>
              <a:t>gibi</a:t>
            </a:r>
            <a:r>
              <a:rPr lang="en-GB" dirty="0" smtClean="0"/>
              <a:t> </a:t>
            </a:r>
            <a:r>
              <a:rPr lang="en-GB" dirty="0" err="1" smtClean="0"/>
              <a:t>cihazlarla</a:t>
            </a:r>
            <a:r>
              <a:rPr lang="en-GB" dirty="0" smtClean="0"/>
              <a:t> </a:t>
            </a:r>
            <a:r>
              <a:rPr lang="en-GB" dirty="0" err="1" smtClean="0"/>
              <a:t>yerini</a:t>
            </a:r>
            <a:r>
              <a:rPr lang="en-GB" dirty="0" smtClean="0"/>
              <a:t> </a:t>
            </a:r>
            <a:r>
              <a:rPr lang="en-GB" dirty="0" err="1" smtClean="0"/>
              <a:t>sağlamlaştırmaktadır</a:t>
            </a:r>
            <a:r>
              <a:rPr lang="en-GB" dirty="0" smtClean="0"/>
              <a:t>. </a:t>
            </a:r>
            <a:endParaRPr lang="tr-TR" dirty="0" smtClean="0"/>
          </a:p>
          <a:p>
            <a:pPr>
              <a:buNone/>
            </a:pPr>
            <a:endParaRPr lang="tr-TR" dirty="0"/>
          </a:p>
        </p:txBody>
      </p:sp>
      <p:pic>
        <p:nvPicPr>
          <p:cNvPr id="5" name="4 Resim" descr="http://cdn.elektrikport.com/Article/17100/6/39692768-e77a-4cc5-bcf8-35929218c4c7.%20B%C3%B6l%C3%BCm%201200x900%20logosuz.jpg"/>
          <p:cNvPicPr/>
          <p:nvPr/>
        </p:nvPicPr>
        <p:blipFill>
          <a:blip r:embed="rId2" cstate="print"/>
          <a:srcRect t="24778"/>
          <a:stretch>
            <a:fillRect/>
          </a:stretch>
        </p:blipFill>
        <p:spPr bwMode="auto">
          <a:xfrm>
            <a:off x="1907704" y="3429000"/>
            <a:ext cx="5400600" cy="31196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es-ES" b="1" dirty="0" smtClean="0"/>
              <a:t>PLC Nedir? Ne İşe Yarar?</a:t>
            </a:r>
            <a:endParaRPr lang="tr-TR" dirty="0"/>
          </a:p>
        </p:txBody>
      </p:sp>
      <p:sp>
        <p:nvSpPr>
          <p:cNvPr id="3" name="2 İçerik Yer Tutucusu"/>
          <p:cNvSpPr>
            <a:spLocks noGrp="1"/>
          </p:cNvSpPr>
          <p:nvPr>
            <p:ph sz="quarter" idx="1"/>
          </p:nvPr>
        </p:nvSpPr>
        <p:spPr/>
        <p:txBody>
          <a:bodyPr/>
          <a:lstStyle/>
          <a:p>
            <a:r>
              <a:rPr lang="tr-TR" dirty="0" smtClean="0"/>
              <a:t>Günümüzde, PLC ( </a:t>
            </a:r>
            <a:r>
              <a:rPr lang="tr-TR" dirty="0" err="1" smtClean="0"/>
              <a:t>Programmable</a:t>
            </a:r>
            <a:r>
              <a:rPr lang="tr-TR" dirty="0" smtClean="0"/>
              <a:t> </a:t>
            </a:r>
            <a:r>
              <a:rPr lang="tr-TR" dirty="0" err="1" smtClean="0"/>
              <a:t>Logic</a:t>
            </a:r>
            <a:r>
              <a:rPr lang="tr-TR" dirty="0" smtClean="0"/>
              <a:t> </a:t>
            </a:r>
            <a:r>
              <a:rPr lang="tr-TR" dirty="0" err="1" smtClean="0"/>
              <a:t>Controller</a:t>
            </a:r>
            <a:r>
              <a:rPr lang="tr-TR" dirty="0" smtClean="0"/>
              <a:t>) otomasyon sistemlerinin temel taşı haline gelmiştir. İnsan gücünü neredeyse yarıya indirebilen PLC, endüstrinin birçok alanında yaygın olarak kullanılmaktadır. </a:t>
            </a:r>
          </a:p>
          <a:p>
            <a:endParaRPr lang="tr-TR" dirty="0"/>
          </a:p>
        </p:txBody>
      </p:sp>
      <p:pic>
        <p:nvPicPr>
          <p:cNvPr id="96258" name="Picture 2" descr="http://cdn.elektrikport.com/Article/15033/6/6bbf800c-c83b-4fa4-ac0f-9386ce25bd05.jpg"/>
          <p:cNvPicPr>
            <a:picLocks noChangeAspect="1" noChangeArrowheads="1"/>
          </p:cNvPicPr>
          <p:nvPr/>
        </p:nvPicPr>
        <p:blipFill>
          <a:blip r:embed="rId2" cstate="print"/>
          <a:srcRect t="15811" b="19722"/>
          <a:stretch>
            <a:fillRect/>
          </a:stretch>
        </p:blipFill>
        <p:spPr bwMode="auto">
          <a:xfrm>
            <a:off x="2123728" y="4149080"/>
            <a:ext cx="4968552" cy="234888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251520" y="1600200"/>
            <a:ext cx="8640960" cy="4495800"/>
          </a:xfrm>
        </p:spPr>
        <p:txBody>
          <a:bodyPr>
            <a:normAutofit/>
          </a:bodyPr>
          <a:lstStyle/>
          <a:p>
            <a:r>
              <a:rPr lang="tr-TR" sz="2800" dirty="0" smtClean="0">
                <a:latin typeface="ISOCPEUR" pitchFamily="34" charset="0"/>
              </a:rPr>
              <a:t>Otomasyon mekanik, </a:t>
            </a:r>
            <a:r>
              <a:rPr lang="tr-TR" sz="2800" u="sng" dirty="0" smtClean="0">
                <a:latin typeface="ISOCPEUR" pitchFamily="34" charset="0"/>
                <a:hlinkClick r:id="rId2"/>
              </a:rPr>
              <a:t>elektronik</a:t>
            </a:r>
            <a:r>
              <a:rPr lang="tr-TR" sz="2800" dirty="0" smtClean="0">
                <a:latin typeface="ISOCPEUR" pitchFamily="34" charset="0"/>
              </a:rPr>
              <a:t> ve bilgisayar tabanlı sistemlerin imalatı gerçekleştirmesi ve kontrol etmesi ile ilişkili bir teknoloji sistemidir. Otomasyonun ana amacı hızlı ve ekonomik üretim değil, rekabette güçlü olabilmek, hizmet kalitesini artırmaktır.</a:t>
            </a:r>
            <a:endParaRPr lang="tr-TR" sz="2800" dirty="0">
              <a:latin typeface="ISOCPEUR" pitchFamily="34" charset="0"/>
            </a:endParaRPr>
          </a:p>
        </p:txBody>
      </p:sp>
      <p:pic>
        <p:nvPicPr>
          <p:cNvPr id="66562" name="Picture 2" descr="automation ile ilgili görsel sonucu"/>
          <p:cNvPicPr>
            <a:picLocks noChangeAspect="1" noChangeArrowheads="1"/>
          </p:cNvPicPr>
          <p:nvPr/>
        </p:nvPicPr>
        <p:blipFill>
          <a:blip r:embed="rId3" cstate="print"/>
          <a:srcRect/>
          <a:stretch>
            <a:fillRect/>
          </a:stretch>
        </p:blipFill>
        <p:spPr bwMode="auto">
          <a:xfrm>
            <a:off x="2267744" y="3861048"/>
            <a:ext cx="4032448" cy="2852220"/>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323528" y="1600200"/>
            <a:ext cx="8820472" cy="5257800"/>
          </a:xfrm>
        </p:spPr>
        <p:txBody>
          <a:bodyPr>
            <a:normAutofit lnSpcReduction="10000"/>
          </a:bodyPr>
          <a:lstStyle/>
          <a:p>
            <a:r>
              <a:rPr lang="tr-TR" b="1" dirty="0" smtClean="0"/>
              <a:t>PLC</a:t>
            </a:r>
            <a:r>
              <a:rPr lang="tr-TR" dirty="0" smtClean="0"/>
              <a:t> (Programlanabilir Mantıksal Denetleyici), </a:t>
            </a:r>
            <a:r>
              <a:rPr lang="tr-TR" b="1" dirty="0" smtClean="0">
                <a:hlinkClick r:id="rId2"/>
              </a:rPr>
              <a:t>fabrikalardaki</a:t>
            </a:r>
            <a:r>
              <a:rPr lang="tr-TR" dirty="0" smtClean="0"/>
              <a:t> üretim bölümlerinde veya makinelerin kontrolü gibi işlemlerin denetiminde kullanılan otomasyon cihazıdır. Normal bilgisayarların aksine </a:t>
            </a:r>
            <a:r>
              <a:rPr lang="tr-TR" dirty="0" err="1" smtClean="0"/>
              <a:t>PLC'nin</a:t>
            </a:r>
            <a:r>
              <a:rPr lang="tr-TR" dirty="0" smtClean="0"/>
              <a:t> birçok giriş ve çıkışı (I/O) vardır.</a:t>
            </a:r>
          </a:p>
          <a:p>
            <a:r>
              <a:rPr lang="tr-TR" dirty="0" smtClean="0"/>
              <a:t> En büyük artıları ise elektriksel gürültülere, sıcaklık farklarına ve </a:t>
            </a:r>
            <a:r>
              <a:rPr lang="tr-TR" b="1" dirty="0" smtClean="0"/>
              <a:t>mekanik</a:t>
            </a:r>
            <a:r>
              <a:rPr lang="tr-TR" dirty="0" smtClean="0"/>
              <a:t> darbelere karşı dayanıklı tasarlanırlar. Farklı markanın </a:t>
            </a:r>
            <a:r>
              <a:rPr lang="tr-TR" dirty="0" err="1" smtClean="0"/>
              <a:t>PLC'leri</a:t>
            </a:r>
            <a:r>
              <a:rPr lang="tr-TR" dirty="0" smtClean="0"/>
              <a:t> kendilerine göre bir </a:t>
            </a:r>
            <a:r>
              <a:rPr lang="tr-TR" b="1" dirty="0" smtClean="0"/>
              <a:t>işletim</a:t>
            </a:r>
            <a:r>
              <a:rPr lang="tr-TR" dirty="0" smtClean="0"/>
              <a:t> sistemi yüklerler. Bu denetleyici sistem, giriş bilgilerini gözle görülmeyecek </a:t>
            </a:r>
            <a:r>
              <a:rPr lang="tr-TR" b="1" dirty="0" smtClean="0"/>
              <a:t>hızlarla</a:t>
            </a:r>
            <a:r>
              <a:rPr lang="tr-TR" dirty="0" smtClean="0"/>
              <a:t> tarayarak buna uygun çıkış bilgilerini gerçek zamana yakın, cevap verecek şekilde çalışır.</a:t>
            </a:r>
            <a:endParaRPr lang="tr-TR"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sz="quarter" idx="1"/>
          </p:nvPr>
        </p:nvSpPr>
        <p:spPr>
          <a:xfrm>
            <a:off x="755576" y="1600200"/>
            <a:ext cx="8010472" cy="4495800"/>
          </a:xfrm>
        </p:spPr>
        <p:txBody>
          <a:bodyPr>
            <a:normAutofit lnSpcReduction="10000"/>
          </a:bodyPr>
          <a:lstStyle/>
          <a:p>
            <a:pPr fontAlgn="base"/>
            <a:r>
              <a:rPr lang="tr-TR" dirty="0" smtClean="0"/>
              <a:t>PLC, kısa sürede daha çok ve </a:t>
            </a:r>
            <a:r>
              <a:rPr lang="tr-TR" b="1" dirty="0" smtClean="0"/>
              <a:t>kaliteli</a:t>
            </a:r>
            <a:r>
              <a:rPr lang="tr-TR" dirty="0" smtClean="0"/>
              <a:t> ürün üretme, çok düşük </a:t>
            </a:r>
            <a:r>
              <a:rPr lang="tr-TR" b="1" dirty="0" smtClean="0"/>
              <a:t>hata</a:t>
            </a:r>
            <a:r>
              <a:rPr lang="tr-TR" dirty="0" smtClean="0"/>
              <a:t> oranlarına sahip </a:t>
            </a:r>
            <a:r>
              <a:rPr lang="tr-TR" b="1" dirty="0" smtClean="0">
                <a:hlinkClick r:id="rId2"/>
              </a:rPr>
              <a:t>üretim</a:t>
            </a:r>
            <a:r>
              <a:rPr lang="tr-TR" dirty="0" smtClean="0"/>
              <a:t> yapma gibi unsurların ön plana çıkmasında büyük rol oynar.</a:t>
            </a:r>
            <a:br>
              <a:rPr lang="tr-TR" dirty="0" smtClean="0"/>
            </a:br>
            <a:r>
              <a:rPr lang="tr-TR" dirty="0" smtClean="0"/>
              <a:t/>
            </a:r>
            <a:br>
              <a:rPr lang="tr-TR" dirty="0" smtClean="0"/>
            </a:br>
            <a:r>
              <a:rPr lang="tr-TR" dirty="0" err="1" smtClean="0"/>
              <a:t>PLC'ler</a:t>
            </a:r>
            <a:r>
              <a:rPr lang="tr-TR" dirty="0" smtClean="0"/>
              <a:t> 4 </a:t>
            </a:r>
            <a:r>
              <a:rPr lang="tr-TR" b="1" dirty="0" smtClean="0"/>
              <a:t>ana</a:t>
            </a:r>
            <a:r>
              <a:rPr lang="tr-TR" dirty="0" smtClean="0"/>
              <a:t> bölümden oluşmaktadır.</a:t>
            </a:r>
          </a:p>
          <a:p>
            <a:r>
              <a:rPr lang="tr-TR" dirty="0" smtClean="0"/>
              <a:t/>
            </a:r>
            <a:br>
              <a:rPr lang="tr-TR" dirty="0" smtClean="0"/>
            </a:br>
            <a:r>
              <a:rPr lang="tr-TR" dirty="0" smtClean="0"/>
              <a:t>►Merkezi İşlem Birimi ( CPU )</a:t>
            </a:r>
            <a:br>
              <a:rPr lang="tr-TR" dirty="0" smtClean="0"/>
            </a:br>
            <a:r>
              <a:rPr lang="tr-TR" dirty="0" smtClean="0"/>
              <a:t>►Bellek Birimi ( RAM,ROM, PROM vb.. )</a:t>
            </a:r>
            <a:br>
              <a:rPr lang="tr-TR" dirty="0" smtClean="0"/>
            </a:br>
            <a:r>
              <a:rPr lang="tr-TR" dirty="0" smtClean="0"/>
              <a:t>►Giriş Birimi ( IN )</a:t>
            </a:r>
            <a:br>
              <a:rPr lang="tr-TR" dirty="0" smtClean="0"/>
            </a:br>
            <a:r>
              <a:rPr lang="tr-TR" dirty="0" smtClean="0"/>
              <a:t>►Çıkış Birimi ( OUT )</a:t>
            </a:r>
            <a:endParaRPr lang="tr-TR"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97282" name="Picture 2" descr="http://cdn.elektrikport.com/Content/201502/plc01.gif"/>
          <p:cNvPicPr>
            <a:picLocks noChangeAspect="1" noChangeArrowheads="1"/>
          </p:cNvPicPr>
          <p:nvPr/>
        </p:nvPicPr>
        <p:blipFill>
          <a:blip r:embed="rId2" cstate="print"/>
          <a:srcRect/>
          <a:stretch>
            <a:fillRect/>
          </a:stretch>
        </p:blipFill>
        <p:spPr bwMode="auto">
          <a:xfrm>
            <a:off x="323528" y="1916832"/>
            <a:ext cx="8640960" cy="3456384"/>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Merkezi İşlem Birimi</a:t>
            </a:r>
            <a:endParaRPr lang="tr-TR" dirty="0"/>
          </a:p>
        </p:txBody>
      </p:sp>
      <p:sp>
        <p:nvSpPr>
          <p:cNvPr id="3" name="2 İçerik Yer Tutucusu"/>
          <p:cNvSpPr>
            <a:spLocks noGrp="1"/>
          </p:cNvSpPr>
          <p:nvPr>
            <p:ph sz="quarter" idx="1"/>
          </p:nvPr>
        </p:nvSpPr>
        <p:spPr>
          <a:xfrm>
            <a:off x="612648" y="1988840"/>
            <a:ext cx="8153400" cy="4107160"/>
          </a:xfrm>
        </p:spPr>
        <p:txBody>
          <a:bodyPr/>
          <a:lstStyle/>
          <a:p>
            <a:r>
              <a:rPr lang="tr-TR" dirty="0" smtClean="0"/>
              <a:t>CPU, </a:t>
            </a:r>
            <a:r>
              <a:rPr lang="tr-TR" dirty="0" err="1" smtClean="0"/>
              <a:t>PLC'nin</a:t>
            </a:r>
            <a:r>
              <a:rPr lang="tr-TR" dirty="0" smtClean="0"/>
              <a:t> çalışmasını düzenleyen, bütün aritmetik ve mantıksal işlemleri gerçekleyen, zamanlama, sayma gibi görevleri üstlenen en önemli birimdir. </a:t>
            </a:r>
            <a:r>
              <a:rPr lang="tr-TR" dirty="0" err="1" smtClean="0"/>
              <a:t>PLC'ye</a:t>
            </a:r>
            <a:r>
              <a:rPr lang="tr-TR" dirty="0" smtClean="0"/>
              <a:t> zeka veren kısım </a:t>
            </a:r>
            <a:r>
              <a:rPr lang="tr-TR" b="1" dirty="0" smtClean="0">
                <a:hlinkClick r:id="rId2"/>
              </a:rPr>
              <a:t>CPU</a:t>
            </a:r>
            <a:r>
              <a:rPr lang="tr-TR" dirty="0" smtClean="0"/>
              <a:t> ile bellektir. </a:t>
            </a:r>
          </a:p>
          <a:p>
            <a:r>
              <a:rPr lang="tr-TR" dirty="0" smtClean="0"/>
              <a:t>İki ayrı PLC aynı mikroişlemciyi kullanabilir, fakat işletim sistemlerinin farklı olması nedeni ile </a:t>
            </a:r>
            <a:r>
              <a:rPr lang="tr-TR" dirty="0" err="1" smtClean="0"/>
              <a:t>PLC'lerin</a:t>
            </a:r>
            <a:r>
              <a:rPr lang="tr-TR" dirty="0" smtClean="0"/>
              <a:t> </a:t>
            </a:r>
            <a:r>
              <a:rPr lang="tr-TR" b="1" dirty="0" smtClean="0"/>
              <a:t>işlevleri</a:t>
            </a:r>
            <a:r>
              <a:rPr lang="tr-TR" dirty="0" smtClean="0"/>
              <a:t> de farklı olabilir.</a:t>
            </a:r>
            <a:endParaRPr lang="tr-T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Bellek Birimi</a:t>
            </a:r>
            <a:endParaRPr lang="tr-TR" dirty="0"/>
          </a:p>
        </p:txBody>
      </p:sp>
      <p:sp>
        <p:nvSpPr>
          <p:cNvPr id="3" name="2 İçerik Yer Tutucusu"/>
          <p:cNvSpPr>
            <a:spLocks noGrp="1"/>
          </p:cNvSpPr>
          <p:nvPr>
            <p:ph sz="quarter" idx="1"/>
          </p:nvPr>
        </p:nvSpPr>
        <p:spPr>
          <a:xfrm>
            <a:off x="467544" y="1600200"/>
            <a:ext cx="8298504" cy="4709120"/>
          </a:xfrm>
        </p:spPr>
        <p:txBody>
          <a:bodyPr>
            <a:normAutofit lnSpcReduction="10000"/>
          </a:bodyPr>
          <a:lstStyle/>
          <a:p>
            <a:r>
              <a:rPr lang="tr-TR" b="1" dirty="0" smtClean="0"/>
              <a:t>Bellek</a:t>
            </a:r>
            <a:r>
              <a:rPr lang="tr-TR" dirty="0" smtClean="0"/>
              <a:t> birimi; Giriş görüntü, veri, program belleği gibi kısımlara ayrılmıştır. Her bellek alanının farklı işlevleri vardır. </a:t>
            </a:r>
            <a:r>
              <a:rPr lang="tr-TR" dirty="0" err="1" smtClean="0"/>
              <a:t>PLC'lerde</a:t>
            </a:r>
            <a:r>
              <a:rPr lang="tr-TR" dirty="0" smtClean="0"/>
              <a:t> genelde </a:t>
            </a:r>
            <a:r>
              <a:rPr lang="tr-TR" b="1" dirty="0" smtClean="0"/>
              <a:t>EPROM</a:t>
            </a:r>
            <a:r>
              <a:rPr lang="tr-TR" dirty="0" smtClean="0"/>
              <a:t> ( </a:t>
            </a:r>
            <a:r>
              <a:rPr lang="tr-TR" dirty="0" err="1" smtClean="0"/>
              <a:t>Eresable</a:t>
            </a:r>
            <a:r>
              <a:rPr lang="tr-TR" dirty="0" smtClean="0"/>
              <a:t> </a:t>
            </a:r>
            <a:r>
              <a:rPr lang="tr-TR" dirty="0" err="1" smtClean="0"/>
              <a:t>programmable</a:t>
            </a:r>
            <a:r>
              <a:rPr lang="tr-TR" dirty="0" smtClean="0"/>
              <a:t> </a:t>
            </a:r>
            <a:r>
              <a:rPr lang="tr-TR" dirty="0" err="1" smtClean="0"/>
              <a:t>Read</a:t>
            </a:r>
            <a:r>
              <a:rPr lang="tr-TR" dirty="0" smtClean="0"/>
              <a:t> </a:t>
            </a:r>
            <a:r>
              <a:rPr lang="tr-TR" dirty="0" err="1" smtClean="0"/>
              <a:t>only</a:t>
            </a:r>
            <a:r>
              <a:rPr lang="tr-TR" dirty="0" smtClean="0"/>
              <a:t> </a:t>
            </a:r>
            <a:r>
              <a:rPr lang="tr-TR" dirty="0" err="1" smtClean="0"/>
              <a:t>Memory</a:t>
            </a:r>
            <a:r>
              <a:rPr lang="tr-TR" dirty="0" smtClean="0"/>
              <a:t> ), bellek elemanı olarak kullanılmaktadır. Bu bellek alanı adından da anlaşılacağı üzere, silinebilir, tekrar yazılabilir, </a:t>
            </a:r>
            <a:r>
              <a:rPr lang="tr-TR" b="1" dirty="0" smtClean="0"/>
              <a:t>programlanabilir</a:t>
            </a:r>
            <a:r>
              <a:rPr lang="tr-TR" dirty="0" smtClean="0"/>
              <a:t>, salt okunur hafıza anlamına gelmektedir.  </a:t>
            </a:r>
          </a:p>
          <a:p>
            <a:r>
              <a:rPr lang="tr-TR" dirty="0" smtClean="0"/>
              <a:t>Her </a:t>
            </a:r>
            <a:r>
              <a:rPr lang="tr-TR" dirty="0" err="1" smtClean="0"/>
              <a:t>PLC'nin</a:t>
            </a:r>
            <a:r>
              <a:rPr lang="tr-TR" dirty="0" smtClean="0"/>
              <a:t> kendine özgü programı vardır ve bu programlar </a:t>
            </a:r>
            <a:r>
              <a:rPr lang="tr-TR" dirty="0" err="1" smtClean="0"/>
              <a:t>PLC'nin</a:t>
            </a:r>
            <a:r>
              <a:rPr lang="tr-TR" dirty="0" smtClean="0"/>
              <a:t> hafızasında saklanır. Hafızadan da merkezi işlem birimine gönderilir.</a:t>
            </a:r>
            <a:endParaRPr lang="tr-T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Giriş Birimi </a:t>
            </a:r>
            <a:endParaRPr lang="tr-TR" dirty="0"/>
          </a:p>
        </p:txBody>
      </p:sp>
      <p:sp>
        <p:nvSpPr>
          <p:cNvPr id="3" name="2 İçerik Yer Tutucusu"/>
          <p:cNvSpPr>
            <a:spLocks noGrp="1"/>
          </p:cNvSpPr>
          <p:nvPr>
            <p:ph sz="quarter" idx="1"/>
          </p:nvPr>
        </p:nvSpPr>
        <p:spPr>
          <a:xfrm>
            <a:off x="323528" y="1600200"/>
            <a:ext cx="8496944" cy="4997152"/>
          </a:xfrm>
        </p:spPr>
        <p:txBody>
          <a:bodyPr>
            <a:normAutofit lnSpcReduction="10000"/>
          </a:bodyPr>
          <a:lstStyle/>
          <a:p>
            <a:r>
              <a:rPr lang="tr-TR" b="1" dirty="0" smtClean="0"/>
              <a:t>Giriş</a:t>
            </a:r>
            <a:r>
              <a:rPr lang="tr-TR" dirty="0" smtClean="0"/>
              <a:t> birimi, kumanda edilen sistemle ilgili algılama elemanlarından gelen </a:t>
            </a:r>
            <a:r>
              <a:rPr lang="tr-TR" dirty="0" err="1" smtClean="0"/>
              <a:t>analog</a:t>
            </a:r>
            <a:r>
              <a:rPr lang="tr-TR" dirty="0" smtClean="0"/>
              <a:t> işaretleri PLC ‘</a:t>
            </a:r>
            <a:r>
              <a:rPr lang="tr-TR" dirty="0" err="1" smtClean="0"/>
              <a:t>nin</a:t>
            </a:r>
            <a:r>
              <a:rPr lang="tr-TR" dirty="0" smtClean="0"/>
              <a:t> anlayacağı lojik gerilim seviyelerine dönüştüren birimdir. Kontrol edilen sistemdeki </a:t>
            </a:r>
            <a:r>
              <a:rPr lang="tr-TR" b="1" dirty="0" err="1" smtClean="0">
                <a:hlinkClick r:id="rId2"/>
              </a:rPr>
              <a:t>sensör</a:t>
            </a:r>
            <a:r>
              <a:rPr lang="tr-TR" dirty="0" smtClean="0"/>
              <a:t> çeşidine göre, basınç, seviye, sıcaklık, kumanda, yakınlık gibi elemanlardan gelen </a:t>
            </a:r>
            <a:r>
              <a:rPr lang="tr-TR" dirty="0" err="1" smtClean="0"/>
              <a:t>binary</a:t>
            </a:r>
            <a:r>
              <a:rPr lang="tr-TR" dirty="0" smtClean="0"/>
              <a:t> değerler (1 veya 0) giriş birimi üzerinden alınır. Giriş birimi voltaj değerleri 24V, 48V, 100V-120V, 200V ve 240V doğru veya </a:t>
            </a:r>
            <a:r>
              <a:rPr lang="tr-TR" b="1" dirty="0" smtClean="0"/>
              <a:t>alternatif</a:t>
            </a:r>
            <a:r>
              <a:rPr lang="tr-TR" dirty="0" smtClean="0"/>
              <a:t> akım olabilir. </a:t>
            </a:r>
            <a:r>
              <a:rPr lang="tr-TR" dirty="0" err="1" smtClean="0"/>
              <a:t>PLC’nin</a:t>
            </a:r>
            <a:r>
              <a:rPr lang="tr-TR" dirty="0" smtClean="0"/>
              <a:t> giriş elemanları olarak limit anahtarları, düzey </a:t>
            </a:r>
            <a:r>
              <a:rPr lang="tr-TR" b="1" dirty="0" smtClean="0"/>
              <a:t>anahtarları</a:t>
            </a:r>
            <a:r>
              <a:rPr lang="tr-TR" dirty="0" smtClean="0"/>
              <a:t>, motor </a:t>
            </a:r>
            <a:r>
              <a:rPr lang="tr-TR" dirty="0" err="1" smtClean="0"/>
              <a:t>kontaktör</a:t>
            </a:r>
            <a:r>
              <a:rPr lang="tr-TR" dirty="0" smtClean="0"/>
              <a:t> veya</a:t>
            </a:r>
            <a:r>
              <a:rPr lang="tr-TR" b="1" dirty="0" smtClean="0"/>
              <a:t> röle</a:t>
            </a:r>
            <a:r>
              <a:rPr lang="tr-TR" dirty="0" smtClean="0"/>
              <a:t> kontakları, seçici anahtarlar, fotoelektrik gözler v.b. olarak gösterebiliriz.</a:t>
            </a:r>
            <a:endParaRPr lang="tr-TR"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00354" name="Picture 2" descr="http://cdn.elektrikport.com/Content/201502/plc3.jpg"/>
          <p:cNvPicPr>
            <a:picLocks noChangeAspect="1" noChangeArrowheads="1"/>
          </p:cNvPicPr>
          <p:nvPr/>
        </p:nvPicPr>
        <p:blipFill>
          <a:blip r:embed="rId2" cstate="print"/>
          <a:srcRect/>
          <a:stretch>
            <a:fillRect/>
          </a:stretch>
        </p:blipFill>
        <p:spPr bwMode="auto">
          <a:xfrm>
            <a:off x="1043608" y="1916832"/>
            <a:ext cx="6849589" cy="4392488"/>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Çıkış Birimi </a:t>
            </a:r>
            <a:endParaRPr lang="tr-TR" dirty="0"/>
          </a:p>
        </p:txBody>
      </p:sp>
      <p:sp>
        <p:nvSpPr>
          <p:cNvPr id="3" name="2 İçerik Yer Tutucusu"/>
          <p:cNvSpPr>
            <a:spLocks noGrp="1"/>
          </p:cNvSpPr>
          <p:nvPr>
            <p:ph sz="quarter" idx="1"/>
          </p:nvPr>
        </p:nvSpPr>
        <p:spPr>
          <a:xfrm>
            <a:off x="323528" y="1600200"/>
            <a:ext cx="8640960" cy="4925144"/>
          </a:xfrm>
        </p:spPr>
        <p:txBody>
          <a:bodyPr>
            <a:noAutofit/>
          </a:bodyPr>
          <a:lstStyle/>
          <a:p>
            <a:r>
              <a:rPr lang="tr-TR" sz="2700" dirty="0" smtClean="0"/>
              <a:t>Çıkış birimi, </a:t>
            </a:r>
            <a:r>
              <a:rPr lang="tr-TR" sz="2700" dirty="0" err="1" smtClean="0"/>
              <a:t>PLC'de</a:t>
            </a:r>
            <a:r>
              <a:rPr lang="tr-TR" sz="2700" dirty="0" smtClean="0"/>
              <a:t> hesaplanan </a:t>
            </a:r>
            <a:r>
              <a:rPr lang="tr-TR" sz="2700" b="1" dirty="0" smtClean="0"/>
              <a:t>çıkış</a:t>
            </a:r>
            <a:r>
              <a:rPr lang="tr-TR" sz="2700" dirty="0" smtClean="0"/>
              <a:t> noktalarına ilişkin </a:t>
            </a:r>
            <a:r>
              <a:rPr lang="tr-TR" sz="2700" b="1" dirty="0" smtClean="0"/>
              <a:t>lojik</a:t>
            </a:r>
            <a:r>
              <a:rPr lang="tr-TR" sz="2700" dirty="0" smtClean="0"/>
              <a:t> gerilim voltajını, kontrol edilen sistemdeki </a:t>
            </a:r>
            <a:r>
              <a:rPr lang="tr-TR" sz="2700" dirty="0" err="1" smtClean="0"/>
              <a:t>kontaktör</a:t>
            </a:r>
            <a:r>
              <a:rPr lang="tr-TR" sz="2700" dirty="0" smtClean="0"/>
              <a:t>, röle, </a:t>
            </a:r>
            <a:r>
              <a:rPr lang="tr-TR" sz="2700" dirty="0" err="1" smtClean="0"/>
              <a:t>selenoid</a:t>
            </a:r>
            <a:r>
              <a:rPr lang="tr-TR" sz="2700" dirty="0" smtClean="0"/>
              <a:t> gibi kumanda elemanlarını sürmeye uygun elektriksel işaretlere dönüştüren birimdir. Çıkış birimi röle, </a:t>
            </a:r>
            <a:r>
              <a:rPr lang="tr-TR" sz="2700" b="1" dirty="0" err="1" smtClean="0"/>
              <a:t>triyak</a:t>
            </a:r>
            <a:r>
              <a:rPr lang="tr-TR" sz="2700" dirty="0" smtClean="0"/>
              <a:t> ya da </a:t>
            </a:r>
            <a:r>
              <a:rPr lang="tr-TR" sz="2700" dirty="0" err="1" smtClean="0"/>
              <a:t>transistörlü</a:t>
            </a:r>
            <a:r>
              <a:rPr lang="tr-TR" sz="2700" dirty="0" smtClean="0"/>
              <a:t> devrelerden oluşabilir. </a:t>
            </a:r>
            <a:r>
              <a:rPr lang="tr-TR" sz="2700" dirty="0" err="1" smtClean="0"/>
              <a:t>PLC'ler</a:t>
            </a:r>
            <a:r>
              <a:rPr lang="tr-TR" sz="2700" dirty="0" smtClean="0"/>
              <a:t> de genellikle röleli çıkış birimleri kullanılır. Fakat, yüksek hızlı açma ve kapama gerektiren durumlarda  </a:t>
            </a:r>
            <a:r>
              <a:rPr lang="tr-TR" sz="2700" b="1" dirty="0" err="1" smtClean="0">
                <a:hlinkClick r:id="rId2"/>
              </a:rPr>
              <a:t>transistörlü</a:t>
            </a:r>
            <a:r>
              <a:rPr lang="tr-TR" sz="2700" dirty="0" smtClean="0"/>
              <a:t> ya da </a:t>
            </a:r>
            <a:r>
              <a:rPr lang="tr-TR" sz="2700" dirty="0" err="1" smtClean="0"/>
              <a:t>triyaklı</a:t>
            </a:r>
            <a:r>
              <a:rPr lang="tr-TR" sz="2700" dirty="0" smtClean="0"/>
              <a:t> çıkış birimleri kullanılır. Ayrık I/O arabirim ile denetlenebilecek çıkış elemanları için ise alarmlar, denetim röleleri, </a:t>
            </a:r>
            <a:r>
              <a:rPr lang="tr-TR" sz="2700" dirty="0" err="1" smtClean="0"/>
              <a:t>selenoidler</a:t>
            </a:r>
            <a:r>
              <a:rPr lang="tr-TR" sz="2700" dirty="0" smtClean="0"/>
              <a:t>, motor </a:t>
            </a:r>
            <a:r>
              <a:rPr lang="tr-TR" sz="2700" dirty="0" err="1" smtClean="0"/>
              <a:t>starterleri</a:t>
            </a:r>
            <a:r>
              <a:rPr lang="tr-TR" sz="2700" dirty="0" smtClean="0"/>
              <a:t>, fanlar, v.b. olarak gösterebiliriz.</a:t>
            </a:r>
            <a:endParaRPr lang="tr-TR" sz="27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05474" name="Picture 2" descr="https://encrypted-tbn3.gstatic.com/images?q=tbn:ANd9GcRAsGtcuzy1Exu_dtKuxkcsl8ER9v0A1DM8sN7RjiWPnnu28IrK"/>
          <p:cNvPicPr>
            <a:picLocks noChangeAspect="1" noChangeArrowheads="1"/>
          </p:cNvPicPr>
          <p:nvPr/>
        </p:nvPicPr>
        <p:blipFill>
          <a:blip r:embed="rId2" cstate="print"/>
          <a:srcRect/>
          <a:stretch>
            <a:fillRect/>
          </a:stretch>
        </p:blipFill>
        <p:spPr bwMode="auto">
          <a:xfrm>
            <a:off x="395536" y="1772816"/>
            <a:ext cx="2040226" cy="2448272"/>
          </a:xfrm>
          <a:prstGeom prst="rect">
            <a:avLst/>
          </a:prstGeom>
          <a:noFill/>
        </p:spPr>
      </p:pic>
      <p:sp>
        <p:nvSpPr>
          <p:cNvPr id="105476" name="AutoShape 4" descr="data:image/jpeg;base64,/9j/4AAQSkZJRgABAQAAAQABAAD/2wCEAAkGBxITEhUTEhIVFRUVFRUXExgSGBYYGRYYFRgXGBgWFRUfHyggGBolGxUXITEhJSkrLi4uFx8zODMsNygtLisBCgoKDg0OFQ8PGisdFR0tKystLS0rLS0rLS0rLS03NzcrKy0tKy0tLSs3KzctNy0rKysyKys3NysuKy0tKystN//AABEIAJYBUQMBIgACEQEDEQH/xAAcAAEAAQUBAQAAAAAAAAAAAAAAAwECBAUHBgj/xABKEAACAQIDBAQJCAYHCQAAAAABAgADEQQSIQYTMUEFIlFxBxQyYXKBkaGxIyRCUrLB0fAzU2J0grMlNHODkqLCFRc1Q0RUZNLx/8QAFwEBAQEBAAAAAAAAAAAAAAAAAAECA//EABkRAQEBAQEBAAAAAAAAAAAAAAARARICMf/aAAwDAQACEQMRAD8A7jERAREQEREBERAREQEREBETyvhE2jq4KhTekELVKwpnPewBR2JGo16o98D1UTjXT3hD6RoUabhaNsRT3lGoDvFK216tgcw052FxxnYMM5KKTxKgn1iWCWIiQIiICIiAiIgIiICIiAiIgIiICIiAiIgIiICIiAiIgIiICIiAiIgIiICIiAiIgIiabpjaXD4dt3UqAVMoYKdNCSBr3qYG4JnK/DL0xhqtKnhgxqVBUDmnS6zFSjpooBNruNbAee8i6e2ix2KvunSjRDeTSNOriKgB0ygsKVMGx1LsR/lmCKvSQcXysuW1OlTNJi1wLtiMVVQIvAi1NDe/AaGazB4DEUGcphUZsyZstKzNug2rkgeQeBN7dpnauiPCNh3pm70/klAqupbdqQB/zbFOenWN+V54rpLpelhKLL0j4u71Dm8UwtFMg4Zd45FtNDc282aeZw209XE1M74Oi9JbiihR3VbixVQaio7EXuxHLuU1HbU28wuRahqUwj3CMzhQ1hc5SwGaw7JmrtTQzBL9Y26oZC2ouOre+onHcFid61WqmCZqlOxqVQSalDMpK5HYVN2uUGwXQWNrSKnVwgpKww2LppWIFSoquBiSxtlfEsqsxJvojLmN7g8ImDtybRUDwLeoA/AyQdPYf65HerfhOHVPEVIpO1SlTTK1KjYIoK6Z6uWqXrcgSxHCwK8JfTx9ANnTH5q9lUB1daVJQeNDDohUEXNs5YA6nMY5wdyHTFD9avr0+MmTpCieFVD/ABLOHq5tuqXSRCt1nrVTUqVic18ioVVKS2vrcsdOA0k79IV7lxiUKUwQtBamHNSt2NUxFRgqnTUBRYEgAnWOR25a6HgynuIkk4j45jgGIbD1nqE7oJlFGgMum9bWo5vwC3GtywGklXHY9cqIlMstjiKrJVVCLG4w6KM1Wx56FtABzk5K7TE43T2mxisXei9PDjKKZYtvarG4NqIf5K5t+kICjUnkKptxjFUB6FTftqmHpVt4+S9s7twVbEW4luy2scldjicmTwhVs4QJUa2bfOpVqNArqVqYgqEuBq1jYcLk6TIo+Eo9diKq00t8pUpBVqXFwKQNmqE62AF9L6COSuoxOYf700WmlRwUFQgU1qUzne+lwitfKDpmNh2XmcPCZS3ookA1SATTC1Myg/WAvlNtSDqBxtJCugxPBnwlUvGqOFFLM9WolNsrfo85sC2nHXyePdPeSKREQEREBERAREQEREBERAREQEREBERAREQEREBObbc9JtRxbgKrB6VG+a+mRnItY+c+2dJnLfCPVtiyMqm9Onx5eWD7QfdpNeRqztChJL4SlUu4brEEgZkLILqeqd2oAtoLjW5vj1ek6WX5PDpRqa2emBe11PmsbBxex0IHaZh1cQpW27AOnWB7PNYcfzeQKus1ErYJ0tihoMQ9vV+EvHT2KH0wfSExd15wfxlrJNQZY6frHjToNwvekpJt3+fWXHpm4VXw1FgpugygBSCDdQBobgG41vNeqy60g2ibQWq7/cEVchTeLWqlshIJXU8LgG3mEx06RwwpVaW5q7uszNWUMDmZgFYlmJYXCi9iOHfMJpC68/zrAz8RWwNQUA9FrUMuQOtFwwUWtVul6gsLG517bm8ogwIqtUXIoZQppeLjdLbUMiLlytyuDrzvNfklSogT1OisG1Fqa17VCWK1X3uZbm4GUVMrAcACvCX1OisKXpGnVo01W+9y1GL1LqRdS9JsljY2ueY7sFkEtywNxhejCKlX5zV3RC7kU6yh765t5cILHq2y8LkazGbCY9cPdcUTWUtakGRlYXOW1Y1yVOW1wVOp7NZrzTHZKZLcLyDcYjD44PTVapqh/wBIzU2C07C4DABi1yALi9rzEYdIGo6FKAFMBkeqjBDmvpSLUh1hbUacRxmAWbk7D1n885aMVVHCo3qJECShiekGY1FprmJyuwXCq/VNrszDMUHG+otrMHFbQNTTc0HQkn5SrRRKa9Y6rQCqLi5/SHja4AveR9N9JV2pFWrOVZgCCdCOw9o800acu8TI3uxtMDH4S3/c0f5i6mfTk+adkh8+wn7zR/mLPpaTVIiJAiIgIiICIiAiIgIiICIiAiIgIiICIiAiIgJyrwlD55/dJ8WnVZy3wlf1v+6T4tNefqa8xgaIZXuGYjRd1qLm9g/HmB7D6o8tr37Dx5W80nwFYLmuWFzpu9OTDUduo17+2UxJDMxQmxubta5J1N/WTNjBwmIK00VqVQEKoOtJhdQAbWc31l7Y9BxWqP7qofeAZnO5qAKxChVNiBqcqiwPbfIB6+6QHB34VAPp69guN33m1/XIMVsdS5sV9NHX4iE6Ro3/AE1P/EPxmYMJUHBwbdY8rKdAvpD86awcJWHGxCgM/HRWtlI143IgRJUU8GU9xB++V3Z80q+CpFDvqSGpxHURlsRcG7Ak8r9/mmH/ALPQaeLquhvYKuXsHVtxlRlZfNKhPVNf4qunydVdCerUrWFuRs9rm2koRzFTELdS2tjoL3BzA2OnCBmsksyzEpsTYDEOSVzAMqG4vx8gcxzN5eyV/wBahHnpH4ip90CcrLCsiZ6w5Uj/AI1/9pGatXnTQ+jUJ+KCSiV5jsntjeOTYUHJ/ZNNuHmzXlrYi3lJVFuPUJ+zeRWD00hFIX+sPvmrpjUd82HS9TNTJGawZfKVl5G+hmtNTKL+c29QJ+6RXqNjaRbHYQKLnxikbeZGzsfUqsfVPpKfO/g2P9J4T06n8irPoiTQiIkCIiAiIgIiICIiAiIgIiICIiAiIgIiICIiAnONv+jalSsaqlAqgKcxN9L68NNTw14To88btjUSzgsAbjTnqB+Mvn6mua1KTC/XpHuax9jWkOHxIL5e0Hgb8Bf7pdiU4zEwQ+WHc/2TOiNkJesWlRApLLmSGUIgUY34ypqMb3JN+N+duFzz4RaWkQLTKES8ShgQkSy0mJlogYOGr71SyJUcBipK06jWYcQbA9vvl9RsouwZB+2rp9oCQbPj5rU/fKv2EmXTrleBK+iSPhIMfD9I0wbpWp5vSQ+6ZlLGvmDhsxChbnXQMGFyLE6jiTrcy3xqpzdz3kn4zGrBW8qnSb0qVJvisRWr2meoQOqtiUBPCxUWHVA10HtmiqITw7T7wR983W0QXdDKiKcw8lVXSxvcCwmnDTKvY+Db/ieD/tKn8itPoqfPHghauelKW7zZAKgr5Rpu90xGc9m93frtPoeTQiIkCIiAiIgIiICIiAiIgIiICIiAiIgIiICIiAkdWiraMob0gDJIgcN25UU8TWy2VVc6KAABYHhymNhOjbMHDM2WkrOWQKh36ZlFJ73Nh5teserax2O3OH3mJxKA2LMygngCwsCbcrmaDoevmqqN9WrfJuoLnqKEyjKqBiqEWAsOQPfOiNtaUIk2WWlZWVgEWl2WIEZWUIktpS0FR2lDL3EsIgqO0oZIRLbQrU7PD5rV/fKv2Ekt9Zbs4bYWr++VfsJL21kwVvKOsAXlxXQd4+IP3e+UaHaZ7U1HNnFvUDf8+eaVjpNptehAo9l3Hr6v4Gai+kxrT13grqsvS2FCuwDu4dQSAwFCqQGHBrEX14T6VnzL4LD/AEvg/TqfyK0+mpNCIiQIiICIiAiIgIiICIiAiIgIiICIiAiIgIiICIiBx7ab+vVP7YfFZ47oJ7VlzZj1K3LrW46Ul8oaeVxtbtnq9samXFYh/quzdnki/H1TWYHZ+pTSliVek1GtTdlIYbw57fRY5tCdQuYajXQTaNjSpEnXTQnW5vYXAHfp7ZQUvOPJJ1Pfp3/jIsPXepSpEsnkKbXdcuZVuAVQ3tw8/tlzYdzbrA9a9kqEceK9ZV6up0lReaDd9lDG3IXtr578pRqDC+nAAnhwa1j68wlgw9X6t9T9Kg1x2WDk+vjKBaotdKpvo1qNWxAtbVRb1mCKspHEfki490odOPvjfqATV0blfq+0Nqf/AL3SPx4seTZvKIdT5PC453t6pSKmWkS58UxuWQgucx52Ivpfl7PZKPjFN+plLHMOrbKBmutuXHhc8BIRYZHKb5dAGBJFxx1HbwlWlGt2ePzWqP8AzKv2EkzLJKGEpJcCmVBJY5alYXY8WKlytz3S58OnJqw7npH7VIn3yDFvLlkj0ByqsPSpo/vDJ8JYKJ/WKfSpsnwZjFGm2qW9EeZwR7DPMOZ6jaSmxo9Y07Zh5DVD8aa/GeZK3mdabzYZiOkcGQSD4zRFx2M4Uj1gkdxM+qZ8sbFL8/wf7zQ/mLPqeTQiIkCIiAiIgIiICIiAiIgIiICIiAiIgIiICIiAiIgcg2nqL4ziVKKWDmxJIPW1BtzsCPV2y3F4yjuaaI9jlAWilLKKeQVCztV4PfMotrqLi12v1yth0bylVvSAPxnmts+i6CYSq6UaauMlmVFBF3UHUDsM1RzemllAFgAAAByA4D3S9fzaRK1pKrzbCZTLr/nzzHBiBmpXPBWI7iZSpUzeV1vSs3xv2TDvKh4Evi9PiKaD0UUe8C8jbCpfVT6nq29me0oXlQ8C1sKPrOO4r96kyFsMPrn+IK3uGWT55YzmFYxwrX8sH+Ar/rMjNGp2U7em9/Zkt75lZu2UZvjJBhNn/Vk9xT72EiqORxRx/CW+zeZjnX2ywvIPO7RBGplrG4ZRrnWwNz5JsDw4kctJoAs9NtIt6bHkSvuBvNAU0kabnYyn8+wn7zQ/mLPp+fMuyRtj8GpBF69FhccQKoW4PMXBGnNT2T6ak0IiJAiIgIiICIiAiIgIiICIiAiIgIiICIiAiIgIiICR16KupV1DKeKsAQe8HQySIGqqbN4M/wDTUh6Khfs2mJV2MwZ1FNlP7Lv8CSJ6CJaPJVNgqB4Vao792f8ATMKr4Pj9HEgelSv7w4+E91EXRzqrsHiR5NSk3eXW/wDlMwamxmNH0EbT6NQf6rTqcR1qTHIquzWNXjh3/hKN8GMwqvR+IXysPWHnNJ7e3LadqiXojhVV8vldX0tJHvOw37p3hlB4i/fMOv0Rh38uhSb0kQ/ER0RxMVJQvOv1tksC3HDIPRun2SJg1dgcCeCOvo1HP2iZeiOVF5bmnS6vg3w/0a1ZfMSjD7N/fMGt4MvqYr1NSv7w/wB0lwjl+0BvQt+0PhI+hdjMdjaL1cLTVlU5RvHyZ2HEU7izW4EkgX0vcG3Q8R4LK1Qqr16e6zqalg4YqDqFHaRpe+l76zpuCwiUqa06ahERQqKvAAcBJuq4fspsx0vUx+E8aoNTpYILlaqUsEWor5VdPLY5bAcuZ7e7xEgREQEREBERAREQEREBERAREQEREBERAREQEREBERAREQEREBERAREQEREBERAREQEREBERAREQEREBERAREQEREBERAREQ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05478" name="AutoShape 6" descr="data:image/jpeg;base64,/9j/4AAQSkZJRgABAQAAAQABAAD/2wCEAAkGBxITEhUTEhIVFRUVFRUXExgSGBYYGRYYFRgXGBgWFRUfHyggGBolGxUXITEhJSkrLi4uFx8zODMsNygtLisBCgoKDg0OFQ8PGisdFR0tKystLS0rLS0rLS0rLS03NzcrKy0tKy0tLSs3KzctNy0rKysyKys3NysuKy0tKystN//AABEIAJYBUQMBIgACEQEDEQH/xAAcAAEAAQUBAQAAAAAAAAAAAAAAAwECBAUHBgj/xABKEAACAQIDBAQJCAYHCQAAAAABAgADEQQSIQYTMUEFIlFxBxQyYXKBkaGxIyRCUrLB0fAzU2J0grMlNHODkqLCFRc1Q0RUZNLx/8QAFwEBAQEBAAAAAAAAAAAAAAAAAAECA//EABkRAQEBAQEBAAAAAAAAAAAAAAARARICMf/aAAwDAQACEQMRAD8A7jERAREQEREBERAREQEREBETyvhE2jq4KhTekELVKwpnPewBR2JGo16o98D1UTjXT3hD6RoUabhaNsRT3lGoDvFK216tgcw052FxxnYMM5KKTxKgn1iWCWIiQIiICIiAiIgIiICIiAiIgIiICIiAiIgIiICIiAiIgIiICIiAiIgIiICIiAiIgIiabpjaXD4dt3UqAVMoYKdNCSBr3qYG4JnK/DL0xhqtKnhgxqVBUDmnS6zFSjpooBNruNbAee8i6e2ix2KvunSjRDeTSNOriKgB0ygsKVMGx1LsR/lmCKvSQcXysuW1OlTNJi1wLtiMVVQIvAi1NDe/AaGazB4DEUGcphUZsyZstKzNug2rkgeQeBN7dpnauiPCNh3pm70/klAqupbdqQB/zbFOenWN+V54rpLpelhKLL0j4u71Dm8UwtFMg4Zd45FtNDc282aeZw209XE1M74Oi9JbiihR3VbixVQaio7EXuxHLuU1HbU28wuRahqUwj3CMzhQ1hc5SwGaw7JmrtTQzBL9Y26oZC2ouOre+onHcFid61WqmCZqlOxqVQSalDMpK5HYVN2uUGwXQWNrSKnVwgpKww2LppWIFSoquBiSxtlfEsqsxJvojLmN7g8ImDtybRUDwLeoA/AyQdPYf65HerfhOHVPEVIpO1SlTTK1KjYIoK6Z6uWqXrcgSxHCwK8JfTx9ANnTH5q9lUB1daVJQeNDDohUEXNs5YA6nMY5wdyHTFD9avr0+MmTpCieFVD/ABLOHq5tuqXSRCt1nrVTUqVic18ioVVKS2vrcsdOA0k79IV7lxiUKUwQtBamHNSt2NUxFRgqnTUBRYEgAnWOR25a6HgynuIkk4j45jgGIbD1nqE7oJlFGgMum9bWo5vwC3GtywGklXHY9cqIlMstjiKrJVVCLG4w6KM1Wx56FtABzk5K7TE43T2mxisXei9PDjKKZYtvarG4NqIf5K5t+kICjUnkKptxjFUB6FTftqmHpVt4+S9s7twVbEW4luy2scldjicmTwhVs4QJUa2bfOpVqNArqVqYgqEuBq1jYcLk6TIo+Eo9diKq00t8pUpBVqXFwKQNmqE62AF9L6COSuoxOYf700WmlRwUFQgU1qUzne+lwitfKDpmNh2XmcPCZS3ookA1SATTC1Myg/WAvlNtSDqBxtJCugxPBnwlUvGqOFFLM9WolNsrfo85sC2nHXyePdPeSKREQEREBERAREQEREBERAREQEREBERAREQEREBObbc9JtRxbgKrB6VG+a+mRnItY+c+2dJnLfCPVtiyMqm9Onx5eWD7QfdpNeRqztChJL4SlUu4brEEgZkLILqeqd2oAtoLjW5vj1ek6WX5PDpRqa2emBe11PmsbBxex0IHaZh1cQpW27AOnWB7PNYcfzeQKus1ErYJ0tihoMQ9vV+EvHT2KH0wfSExd15wfxlrJNQZY6frHjToNwvekpJt3+fWXHpm4VXw1FgpugygBSCDdQBobgG41vNeqy60g2ibQWq7/cEVchTeLWqlshIJXU8LgG3mEx06RwwpVaW5q7uszNWUMDmZgFYlmJYXCi9iOHfMJpC68/zrAz8RWwNQUA9FrUMuQOtFwwUWtVul6gsLG517bm8ogwIqtUXIoZQppeLjdLbUMiLlytyuDrzvNfklSogT1OisG1Fqa17VCWK1X3uZbm4GUVMrAcACvCX1OisKXpGnVo01W+9y1GL1LqRdS9JsljY2ueY7sFkEtywNxhejCKlX5zV3RC7kU6yh765t5cILHq2y8LkazGbCY9cPdcUTWUtakGRlYXOW1Y1yVOW1wVOp7NZrzTHZKZLcLyDcYjD44PTVapqh/wBIzU2C07C4DABi1yALi9rzEYdIGo6FKAFMBkeqjBDmvpSLUh1hbUacRxmAWbk7D1n885aMVVHCo3qJECShiekGY1FprmJyuwXCq/VNrszDMUHG+otrMHFbQNTTc0HQkn5SrRRKa9Y6rQCqLi5/SHja4AveR9N9JV2pFWrOVZgCCdCOw9o800acu8TI3uxtMDH4S3/c0f5i6mfTk+adkh8+wn7zR/mLPpaTVIiJAiIgIiICIiAiIgIiICIiAiIgIiICIiAiIgJyrwlD55/dJ8WnVZy3wlf1v+6T4tNefqa8xgaIZXuGYjRd1qLm9g/HmB7D6o8tr37Dx5W80nwFYLmuWFzpu9OTDUduo17+2UxJDMxQmxubta5J1N/WTNjBwmIK00VqVQEKoOtJhdQAbWc31l7Y9BxWqP7qofeAZnO5qAKxChVNiBqcqiwPbfIB6+6QHB34VAPp69guN33m1/XIMVsdS5sV9NHX4iE6Ro3/AE1P/EPxmYMJUHBwbdY8rKdAvpD86awcJWHGxCgM/HRWtlI143IgRJUU8GU9xB++V3Z80q+CpFDvqSGpxHURlsRcG7Ak8r9/mmH/ALPQaeLquhvYKuXsHVtxlRlZfNKhPVNf4qunydVdCerUrWFuRs9rm2koRzFTELdS2tjoL3BzA2OnCBmsksyzEpsTYDEOSVzAMqG4vx8gcxzN5eyV/wBahHnpH4ip90CcrLCsiZ6w5Uj/AI1/9pGatXnTQ+jUJ+KCSiV5jsntjeOTYUHJ/ZNNuHmzXlrYi3lJVFuPUJ+zeRWD00hFIX+sPvmrpjUd82HS9TNTJGawZfKVl5G+hmtNTKL+c29QJ+6RXqNjaRbHYQKLnxikbeZGzsfUqsfVPpKfO/g2P9J4T06n8irPoiTQiIkCIiAiIgIiICIiAiIgIiICIiAiIgIiICIiAnONv+jalSsaqlAqgKcxN9L68NNTw14To88btjUSzgsAbjTnqB+Mvn6mua1KTC/XpHuax9jWkOHxIL5e0Hgb8Bf7pdiU4zEwQ+WHc/2TOiNkJesWlRApLLmSGUIgUY34ypqMb3JN+N+duFzz4RaWkQLTKES8ShgQkSy0mJlogYOGr71SyJUcBipK06jWYcQbA9vvl9RsouwZB+2rp9oCQbPj5rU/fKv2EmXTrleBK+iSPhIMfD9I0wbpWp5vSQ+6ZlLGvmDhsxChbnXQMGFyLE6jiTrcy3xqpzdz3kn4zGrBW8qnSb0qVJvisRWr2meoQOqtiUBPCxUWHVA10HtmiqITw7T7wR983W0QXdDKiKcw8lVXSxvcCwmnDTKvY+Db/ieD/tKn8itPoqfPHghauelKW7zZAKgr5Rpu90xGc9m93frtPoeTQiIkCIiAiIgIiICIiAiIgIiICIiAiIgIiICIiAkdWiraMob0gDJIgcN25UU8TWy2VVc6KAABYHhymNhOjbMHDM2WkrOWQKh36ZlFJ73Nh5teserax2O3OH3mJxKA2LMygngCwsCbcrmaDoevmqqN9WrfJuoLnqKEyjKqBiqEWAsOQPfOiNtaUIk2WWlZWVgEWl2WIEZWUIktpS0FR2lDL3EsIgqO0oZIRLbQrU7PD5rV/fKv2Ekt9Zbs4bYWr++VfsJL21kwVvKOsAXlxXQd4+IP3e+UaHaZ7U1HNnFvUDf8+eaVjpNptehAo9l3Hr6v4Gai+kxrT13grqsvS2FCuwDu4dQSAwFCqQGHBrEX14T6VnzL4LD/AEvg/TqfyK0+mpNCIiQIiICIiAiIgIiICIiAiIgIiICIiAiIgIiICIiBx7ab+vVP7YfFZ47oJ7VlzZj1K3LrW46Ul8oaeVxtbtnq9samXFYh/quzdnki/H1TWYHZ+pTSliVek1GtTdlIYbw57fRY5tCdQuYajXQTaNjSpEnXTQnW5vYXAHfp7ZQUvOPJJ1Pfp3/jIsPXepSpEsnkKbXdcuZVuAVQ3tw8/tlzYdzbrA9a9kqEceK9ZV6up0lReaDd9lDG3IXtr578pRqDC+nAAnhwa1j68wlgw9X6t9T9Kg1x2WDk+vjKBaotdKpvo1qNWxAtbVRb1mCKspHEfki490odOPvjfqATV0blfq+0Nqf/AL3SPx4seTZvKIdT5PC453t6pSKmWkS58UxuWQgucx52Ivpfl7PZKPjFN+plLHMOrbKBmutuXHhc8BIRYZHKb5dAGBJFxx1HbwlWlGt2ePzWqP8AzKv2EkzLJKGEpJcCmVBJY5alYXY8WKlytz3S58OnJqw7npH7VIn3yDFvLlkj0ByqsPSpo/vDJ8JYKJ/WKfSpsnwZjFGm2qW9EeZwR7DPMOZ6jaSmxo9Y07Zh5DVD8aa/GeZK3mdabzYZiOkcGQSD4zRFx2M4Uj1gkdxM+qZ8sbFL8/wf7zQ/mLPqeTQiIkCIiAiIgIiICIiAiIgIiICIiAiIgIiICIiAiIgcg2nqL4ziVKKWDmxJIPW1BtzsCPV2y3F4yjuaaI9jlAWilLKKeQVCztV4PfMotrqLi12v1yth0bylVvSAPxnmts+i6CYSq6UaauMlmVFBF3UHUDsM1RzemllAFgAAAByA4D3S9fzaRK1pKrzbCZTLr/nzzHBiBmpXPBWI7iZSpUzeV1vSs3xv2TDvKh4Evi9PiKaD0UUe8C8jbCpfVT6nq29me0oXlQ8C1sKPrOO4r96kyFsMPrn+IK3uGWT55YzmFYxwrX8sH+Ar/rMjNGp2U7em9/Zkt75lZu2UZvjJBhNn/Vk9xT72EiqORxRx/CW+zeZjnX2ywvIPO7RBGplrG4ZRrnWwNz5JsDw4kctJoAs9NtIt6bHkSvuBvNAU0kabnYyn8+wn7zQ/mLPp+fMuyRtj8GpBF69FhccQKoW4PMXBGnNT2T6ak0IiJAiIgIiICIiAiIgIiICIiAiIgIiICIiAiIgIiICR16KupV1DKeKsAQe8HQySIGqqbN4M/wDTUh6Khfs2mJV2MwZ1FNlP7Lv8CSJ6CJaPJVNgqB4Vao792f8ATMKr4Pj9HEgelSv7w4+E91EXRzqrsHiR5NSk3eXW/wDlMwamxmNH0EbT6NQf6rTqcR1qTHIquzWNXjh3/hKN8GMwqvR+IXysPWHnNJ7e3LadqiXojhVV8vldX0tJHvOw37p3hlB4i/fMOv0Rh38uhSb0kQ/ER0RxMVJQvOv1tksC3HDIPRun2SJg1dgcCeCOvo1HP2iZeiOVF5bmnS6vg3w/0a1ZfMSjD7N/fMGt4MvqYr1NSv7w/wB0lwjl+0BvQt+0PhI+hdjMdjaL1cLTVlU5RvHyZ2HEU7izW4EkgX0vcG3Q8R4LK1Qqr16e6zqalg4YqDqFHaRpe+l76zpuCwiUqa06ahERQqKvAAcBJuq4fspsx0vUx+E8aoNTpYILlaqUsEWor5VdPLY5bAcuZ7e7xEgREQEREBERAREQEREBERAREQEREBERAREQEREBERAREQEREBERAREQEREBERAREQEREBERAREQEREBERAREQEREBERAREQP//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5480" name="Picture 8" descr="unitronics plc ile ilgili görsel sonucu"/>
          <p:cNvPicPr>
            <a:picLocks noChangeAspect="1" noChangeArrowheads="1"/>
          </p:cNvPicPr>
          <p:nvPr/>
        </p:nvPicPr>
        <p:blipFill>
          <a:blip r:embed="rId3" cstate="print"/>
          <a:srcRect/>
          <a:stretch>
            <a:fillRect/>
          </a:stretch>
        </p:blipFill>
        <p:spPr bwMode="auto">
          <a:xfrm>
            <a:off x="2555776" y="3401616"/>
            <a:ext cx="3126840" cy="3456384"/>
          </a:xfrm>
          <a:prstGeom prst="rect">
            <a:avLst/>
          </a:prstGeom>
          <a:noFill/>
        </p:spPr>
      </p:pic>
      <p:pic>
        <p:nvPicPr>
          <p:cNvPr id="105482" name="Picture 10" descr="siemens s7 200 fiyat ile ilgili görsel sonucu"/>
          <p:cNvPicPr>
            <a:picLocks noChangeAspect="1" noChangeArrowheads="1"/>
          </p:cNvPicPr>
          <p:nvPr/>
        </p:nvPicPr>
        <p:blipFill>
          <a:blip r:embed="rId4" cstate="print"/>
          <a:srcRect l="13110" t="14291" r="14787" b="20175"/>
          <a:stretch>
            <a:fillRect/>
          </a:stretch>
        </p:blipFill>
        <p:spPr bwMode="auto">
          <a:xfrm>
            <a:off x="5796136" y="1988840"/>
            <a:ext cx="3096344" cy="2627201"/>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104450" name="Picture 2" descr="http://cdn.elektrikport.com/Content/201409/siemens%20S3.jpg"/>
          <p:cNvPicPr>
            <a:picLocks noChangeAspect="1" noChangeArrowheads="1"/>
          </p:cNvPicPr>
          <p:nvPr/>
        </p:nvPicPr>
        <p:blipFill>
          <a:blip r:embed="rId2" cstate="print"/>
          <a:srcRect/>
          <a:stretch>
            <a:fillRect/>
          </a:stretch>
        </p:blipFill>
        <p:spPr bwMode="auto">
          <a:xfrm>
            <a:off x="971600" y="1556792"/>
            <a:ext cx="7344816" cy="4128536"/>
          </a:xfrm>
          <a:prstGeom prst="rect">
            <a:avLst/>
          </a:prstGeom>
          <a:noFill/>
        </p:spPr>
      </p:pic>
      <p:sp>
        <p:nvSpPr>
          <p:cNvPr id="5" name="4 Dikdörtgen"/>
          <p:cNvSpPr/>
          <p:nvPr/>
        </p:nvSpPr>
        <p:spPr>
          <a:xfrm>
            <a:off x="683568" y="5877272"/>
            <a:ext cx="7704856" cy="461665"/>
          </a:xfrm>
          <a:prstGeom prst="rect">
            <a:avLst/>
          </a:prstGeom>
        </p:spPr>
        <p:txBody>
          <a:bodyPr wrap="square">
            <a:spAutoFit/>
          </a:bodyPr>
          <a:lstStyle/>
          <a:p>
            <a:pPr algn="ctr"/>
            <a:r>
              <a:rPr lang="tr-TR" sz="2400" b="1" dirty="0" smtClean="0"/>
              <a:t>İlk geliştirilen PLC ailelerinden biri: SIMATIC S3. (1973)</a:t>
            </a:r>
            <a:endParaRPr lang="tr-TR"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b="1" dirty="0" err="1" smtClean="0">
                <a:latin typeface="ISOCPEUR" pitchFamily="34" charset="0"/>
              </a:rPr>
              <a:t>Otomaton</a:t>
            </a:r>
            <a:r>
              <a:rPr lang="tr-TR" b="1" dirty="0" smtClean="0">
                <a:latin typeface="ISOCPEUR" pitchFamily="34" charset="0"/>
              </a:rPr>
              <a:t> (çoğulu otomat)</a:t>
            </a:r>
            <a:r>
              <a:rPr lang="tr-TR" dirty="0" smtClean="0">
                <a:latin typeface="ISOCPEUR" pitchFamily="34" charset="0"/>
              </a:rPr>
              <a:t>; insan müdahalesine gerek kalmadan, kendi güç kaynağı olan kompleks işlemleri yapan sistemlerdir. Genel olarak </a:t>
            </a:r>
            <a:r>
              <a:rPr lang="tr-TR" dirty="0" err="1" smtClean="0">
                <a:latin typeface="ISOCPEUR" pitchFamily="34" charset="0"/>
              </a:rPr>
              <a:t>makina</a:t>
            </a:r>
            <a:r>
              <a:rPr lang="tr-TR" dirty="0" smtClean="0">
                <a:latin typeface="ISOCPEUR" pitchFamily="34" charset="0"/>
              </a:rPr>
              <a:t> ve cihazların yerini almaktadır.</a:t>
            </a:r>
          </a:p>
          <a:p>
            <a:endParaRPr lang="tr-TR" dirty="0">
              <a:latin typeface="ISOCPEUR" pitchFamily="34" charset="0"/>
            </a:endParaRPr>
          </a:p>
        </p:txBody>
      </p:sp>
      <p:pic>
        <p:nvPicPr>
          <p:cNvPr id="17410" name="Picture 2" descr="su otomatı"/>
          <p:cNvPicPr>
            <a:picLocks noChangeAspect="1" noChangeArrowheads="1"/>
          </p:cNvPicPr>
          <p:nvPr/>
        </p:nvPicPr>
        <p:blipFill>
          <a:blip r:embed="rId2" cstate="print"/>
          <a:srcRect/>
          <a:stretch>
            <a:fillRect/>
          </a:stretch>
        </p:blipFill>
        <p:spPr bwMode="auto">
          <a:xfrm>
            <a:off x="3500430" y="3500438"/>
            <a:ext cx="2357454" cy="3143272"/>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normAutofit lnSpcReduction="10000"/>
          </a:bodyPr>
          <a:lstStyle/>
          <a:p>
            <a:r>
              <a:rPr lang="tr-TR" dirty="0" smtClean="0"/>
              <a:t>1970 yıllarında piyasadaki bu gelişmelere paralel olarak yeni bir kontrol sistemi "</a:t>
            </a:r>
            <a:r>
              <a:rPr lang="tr-TR" b="1" dirty="0" smtClean="0"/>
              <a:t>PLC</a:t>
            </a:r>
            <a:r>
              <a:rPr lang="tr-TR" dirty="0" smtClean="0"/>
              <a:t>" gelişmeye başladı. </a:t>
            </a:r>
          </a:p>
          <a:p>
            <a:r>
              <a:rPr lang="tr-TR" dirty="0" smtClean="0"/>
              <a:t>Karmaşık </a:t>
            </a:r>
            <a:r>
              <a:rPr lang="tr-TR" dirty="0" err="1" smtClean="0"/>
              <a:t>kablolama</a:t>
            </a:r>
            <a:r>
              <a:rPr lang="tr-TR" dirty="0" smtClean="0"/>
              <a:t> ve röle teknolojisinin aksine yazılım ile çok daha rahat bir kontrol sağlanıyordu ve bu durum özellikle mühendislerin ve müşterilerin ilgisini çekmeyi başardı. </a:t>
            </a:r>
          </a:p>
          <a:p>
            <a:r>
              <a:rPr lang="tr-TR" dirty="0" smtClean="0"/>
              <a:t>Bunun üzerine </a:t>
            </a:r>
            <a:r>
              <a:rPr lang="tr-TR" dirty="0" err="1" smtClean="0"/>
              <a:t>Siemens</a:t>
            </a:r>
            <a:r>
              <a:rPr lang="tr-TR" dirty="0" smtClean="0"/>
              <a:t> tarafından “</a:t>
            </a:r>
            <a:r>
              <a:rPr lang="tr-TR" b="1" dirty="0" err="1" smtClean="0"/>
              <a:t>Simatic</a:t>
            </a:r>
            <a:r>
              <a:rPr lang="tr-TR" b="1" dirty="0" smtClean="0"/>
              <a:t> S3 PLC</a:t>
            </a:r>
            <a:r>
              <a:rPr lang="tr-TR" dirty="0" smtClean="0"/>
              <a:t>” ailesi geliştirilmeye başlandı.</a:t>
            </a:r>
            <a:endParaRPr lang="tr-TR"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323528" y="1600200"/>
            <a:ext cx="8496944" cy="4997152"/>
          </a:xfrm>
        </p:spPr>
        <p:txBody>
          <a:bodyPr>
            <a:normAutofit fontScale="92500" lnSpcReduction="10000"/>
          </a:bodyPr>
          <a:lstStyle/>
          <a:p>
            <a:r>
              <a:rPr lang="tr-TR" dirty="0" err="1" smtClean="0"/>
              <a:t>Simatic</a:t>
            </a:r>
            <a:r>
              <a:rPr lang="tr-TR" dirty="0" smtClean="0"/>
              <a:t> markasının PLC sektöründe ilk olarak attığı adım 1979 yılındaki Hannover Fuarı idi. Fuarda tanıtılan “</a:t>
            </a:r>
            <a:r>
              <a:rPr lang="tr-TR" b="1" dirty="0" err="1" smtClean="0"/>
              <a:t>Simatic</a:t>
            </a:r>
            <a:r>
              <a:rPr lang="tr-TR" b="1" dirty="0" smtClean="0"/>
              <a:t> S5 PLC</a:t>
            </a:r>
            <a:r>
              <a:rPr lang="tr-TR" dirty="0" smtClean="0"/>
              <a:t>” ailesi büyük ilgi gördü. 1980’lerin başında da monitörlerin gelişmesiyle birlikte görsel olarak PLC programlama özellikle kontrol mühendisliğinin önünü açtı.</a:t>
            </a:r>
          </a:p>
          <a:p>
            <a:r>
              <a:rPr lang="tr-TR" dirty="0" smtClean="0"/>
              <a:t>İlerleyen zamanlarda müşterilerin ve mühendislerin talepleri kısa zamanda arttı. Bu taleplerin büyük bir kısmını ise </a:t>
            </a:r>
            <a:r>
              <a:rPr lang="tr-TR" dirty="0" err="1" smtClean="0"/>
              <a:t>kablolama</a:t>
            </a:r>
            <a:r>
              <a:rPr lang="tr-TR" dirty="0" smtClean="0"/>
              <a:t> ve haberleşme alanlarında idi. “</a:t>
            </a:r>
            <a:r>
              <a:rPr lang="tr-TR" b="1" dirty="0" err="1" smtClean="0"/>
              <a:t>Fieldbus</a:t>
            </a:r>
            <a:r>
              <a:rPr lang="tr-TR" dirty="0" smtClean="0"/>
              <a:t>” teknolojisini geliştiren </a:t>
            </a:r>
            <a:r>
              <a:rPr lang="tr-TR" dirty="0" err="1" smtClean="0"/>
              <a:t>Siemens</a:t>
            </a:r>
            <a:r>
              <a:rPr lang="tr-TR" dirty="0" smtClean="0"/>
              <a:t>, dağıtılmış giriş/çıkış birimlerinin düzenli bir şekilde çalışmasını sağladı.</a:t>
            </a:r>
            <a:endParaRPr lang="tr-TR"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07522" name="Picture 2" descr="http://cdn.elektrikport.com/Content/201409/profibus.jpg"/>
          <p:cNvPicPr>
            <a:picLocks noChangeAspect="1" noChangeArrowheads="1"/>
          </p:cNvPicPr>
          <p:nvPr/>
        </p:nvPicPr>
        <p:blipFill>
          <a:blip r:embed="rId2" cstate="print"/>
          <a:srcRect/>
          <a:stretch>
            <a:fillRect/>
          </a:stretch>
        </p:blipFill>
        <p:spPr bwMode="auto">
          <a:xfrm>
            <a:off x="1475656" y="1700808"/>
            <a:ext cx="5760640" cy="3844496"/>
          </a:xfrm>
          <a:prstGeom prst="rect">
            <a:avLst/>
          </a:prstGeom>
          <a:noFill/>
        </p:spPr>
      </p:pic>
      <p:sp>
        <p:nvSpPr>
          <p:cNvPr id="6" name="5 Dikdörtgen"/>
          <p:cNvSpPr/>
          <p:nvPr/>
        </p:nvSpPr>
        <p:spPr>
          <a:xfrm>
            <a:off x="1979712" y="5589240"/>
            <a:ext cx="5004048" cy="830997"/>
          </a:xfrm>
          <a:prstGeom prst="rect">
            <a:avLst/>
          </a:prstGeom>
        </p:spPr>
        <p:txBody>
          <a:bodyPr wrap="square">
            <a:spAutoFit/>
          </a:bodyPr>
          <a:lstStyle/>
          <a:p>
            <a:pPr algn="ctr"/>
            <a:r>
              <a:rPr lang="tr-TR" sz="2400" b="1" dirty="0" smtClean="0"/>
              <a:t>PLC haberleşme sistemlerinin belki de en önemli elemanı: </a:t>
            </a:r>
            <a:r>
              <a:rPr lang="tr-TR" sz="2400" b="1" dirty="0" err="1" smtClean="0">
                <a:hlinkClick r:id="rId3"/>
              </a:rPr>
              <a:t>Profibus</a:t>
            </a:r>
            <a:r>
              <a:rPr lang="tr-TR" sz="2400" b="1" dirty="0" smtClean="0"/>
              <a:t> Kablosu</a:t>
            </a:r>
            <a:endParaRPr lang="tr-TR" sz="24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612648" y="2204864"/>
            <a:ext cx="8153400" cy="3891136"/>
          </a:xfrm>
        </p:spPr>
        <p:txBody>
          <a:bodyPr/>
          <a:lstStyle/>
          <a:p>
            <a:pPr fontAlgn="base"/>
            <a:r>
              <a:rPr lang="tr-TR" dirty="0" smtClean="0"/>
              <a:t>2000 yılında ise </a:t>
            </a:r>
            <a:r>
              <a:rPr lang="tr-TR" dirty="0" err="1" smtClean="0"/>
              <a:t>Siemens</a:t>
            </a:r>
            <a:r>
              <a:rPr lang="tr-TR" dirty="0" smtClean="0"/>
              <a:t>, “</a:t>
            </a:r>
            <a:r>
              <a:rPr lang="tr-TR" b="1" dirty="0" smtClean="0"/>
              <a:t>Güvenli Entegrasyon</a:t>
            </a:r>
            <a:r>
              <a:rPr lang="tr-TR" dirty="0" smtClean="0"/>
              <a:t>” konseptini piyasaya sundu ve otomasyon sistemlerinin güvenli olmasındaki standartları belirledi. 2002 yılında “MES” adı verilen </a:t>
            </a:r>
            <a:r>
              <a:rPr lang="tr-TR" dirty="0" err="1" smtClean="0"/>
              <a:t>Simatic</a:t>
            </a:r>
            <a:r>
              <a:rPr lang="tr-TR" dirty="0" smtClean="0"/>
              <a:t> IT standartlarını da yayınlayarak, üretim ve yönetim sistemleri arasındaki bazı açıkları kapatmış oldu.</a:t>
            </a:r>
          </a:p>
          <a:p>
            <a:endParaRPr lang="tr-TR"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pic>
        <p:nvPicPr>
          <p:cNvPr id="108546" name="Picture 2" descr="http://cdn.elektrikport.com/Content/201409/Resim12.jpg"/>
          <p:cNvPicPr>
            <a:picLocks noChangeAspect="1" noChangeArrowheads="1"/>
          </p:cNvPicPr>
          <p:nvPr/>
        </p:nvPicPr>
        <p:blipFill>
          <a:blip r:embed="rId2" cstate="print"/>
          <a:srcRect/>
          <a:stretch>
            <a:fillRect/>
          </a:stretch>
        </p:blipFill>
        <p:spPr bwMode="auto">
          <a:xfrm>
            <a:off x="1372110" y="1556792"/>
            <a:ext cx="6728282" cy="4464496"/>
          </a:xfrm>
          <a:prstGeom prst="rect">
            <a:avLst/>
          </a:prstGeom>
          <a:noFill/>
        </p:spPr>
      </p:pic>
      <p:sp>
        <p:nvSpPr>
          <p:cNvPr id="5" name="4 Dikdörtgen"/>
          <p:cNvSpPr/>
          <p:nvPr/>
        </p:nvSpPr>
        <p:spPr>
          <a:xfrm>
            <a:off x="1403648" y="6021288"/>
            <a:ext cx="7056784" cy="461665"/>
          </a:xfrm>
          <a:prstGeom prst="rect">
            <a:avLst/>
          </a:prstGeom>
        </p:spPr>
        <p:txBody>
          <a:bodyPr wrap="square">
            <a:spAutoFit/>
          </a:bodyPr>
          <a:lstStyle/>
          <a:p>
            <a:r>
              <a:rPr lang="tr-TR" sz="2400" b="1" dirty="0" smtClean="0"/>
              <a:t>Örnek bir endüstriyel üretim sistemi ve </a:t>
            </a:r>
            <a:r>
              <a:rPr lang="tr-TR" sz="2400" b="1" dirty="0" err="1" smtClean="0"/>
              <a:t>PLC'nin</a:t>
            </a:r>
            <a:r>
              <a:rPr lang="tr-TR" sz="2400" b="1" dirty="0" smtClean="0"/>
              <a:t> yeri</a:t>
            </a:r>
            <a:endParaRPr lang="tr-TR" sz="2400"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t>DCS Nedir?</a:t>
            </a:r>
            <a:endParaRPr lang="tr-TR" dirty="0"/>
          </a:p>
        </p:txBody>
      </p:sp>
      <p:sp>
        <p:nvSpPr>
          <p:cNvPr id="3" name="2 İçerik Yer Tutucusu"/>
          <p:cNvSpPr>
            <a:spLocks noGrp="1"/>
          </p:cNvSpPr>
          <p:nvPr>
            <p:ph sz="quarter" idx="1"/>
          </p:nvPr>
        </p:nvSpPr>
        <p:spPr/>
        <p:txBody>
          <a:bodyPr/>
          <a:lstStyle/>
          <a:p>
            <a:r>
              <a:rPr lang="tr-TR" dirty="0" smtClean="0"/>
              <a:t>DCS (Dağıtılmış Kontrol Sistemi), birçok </a:t>
            </a:r>
            <a:r>
              <a:rPr lang="tr-TR" b="1" dirty="0" smtClean="0">
                <a:hlinkClick r:id="rId2"/>
              </a:rPr>
              <a:t>PLC</a:t>
            </a:r>
            <a:r>
              <a:rPr lang="tr-TR" dirty="0" smtClean="0"/>
              <a:t> ve bilgisayar sisteminin bir araya getirilmiş hali olarak düşünebiliriz. Buradaki anahtar kelime </a:t>
            </a:r>
            <a:r>
              <a:rPr lang="tr-TR" dirty="0" err="1" smtClean="0"/>
              <a:t>Distributed</a:t>
            </a:r>
            <a:r>
              <a:rPr lang="tr-TR" dirty="0" smtClean="0"/>
              <a:t> (Dağıtılmış) kelimesidir. </a:t>
            </a:r>
          </a:p>
          <a:p>
            <a:r>
              <a:rPr lang="tr-TR" dirty="0" smtClean="0"/>
              <a:t>Farklı yerlerden gelen birçok bilgiyi toplayarak tek bir noktadan </a:t>
            </a:r>
            <a:r>
              <a:rPr lang="tr-TR" b="1" dirty="0" smtClean="0"/>
              <a:t>dağıtım</a:t>
            </a:r>
            <a:r>
              <a:rPr lang="tr-TR" dirty="0" smtClean="0"/>
              <a:t> sağlanmasına olanak sunar. PLC ise </a:t>
            </a:r>
            <a:r>
              <a:rPr lang="tr-TR" dirty="0" err="1" smtClean="0"/>
              <a:t>DCS'in</a:t>
            </a:r>
            <a:r>
              <a:rPr lang="tr-TR" dirty="0" smtClean="0"/>
              <a:t> sadece bir ekipmanı olabilir. DCS daha kapsamlı bir sistemdir.</a:t>
            </a:r>
            <a:endParaRPr lang="tr-TR"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15714" name="Picture 2" descr="http://cdn.elektrikport.com/Content/201506/DeltaV_SystemOverview2.png"/>
          <p:cNvPicPr>
            <a:picLocks noChangeAspect="1" noChangeArrowheads="1"/>
          </p:cNvPicPr>
          <p:nvPr/>
        </p:nvPicPr>
        <p:blipFill>
          <a:blip r:embed="rId2" cstate="print"/>
          <a:srcRect/>
          <a:stretch>
            <a:fillRect/>
          </a:stretch>
        </p:blipFill>
        <p:spPr bwMode="auto">
          <a:xfrm>
            <a:off x="107504" y="260648"/>
            <a:ext cx="8921789" cy="5184576"/>
          </a:xfrm>
          <a:prstGeom prst="rect">
            <a:avLst/>
          </a:prstGeom>
          <a:noFill/>
        </p:spPr>
      </p:pic>
      <p:sp>
        <p:nvSpPr>
          <p:cNvPr id="5" name="4 Dikdörtgen"/>
          <p:cNvSpPr/>
          <p:nvPr/>
        </p:nvSpPr>
        <p:spPr>
          <a:xfrm>
            <a:off x="2411760" y="6021288"/>
            <a:ext cx="5235729" cy="523220"/>
          </a:xfrm>
          <a:prstGeom prst="rect">
            <a:avLst/>
          </a:prstGeom>
        </p:spPr>
        <p:txBody>
          <a:bodyPr wrap="none">
            <a:spAutoFit/>
          </a:bodyPr>
          <a:lstStyle/>
          <a:p>
            <a:r>
              <a:rPr lang="tr-TR" sz="2800" dirty="0" smtClean="0"/>
              <a:t>DCS Sisteminin Genel Bağlantı Şekli</a:t>
            </a:r>
            <a:endParaRPr lang="tr-TR" sz="2800"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t>PLC ve DCS Arasındaki Farklar</a:t>
            </a:r>
            <a:endParaRPr lang="tr-TR" dirty="0"/>
          </a:p>
        </p:txBody>
      </p:sp>
      <p:sp>
        <p:nvSpPr>
          <p:cNvPr id="3" name="2 İçerik Yer Tutucusu"/>
          <p:cNvSpPr>
            <a:spLocks noGrp="1"/>
          </p:cNvSpPr>
          <p:nvPr>
            <p:ph sz="quarter" idx="1"/>
          </p:nvPr>
        </p:nvSpPr>
        <p:spPr>
          <a:xfrm>
            <a:off x="323528" y="1988840"/>
            <a:ext cx="8442520" cy="4107160"/>
          </a:xfrm>
        </p:spPr>
        <p:txBody>
          <a:bodyPr/>
          <a:lstStyle/>
          <a:p>
            <a:r>
              <a:rPr lang="tr-TR" dirty="0" smtClean="0"/>
              <a:t>Bir PLC saniyenin onda biri </a:t>
            </a:r>
            <a:r>
              <a:rPr lang="tr-TR" b="1" dirty="0" smtClean="0"/>
              <a:t>hızında</a:t>
            </a:r>
            <a:r>
              <a:rPr lang="tr-TR" dirty="0" smtClean="0"/>
              <a:t> verilen işi gerçekleştirebilir. Bu durum özellikle yangın ya da kendini kapatma gibi </a:t>
            </a:r>
            <a:r>
              <a:rPr lang="tr-TR" b="1" dirty="0" smtClean="0">
                <a:hlinkClick r:id="rId2"/>
              </a:rPr>
              <a:t>güvenlik</a:t>
            </a:r>
            <a:r>
              <a:rPr lang="tr-TR" dirty="0" smtClean="0">
                <a:hlinkClick r:id="rId2"/>
              </a:rPr>
              <a:t> </a:t>
            </a:r>
            <a:r>
              <a:rPr lang="tr-TR" dirty="0" smtClean="0"/>
              <a:t>durumlarında çok yararlı bir seçenektir.</a:t>
            </a:r>
            <a:br>
              <a:rPr lang="tr-TR" dirty="0" smtClean="0"/>
            </a:br>
            <a:r>
              <a:rPr lang="tr-TR" dirty="0" smtClean="0"/>
              <a:t/>
            </a:r>
            <a:br>
              <a:rPr lang="tr-TR" dirty="0" smtClean="0"/>
            </a:br>
            <a:r>
              <a:rPr lang="tr-TR" dirty="0" err="1" smtClean="0"/>
              <a:t>DCS'de</a:t>
            </a:r>
            <a:r>
              <a:rPr lang="tr-TR" dirty="0" smtClean="0"/>
              <a:t> ise bir bilginin işlenmesi bu kadar kısa sürmez. Bu yüzden </a:t>
            </a:r>
            <a:r>
              <a:rPr lang="tr-TR" b="1" dirty="0" smtClean="0"/>
              <a:t>tepki süresi</a:t>
            </a:r>
            <a:r>
              <a:rPr lang="tr-TR" dirty="0" smtClean="0"/>
              <a:t> kritik bir durum ise DCS doğru </a:t>
            </a:r>
            <a:r>
              <a:rPr lang="tr-TR" dirty="0" err="1" smtClean="0"/>
              <a:t>br</a:t>
            </a:r>
            <a:r>
              <a:rPr lang="tr-TR" dirty="0" smtClean="0"/>
              <a:t> seçenek değildir. </a:t>
            </a:r>
            <a:endParaRPr lang="tr-TR"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612648" y="1885528"/>
            <a:ext cx="8153400" cy="4495800"/>
          </a:xfrm>
        </p:spPr>
        <p:txBody>
          <a:bodyPr>
            <a:normAutofit lnSpcReduction="10000"/>
          </a:bodyPr>
          <a:lstStyle/>
          <a:p>
            <a:r>
              <a:rPr lang="tr-TR" dirty="0" smtClean="0"/>
              <a:t>PLC </a:t>
            </a:r>
            <a:r>
              <a:rPr lang="tr-TR" dirty="0" err="1" smtClean="0"/>
              <a:t>yanlızca</a:t>
            </a:r>
            <a:r>
              <a:rPr lang="tr-TR" dirty="0" smtClean="0"/>
              <a:t> birkaç bin </a:t>
            </a:r>
            <a:r>
              <a:rPr lang="tr-TR" b="1" dirty="0" err="1" smtClean="0"/>
              <a:t>Input</a:t>
            </a:r>
            <a:r>
              <a:rPr lang="tr-TR" dirty="0" smtClean="0"/>
              <a:t>/</a:t>
            </a:r>
            <a:r>
              <a:rPr lang="tr-TR" dirty="0" err="1" smtClean="0"/>
              <a:t>Output</a:t>
            </a:r>
            <a:r>
              <a:rPr lang="tr-TR" dirty="0" smtClean="0"/>
              <a:t> (Giriş-Çıkış) noktası bulundurabilir. DCS kadar ölçeklenebilir bir cihaz değildir.</a:t>
            </a:r>
          </a:p>
          <a:p>
            <a:r>
              <a:rPr lang="tr-TR" dirty="0" smtClean="0"/>
              <a:t>DCS ise binlerce </a:t>
            </a:r>
            <a:r>
              <a:rPr lang="tr-TR" dirty="0" err="1" smtClean="0"/>
              <a:t>Input</a:t>
            </a:r>
            <a:r>
              <a:rPr lang="tr-TR" dirty="0" smtClean="0"/>
              <a:t>/</a:t>
            </a:r>
            <a:r>
              <a:rPr lang="tr-TR" dirty="0" err="1" smtClean="0"/>
              <a:t>Output</a:t>
            </a:r>
            <a:r>
              <a:rPr lang="tr-TR" dirty="0" smtClean="0"/>
              <a:t> (Giriş-Çıkış) noktası bulundurabilir ve yeni ekipmanlarla da kolayca </a:t>
            </a:r>
            <a:r>
              <a:rPr lang="tr-TR" b="1" dirty="0" smtClean="0"/>
              <a:t>uyum</a:t>
            </a:r>
            <a:r>
              <a:rPr lang="tr-TR" dirty="0" smtClean="0"/>
              <a:t> sağlayabilir. Eğer sisteminiz gelişmiş bir işlem kontrolü gerektiriyorsa, büyük bir </a:t>
            </a:r>
            <a:r>
              <a:rPr lang="tr-TR" b="1" dirty="0" smtClean="0"/>
              <a:t>tesisi</a:t>
            </a:r>
            <a:r>
              <a:rPr lang="tr-TR" dirty="0" smtClean="0"/>
              <a:t> ya da geniş bir coğrafik alanı kontrol etmek istiyorsanız, DCS sistemi tam bu iş için üretilmiş diyebiliriz.</a:t>
            </a:r>
            <a:endParaRPr lang="tr-TR"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612648" y="2492896"/>
            <a:ext cx="8153400" cy="3603104"/>
          </a:xfrm>
        </p:spPr>
        <p:txBody>
          <a:bodyPr/>
          <a:lstStyle/>
          <a:p>
            <a:r>
              <a:rPr lang="tr-TR" dirty="0" smtClean="0"/>
              <a:t>Bir </a:t>
            </a:r>
            <a:r>
              <a:rPr lang="tr-TR" dirty="0" err="1" smtClean="0"/>
              <a:t>PLC'nin</a:t>
            </a:r>
            <a:r>
              <a:rPr lang="tr-TR" dirty="0" smtClean="0"/>
              <a:t> en büyük problemi de birçok ekipmanın bir araya gelme zorunluluğudur. Yani hata oranını </a:t>
            </a:r>
            <a:r>
              <a:rPr lang="tr-TR" dirty="0" err="1" smtClean="0"/>
              <a:t>tolere</a:t>
            </a:r>
            <a:r>
              <a:rPr lang="tr-TR" dirty="0" smtClean="0"/>
              <a:t> etmek için konulan </a:t>
            </a:r>
            <a:r>
              <a:rPr lang="tr-TR" dirty="0" err="1" smtClean="0"/>
              <a:t>Input</a:t>
            </a:r>
            <a:r>
              <a:rPr lang="tr-TR" dirty="0" smtClean="0"/>
              <a:t>/</a:t>
            </a:r>
            <a:r>
              <a:rPr lang="tr-TR" dirty="0" err="1" smtClean="0"/>
              <a:t>Output</a:t>
            </a:r>
            <a:r>
              <a:rPr lang="tr-TR" dirty="0" smtClean="0"/>
              <a:t> </a:t>
            </a:r>
            <a:r>
              <a:rPr lang="tr-TR" b="1" dirty="0" smtClean="0">
                <a:hlinkClick r:id="rId2"/>
              </a:rPr>
              <a:t>modülleri</a:t>
            </a:r>
            <a:r>
              <a:rPr lang="tr-TR" dirty="0" smtClean="0"/>
              <a:t> ya da gereken güç kaynakları </a:t>
            </a:r>
            <a:r>
              <a:rPr lang="tr-TR" dirty="0" err="1" smtClean="0"/>
              <a:t>PLC'nin</a:t>
            </a:r>
            <a:r>
              <a:rPr lang="tr-TR" dirty="0" smtClean="0"/>
              <a:t> </a:t>
            </a:r>
            <a:r>
              <a:rPr lang="tr-TR" b="1" dirty="0" smtClean="0"/>
              <a:t>fiyatını</a:t>
            </a:r>
            <a:r>
              <a:rPr lang="tr-TR" dirty="0" smtClean="0"/>
              <a:t> </a:t>
            </a:r>
            <a:r>
              <a:rPr lang="tr-TR" dirty="0" err="1" smtClean="0"/>
              <a:t>DCS'in</a:t>
            </a:r>
            <a:r>
              <a:rPr lang="tr-TR" dirty="0" smtClean="0"/>
              <a:t> iki katına kadar çıkaracaktır. Bu durumda fazla giriş-çıkışlı sistemler gerekiyorsa DCS sistemini tercih etmeliyiz.</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p:txBody>
          <a:bodyPr/>
          <a:lstStyle/>
          <a:p>
            <a:r>
              <a:rPr lang="tr-TR" b="1" dirty="0" smtClean="0">
                <a:latin typeface="ISOCPEUR" pitchFamily="34" charset="0"/>
              </a:rPr>
              <a:t>Robot;</a:t>
            </a:r>
            <a:r>
              <a:rPr lang="tr-TR" dirty="0" smtClean="0">
                <a:latin typeface="ISOCPEUR" pitchFamily="34" charset="0"/>
              </a:rPr>
              <a:t> otomatik kontrol altında manipülasyon (elle işleme) yapan programlanabilen mekanik cihazdır.</a:t>
            </a:r>
          </a:p>
          <a:p>
            <a:r>
              <a:rPr lang="tr-TR" b="1" dirty="0" smtClean="0">
                <a:latin typeface="ISOCPEUR" pitchFamily="34" charset="0"/>
              </a:rPr>
              <a:t>Robotik</a:t>
            </a:r>
            <a:r>
              <a:rPr lang="tr-TR" dirty="0" smtClean="0">
                <a:latin typeface="ISOCPEUR" pitchFamily="34" charset="0"/>
              </a:rPr>
              <a:t>; robotların, bilgisayar kontrollü mekanik sistem ve otomatik cihazların tasarlandığı, üretildiği ve geliştirildiği bilim ve teknoloji dalıdır.</a:t>
            </a:r>
          </a:p>
          <a:p>
            <a:pPr>
              <a:buNone/>
            </a:pPr>
            <a:endParaRPr lang="tr-TR" dirty="0">
              <a:latin typeface="ISOCPEUR" pitchFamily="34" charset="0"/>
            </a:endParaRPr>
          </a:p>
        </p:txBody>
      </p:sp>
      <p:pic>
        <p:nvPicPr>
          <p:cNvPr id="22530" name="Picture 2" descr="http://weknowyourdreams.com/images/robot/robot-04.jpg"/>
          <p:cNvPicPr>
            <a:picLocks noChangeAspect="1" noChangeArrowheads="1"/>
          </p:cNvPicPr>
          <p:nvPr/>
        </p:nvPicPr>
        <p:blipFill>
          <a:blip r:embed="rId2" cstate="print"/>
          <a:srcRect/>
          <a:stretch>
            <a:fillRect/>
          </a:stretch>
        </p:blipFill>
        <p:spPr bwMode="auto">
          <a:xfrm>
            <a:off x="2643174" y="4286256"/>
            <a:ext cx="3429023" cy="2143140"/>
          </a:xfrm>
          <a:prstGeom prst="rect">
            <a:avLst/>
          </a:prstGeom>
          <a:noFill/>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612648" y="2492896"/>
            <a:ext cx="8153400" cy="3603104"/>
          </a:xfrm>
        </p:spPr>
        <p:txBody>
          <a:bodyPr/>
          <a:lstStyle/>
          <a:p>
            <a:r>
              <a:rPr lang="tr-TR" dirty="0" smtClean="0"/>
              <a:t>Sistemimiz kağıt hamurundan kağıt üretme gibi basit birkaç işlemi </a:t>
            </a:r>
            <a:r>
              <a:rPr lang="tr-TR" b="1" dirty="0" smtClean="0"/>
              <a:t>hızlıca</a:t>
            </a:r>
            <a:r>
              <a:rPr lang="tr-TR" dirty="0" smtClean="0"/>
              <a:t> gerçekleştiriyorsa PLC sistemini tercih edebiliyoruz.</a:t>
            </a:r>
          </a:p>
          <a:p>
            <a:r>
              <a:rPr lang="tr-TR" dirty="0" smtClean="0"/>
              <a:t>Eğer sistemimiz birçok art arda devam eden </a:t>
            </a:r>
            <a:r>
              <a:rPr lang="tr-TR" b="1" dirty="0" smtClean="0"/>
              <a:t>karmaşık</a:t>
            </a:r>
            <a:r>
              <a:rPr lang="tr-TR" dirty="0" smtClean="0"/>
              <a:t> işlemler içeriyorsa DCS sistemini tercih etmeliyiz. Örnek olarak, </a:t>
            </a:r>
            <a:r>
              <a:rPr lang="tr-TR" b="1" dirty="0" smtClean="0"/>
              <a:t>kimyasal </a:t>
            </a:r>
            <a:r>
              <a:rPr lang="tr-TR" dirty="0" smtClean="0"/>
              <a:t>işlemler, su arıtma verilebilir.</a:t>
            </a:r>
            <a:endParaRPr lang="tr-TR"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612648" y="2996952"/>
            <a:ext cx="8153400" cy="3099048"/>
          </a:xfrm>
        </p:spPr>
        <p:txBody>
          <a:bodyPr/>
          <a:lstStyle/>
          <a:p>
            <a:r>
              <a:rPr lang="tr-TR" dirty="0" err="1" smtClean="0"/>
              <a:t>PLC'ler</a:t>
            </a:r>
            <a:r>
              <a:rPr lang="tr-TR" dirty="0" smtClean="0"/>
              <a:t> stabil sistemlerde </a:t>
            </a:r>
            <a:r>
              <a:rPr lang="tr-TR" b="1" dirty="0" smtClean="0">
                <a:hlinkClick r:id="rId2"/>
              </a:rPr>
              <a:t>verimli</a:t>
            </a:r>
            <a:r>
              <a:rPr lang="tr-TR" dirty="0" smtClean="0"/>
              <a:t> sonuçlar üretebilen otomasyon sistemleridir.</a:t>
            </a:r>
          </a:p>
          <a:p>
            <a:r>
              <a:rPr lang="tr-TR" dirty="0" err="1" smtClean="0"/>
              <a:t>DCS'ler</a:t>
            </a:r>
            <a:r>
              <a:rPr lang="tr-TR" dirty="0" smtClean="0"/>
              <a:t> ise sıklıkla değişik işlemler serisi gerektiren ve büyük bir </a:t>
            </a:r>
            <a:r>
              <a:rPr lang="tr-TR" b="1" dirty="0" smtClean="0"/>
              <a:t>veri</a:t>
            </a:r>
            <a:r>
              <a:rPr lang="tr-TR" dirty="0" smtClean="0"/>
              <a:t> miktarının analizi söz konusu olduğunda daha çok tercih edilirler.</a:t>
            </a:r>
            <a:endParaRPr lang="tr-TR"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t>PLC ve DCS Kullanım Alanları</a:t>
            </a:r>
            <a:endParaRPr lang="tr-TR" dirty="0"/>
          </a:p>
        </p:txBody>
      </p:sp>
      <p:sp>
        <p:nvSpPr>
          <p:cNvPr id="3" name="2 İçerik Yer Tutucusu"/>
          <p:cNvSpPr>
            <a:spLocks noGrp="1"/>
          </p:cNvSpPr>
          <p:nvPr>
            <p:ph sz="quarter" idx="1"/>
          </p:nvPr>
        </p:nvSpPr>
        <p:spPr/>
        <p:txBody>
          <a:bodyPr>
            <a:normAutofit lnSpcReduction="10000"/>
          </a:bodyPr>
          <a:lstStyle/>
          <a:p>
            <a:pPr fontAlgn="base"/>
            <a:r>
              <a:rPr lang="tr-TR" b="1" dirty="0" smtClean="0"/>
              <a:t>DCS</a:t>
            </a:r>
            <a:r>
              <a:rPr lang="tr-TR" dirty="0" smtClean="0"/>
              <a:t/>
            </a:r>
            <a:br>
              <a:rPr lang="tr-TR" dirty="0" smtClean="0"/>
            </a:br>
            <a:r>
              <a:rPr lang="tr-TR" dirty="0" smtClean="0"/>
              <a:t>Çevre kontrol sistemleri, nükleer santraller, petrokimya ve rafineri sistemleri, su arıtma sistemleri, </a:t>
            </a:r>
            <a:r>
              <a:rPr lang="tr-TR" dirty="0" err="1" smtClean="0"/>
              <a:t>metalurjik</a:t>
            </a:r>
            <a:r>
              <a:rPr lang="tr-TR" dirty="0" smtClean="0"/>
              <a:t> işlem santralleri, şeker arıtma sistemleri</a:t>
            </a:r>
            <a:br>
              <a:rPr lang="tr-TR" dirty="0" smtClean="0"/>
            </a:br>
            <a:r>
              <a:rPr lang="tr-TR" dirty="0" smtClean="0"/>
              <a:t> </a:t>
            </a:r>
          </a:p>
          <a:p>
            <a:pPr fontAlgn="base"/>
            <a:r>
              <a:rPr lang="tr-TR" b="1" dirty="0" smtClean="0"/>
              <a:t>PLC</a:t>
            </a:r>
            <a:r>
              <a:rPr lang="tr-TR" dirty="0" smtClean="0"/>
              <a:t/>
            </a:r>
            <a:br>
              <a:rPr lang="tr-TR" dirty="0" smtClean="0"/>
            </a:br>
            <a:r>
              <a:rPr lang="tr-TR" dirty="0" smtClean="0"/>
              <a:t>Otomatik paketleme, doldurma sistemleri, vakum tesisleri, asansör tesisatları, otomobil endüstri sistemleri, kapı kumanda sistemleri, gıda endüstrisi</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sz="quarter" idx="1"/>
          </p:nvPr>
        </p:nvSpPr>
        <p:spPr>
          <a:xfrm>
            <a:off x="428596" y="1600200"/>
            <a:ext cx="8337452" cy="4495800"/>
          </a:xfrm>
        </p:spPr>
        <p:txBody>
          <a:bodyPr>
            <a:normAutofit lnSpcReduction="10000"/>
          </a:bodyPr>
          <a:lstStyle/>
          <a:p>
            <a:r>
              <a:rPr lang="tr-TR" b="1" dirty="0" smtClean="0">
                <a:latin typeface="ISOCPEUR" pitchFamily="34" charset="0"/>
                <a:cs typeface="Tahoma" pitchFamily="34" charset="0"/>
              </a:rPr>
              <a:t>Siber</a:t>
            </a:r>
            <a:r>
              <a:rPr lang="tr-TR" dirty="0" smtClean="0">
                <a:latin typeface="ISOCPEUR" pitchFamily="34" charset="0"/>
                <a:cs typeface="Tahoma" pitchFamily="34" charset="0"/>
              </a:rPr>
              <a:t>; (sibernetik, </a:t>
            </a:r>
            <a:r>
              <a:rPr lang="tr-TR" dirty="0" err="1" smtClean="0">
                <a:latin typeface="ISOCPEUR" pitchFamily="34" charset="0"/>
                <a:cs typeface="Tahoma" pitchFamily="34" charset="0"/>
              </a:rPr>
              <a:t>siborg</a:t>
            </a:r>
            <a:r>
              <a:rPr lang="tr-TR" dirty="0" smtClean="0">
                <a:latin typeface="ISOCPEUR" pitchFamily="34" charset="0"/>
                <a:cs typeface="Tahoma" pitchFamily="34" charset="0"/>
              </a:rPr>
              <a:t> v.b. </a:t>
            </a:r>
            <a:r>
              <a:rPr lang="tr-TR" dirty="0" err="1" smtClean="0">
                <a:latin typeface="ISOCPEUR" pitchFamily="34" charset="0"/>
                <a:cs typeface="Tahoma" pitchFamily="34" charset="0"/>
              </a:rPr>
              <a:t>kelimerde</a:t>
            </a:r>
            <a:r>
              <a:rPr lang="tr-TR" dirty="0" smtClean="0">
                <a:latin typeface="ISOCPEUR" pitchFamily="34" charset="0"/>
                <a:cs typeface="Tahoma" pitchFamily="34" charset="0"/>
              </a:rPr>
              <a:t> kullanılan bir ön ektir)</a:t>
            </a:r>
          </a:p>
          <a:p>
            <a:r>
              <a:rPr lang="tr-TR" b="1" dirty="0" smtClean="0">
                <a:latin typeface="ISOCPEUR" pitchFamily="34" charset="0"/>
                <a:cs typeface="Tahoma" pitchFamily="34" charset="0"/>
              </a:rPr>
              <a:t>Sibernetik</a:t>
            </a:r>
            <a:r>
              <a:rPr lang="tr-TR" dirty="0" smtClean="0">
                <a:latin typeface="ISOCPEUR" pitchFamily="34" charset="0"/>
                <a:cs typeface="Tahoma" pitchFamily="34" charset="0"/>
              </a:rPr>
              <a:t>; kontrol ve iletişimi, organizmalar, organik işlemler ve mekanik-elektronik sistemlerde inceleyen bilim dalına sibernetik denir.</a:t>
            </a:r>
          </a:p>
          <a:p>
            <a:r>
              <a:rPr lang="tr-TR" b="1" dirty="0" smtClean="0">
                <a:latin typeface="ISOCPEUR" pitchFamily="34" charset="0"/>
                <a:cs typeface="Tahoma" pitchFamily="34" charset="0"/>
              </a:rPr>
              <a:t>Bilgisayar</a:t>
            </a:r>
            <a:r>
              <a:rPr lang="tr-TR" dirty="0" smtClean="0">
                <a:latin typeface="ISOCPEUR" pitchFamily="34" charset="0"/>
                <a:cs typeface="Tahoma" pitchFamily="34" charset="0"/>
              </a:rPr>
              <a:t>; bilgi sistemleri, sanal gerçeklik, interneti anlatan bir kelimedir.</a:t>
            </a:r>
          </a:p>
          <a:p>
            <a:r>
              <a:rPr lang="tr-TR" b="1" dirty="0" smtClean="0">
                <a:latin typeface="ISOCPEUR" pitchFamily="34" charset="0"/>
                <a:cs typeface="Tahoma" pitchFamily="34" charset="0"/>
              </a:rPr>
              <a:t>Yapay zeka</a:t>
            </a:r>
            <a:r>
              <a:rPr lang="tr-TR" dirty="0" smtClean="0">
                <a:latin typeface="ISOCPEUR" pitchFamily="34" charset="0"/>
                <a:cs typeface="Tahoma" pitchFamily="34" charset="0"/>
              </a:rPr>
              <a:t>; makinelerin tahmin edilebilen yada edilemeyen yeni durumlar karşısında karar verip, eyleme geçebilmelerini sağlayabilme yeteneğidir.</a:t>
            </a:r>
          </a:p>
          <a:p>
            <a:endParaRPr lang="tr-TR" dirty="0" smtClean="0">
              <a:latin typeface="ISOCPEUR" pitchFamily="34" charset="0"/>
              <a:cs typeface="Tahoma" pitchFamily="34" charset="0"/>
            </a:endParaRPr>
          </a:p>
          <a:p>
            <a:endParaRPr lang="tr-TR" dirty="0">
              <a:latin typeface="ISOCPEUR" pitchFamily="34" charset="0"/>
              <a:cs typeface="Tahoma"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talama">
  <a:themeElements>
    <a:clrScheme name="Ortalama">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Özel 1">
      <a:majorFont>
        <a:latin typeface="ISOCPEUR"/>
        <a:ea typeface=""/>
        <a:cs typeface=""/>
      </a:majorFont>
      <a:minorFont>
        <a:latin typeface="ISOCPEUR"/>
        <a:ea typeface=""/>
        <a:cs typeface=""/>
      </a:minorFont>
    </a:fontScheme>
    <a:fmtScheme name="Ortalam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229</TotalTime>
  <Words>1716</Words>
  <Application>Microsoft Office PowerPoint</Application>
  <PresentationFormat>Ekran Gösterisi (4:3)</PresentationFormat>
  <Paragraphs>176</Paragraphs>
  <Slides>82</Slides>
  <Notes>0</Notes>
  <HiddenSlides>0</HiddenSlides>
  <MMClips>0</MMClips>
  <ScaleCrop>false</ScaleCrop>
  <HeadingPairs>
    <vt:vector size="4" baseType="variant">
      <vt:variant>
        <vt:lpstr>Tema</vt:lpstr>
      </vt:variant>
      <vt:variant>
        <vt:i4>1</vt:i4>
      </vt:variant>
      <vt:variant>
        <vt:lpstr>Slayt Başlıkları</vt:lpstr>
      </vt:variant>
      <vt:variant>
        <vt:i4>82</vt:i4>
      </vt:variant>
    </vt:vector>
  </HeadingPairs>
  <TitlesOfParts>
    <vt:vector size="83" baseType="lpstr">
      <vt:lpstr>Ortalama</vt:lpstr>
      <vt:lpstr>OTOMASYON VE OTOMASYON SİSTEMLERİ</vt:lpstr>
      <vt:lpstr>OTOMASYON NEDİR ?</vt:lpstr>
      <vt:lpstr>PowerPoint Sunusu</vt:lpstr>
      <vt:lpstr>PowerPoint Sunusu</vt:lpstr>
      <vt:lpstr>PowerPoint Sunusu</vt:lpstr>
      <vt:lpstr>PowerPoint Sunusu</vt:lpstr>
      <vt:lpstr>PowerPoint Sunusu</vt:lpstr>
      <vt:lpstr>PowerPoint Sunusu</vt:lpstr>
      <vt:lpstr>PowerPoint Sunusu</vt:lpstr>
      <vt:lpstr>Yapay zeka</vt:lpstr>
      <vt:lpstr>PowerPoint Sunusu</vt:lpstr>
      <vt:lpstr>PowerPoint Sunusu</vt:lpstr>
      <vt:lpstr>PowerPoint Sunusu</vt:lpstr>
      <vt:lpstr>PowerPoint Sunusu</vt:lpstr>
      <vt:lpstr>Enigma Makinesi</vt:lpstr>
      <vt:lpstr>PowerPoint Sunusu</vt:lpstr>
      <vt:lpstr>PowerPoint Sunusu</vt:lpstr>
      <vt:lpstr>PowerPoint Sunusu</vt:lpstr>
      <vt:lpstr>Otomasyon Nerelerde Karşımıza Çıkar?</vt:lpstr>
      <vt:lpstr>Otomasyon Nerelerde Karşımıza Çıkar?</vt:lpstr>
      <vt:lpstr>PowerPoint Sunusu</vt:lpstr>
      <vt:lpstr>PowerPoint Sunusu</vt:lpstr>
      <vt:lpstr>Otomasyon Sistemleri</vt:lpstr>
      <vt:lpstr>PowerPoint Sunusu</vt:lpstr>
      <vt:lpstr>PowerPoint Sunusu</vt:lpstr>
      <vt:lpstr>PowerPoint Sunusu</vt:lpstr>
      <vt:lpstr>Avantajları:</vt:lpstr>
      <vt:lpstr>Dezavantajları</vt:lpstr>
      <vt:lpstr>PowerPoint Sunusu</vt:lpstr>
      <vt:lpstr>Otomasyon Çeşitleri </vt:lpstr>
      <vt:lpstr>PowerPoint Sunusu</vt:lpstr>
      <vt:lpstr>ENDÜSTRİYEL DEVRİM VE MEKANİZASYON </vt:lpstr>
      <vt:lpstr>PowerPoint Sunusu</vt:lpstr>
      <vt:lpstr>PowerPoint Sunusu</vt:lpstr>
      <vt:lpstr>PowerPoint Sunusu</vt:lpstr>
      <vt:lpstr>PowerPoint Sunusu</vt:lpstr>
      <vt:lpstr>Henry Ford Ve Üretim Hatlarının Oluşması</vt:lpstr>
      <vt:lpstr>PowerPoint Sunusu</vt:lpstr>
      <vt:lpstr>Ford Model T</vt:lpstr>
      <vt:lpstr>PowerPoint Sunusu</vt:lpstr>
      <vt:lpstr>PowerPoint Sunusu</vt:lpstr>
      <vt:lpstr>Nümerik Kontrollü Takım Tezgahları </vt:lpstr>
      <vt:lpstr>PowerPoint Sunusu</vt:lpstr>
      <vt:lpstr>PowerPoint Sunusu</vt:lpstr>
      <vt:lpstr>PowerPoint Sunusu</vt:lpstr>
      <vt:lpstr>Mikroçip bilgisayarların hızlı gelişimi</vt:lpstr>
      <vt:lpstr>PowerPoint Sunusu</vt:lpstr>
      <vt:lpstr>PowerPoint Sunusu</vt:lpstr>
      <vt:lpstr>PowerPoint Sunusu</vt:lpstr>
      <vt:lpstr>PowerPoint Sunusu</vt:lpstr>
      <vt:lpstr>PowerPoint Sunusu</vt:lpstr>
      <vt:lpstr>PowerPoint Sunusu</vt:lpstr>
      <vt:lpstr>PowerPoint Sunusu</vt:lpstr>
      <vt:lpstr>PowerPoint Sunusu</vt:lpstr>
      <vt:lpstr>Karel Capek</vt:lpstr>
      <vt:lpstr>PowerPoint Sunusu</vt:lpstr>
      <vt:lpstr>Bilgisayar Ağları (1970’ ler) </vt:lpstr>
      <vt:lpstr>Endüstriyel Kumanda ve Otomasyon Sistemleri </vt:lpstr>
      <vt:lpstr>PLC Nedir? Ne İşe Yarar?</vt:lpstr>
      <vt:lpstr>PowerPoint Sunusu</vt:lpstr>
      <vt:lpstr>PowerPoint Sunusu</vt:lpstr>
      <vt:lpstr>PowerPoint Sunusu</vt:lpstr>
      <vt:lpstr>Merkezi İşlem Birimi</vt:lpstr>
      <vt:lpstr>Bellek Birimi</vt:lpstr>
      <vt:lpstr>Giriş Birimi </vt:lpstr>
      <vt:lpstr>PowerPoint Sunusu</vt:lpstr>
      <vt:lpstr>Çıkış Birimi </vt:lpstr>
      <vt:lpstr>PowerPoint Sunusu</vt:lpstr>
      <vt:lpstr>PowerPoint Sunusu</vt:lpstr>
      <vt:lpstr>PowerPoint Sunusu</vt:lpstr>
      <vt:lpstr>PowerPoint Sunusu</vt:lpstr>
      <vt:lpstr>PowerPoint Sunusu</vt:lpstr>
      <vt:lpstr>PowerPoint Sunusu</vt:lpstr>
      <vt:lpstr>PowerPoint Sunusu</vt:lpstr>
      <vt:lpstr>DCS Nedir?</vt:lpstr>
      <vt:lpstr>PowerPoint Sunusu</vt:lpstr>
      <vt:lpstr>PLC ve DCS Arasındaki Farklar</vt:lpstr>
      <vt:lpstr>PowerPoint Sunusu</vt:lpstr>
      <vt:lpstr>PowerPoint Sunusu</vt:lpstr>
      <vt:lpstr>PowerPoint Sunusu</vt:lpstr>
      <vt:lpstr>PowerPoint Sunusu</vt:lpstr>
      <vt:lpstr>PLC ve DCS Kullanım Alanları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OTOMASYON VE OTOMASYON SİSTEMLERİ</dc:title>
  <dc:creator>Cumayeri</dc:creator>
  <cp:lastModifiedBy>Reviewer</cp:lastModifiedBy>
  <cp:revision>72</cp:revision>
  <dcterms:modified xsi:type="dcterms:W3CDTF">2018-10-22T19:16:07Z</dcterms:modified>
</cp:coreProperties>
</file>