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73632" y="592582"/>
            <a:ext cx="7396734" cy="5568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E3005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3/1/2017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3275">
              <a:lnSpc>
                <a:spcPct val="100000"/>
              </a:lnSpc>
            </a:pPr>
            <a:r>
              <a:rPr dirty="0"/>
              <a:t>Temel</a:t>
            </a:r>
            <a:r>
              <a:rPr spc="-90" dirty="0"/>
              <a:t> </a:t>
            </a:r>
            <a:r>
              <a:rPr dirty="0"/>
              <a:t>Kavramlar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8900" y="1295400"/>
            <a:ext cx="8961755" cy="1200150"/>
          </a:xfrm>
          <a:custGeom>
            <a:avLst/>
            <a:gdLst/>
            <a:ahLst/>
            <a:cxnLst/>
            <a:rect l="l" t="t" r="r" b="b"/>
            <a:pathLst>
              <a:path w="8961755" h="1200150">
                <a:moveTo>
                  <a:pt x="0" y="1200150"/>
                </a:moveTo>
                <a:lnTo>
                  <a:pt x="8961501" y="1200150"/>
                </a:lnTo>
                <a:lnTo>
                  <a:pt x="8961501" y="0"/>
                </a:lnTo>
                <a:lnTo>
                  <a:pt x="0" y="0"/>
                </a:lnTo>
                <a:lnTo>
                  <a:pt x="0" y="120015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540891" y="1333753"/>
            <a:ext cx="4868545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77265" algn="l"/>
                <a:tab pos="1602105" algn="l"/>
                <a:tab pos="2719705" algn="l"/>
              </a:tabLst>
            </a:pPr>
            <a:r>
              <a:rPr sz="2400" spc="-20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5" dirty="0">
                <a:latin typeface="Arial"/>
                <a:cs typeface="Arial"/>
              </a:rPr>
              <a:t>t</a:t>
            </a:r>
            <a:r>
              <a:rPr sz="2400" spc="-5" dirty="0">
                <a:latin typeface="Arial"/>
                <a:cs typeface="Arial"/>
              </a:rPr>
              <a:t>ak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bir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ama</a:t>
            </a:r>
            <a:r>
              <a:rPr sz="2400" dirty="0">
                <a:latin typeface="Arial"/>
                <a:cs typeface="Arial"/>
              </a:rPr>
              <a:t>cı	</a:t>
            </a:r>
            <a:r>
              <a:rPr sz="2400" spc="-5" dirty="0">
                <a:latin typeface="Arial"/>
                <a:cs typeface="Arial"/>
              </a:rPr>
              <a:t>ge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çekleştirmek</a:t>
            </a:r>
            <a:endParaRPr sz="2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673088" y="1333753"/>
            <a:ext cx="66929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veya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7741" y="1333753"/>
            <a:ext cx="655510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u="heavy" spc="-5" dirty="0">
                <a:latin typeface="Arial"/>
                <a:cs typeface="Arial"/>
              </a:rPr>
              <a:t>Sistem</a:t>
            </a:r>
            <a:r>
              <a:rPr sz="2400" spc="-5" dirty="0">
                <a:latin typeface="Arial"/>
                <a:cs typeface="Arial"/>
              </a:rPr>
              <a:t>,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457325" algn="l"/>
                <a:tab pos="2019935" algn="l"/>
                <a:tab pos="3007360" algn="l"/>
                <a:tab pos="4385310" algn="l"/>
                <a:tab pos="5287645" algn="l"/>
              </a:tabLst>
            </a:pPr>
            <a:r>
              <a:rPr sz="2400" spc="-5" dirty="0">
                <a:latin typeface="Arial"/>
                <a:cs typeface="Arial"/>
              </a:rPr>
              <a:t>amacıyla	bir	</a:t>
            </a:r>
            <a:r>
              <a:rPr sz="2400" dirty="0">
                <a:latin typeface="Arial"/>
                <a:cs typeface="Arial"/>
              </a:rPr>
              <a:t>araya	getirilen,	ortak	</a:t>
            </a:r>
            <a:r>
              <a:rPr sz="2400" spc="-5" dirty="0">
                <a:latin typeface="Arial"/>
                <a:cs typeface="Arial"/>
              </a:rPr>
              <a:t>özellikleri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21500" y="1699895"/>
            <a:ext cx="68643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ol</a:t>
            </a:r>
            <a:r>
              <a:rPr sz="2400" spc="-10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n,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604252" y="1333753"/>
            <a:ext cx="136652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baş</a:t>
            </a:r>
            <a:r>
              <a:rPr sz="2400" spc="-1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15" dirty="0">
                <a:latin typeface="Arial"/>
                <a:cs typeface="Arial"/>
              </a:rPr>
              <a:t>m</a:t>
            </a:r>
            <a:r>
              <a:rPr sz="2400" dirty="0">
                <a:latin typeface="Arial"/>
                <a:cs typeface="Arial"/>
              </a:rPr>
              <a:t>ak</a:t>
            </a:r>
            <a:endParaRPr sz="2400">
              <a:latin typeface="Arial"/>
              <a:cs typeface="Arial"/>
            </a:endParaRPr>
          </a:p>
          <a:p>
            <a:pPr marL="216535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b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5" dirty="0">
                <a:latin typeface="Arial"/>
                <a:cs typeface="Arial"/>
              </a:rPr>
              <a:t>b</a:t>
            </a:r>
            <a:r>
              <a:rPr sz="2400" dirty="0">
                <a:latin typeface="Arial"/>
                <a:cs typeface="Arial"/>
              </a:rPr>
              <a:t>iriy</a:t>
            </a:r>
            <a:r>
              <a:rPr sz="2400" spc="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e</a:t>
            </a:r>
            <a:endParaRPr sz="2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7741" y="2065654"/>
            <a:ext cx="616458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etkileşimli parçaların bütününe verilen</a:t>
            </a:r>
            <a:r>
              <a:rPr sz="2400" spc="155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isimdir.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981200" y="2557526"/>
            <a:ext cx="4805299" cy="23192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85825" y="5051423"/>
            <a:ext cx="7496175" cy="173037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16380">
              <a:lnSpc>
                <a:spcPct val="100000"/>
              </a:lnSpc>
            </a:pPr>
            <a:r>
              <a:rPr dirty="0"/>
              <a:t>Kapalı Çevrim</a:t>
            </a:r>
            <a:r>
              <a:rPr spc="-110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66800" y="1371663"/>
            <a:ext cx="7315200" cy="53164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16380">
              <a:lnSpc>
                <a:spcPct val="100000"/>
              </a:lnSpc>
            </a:pPr>
            <a:r>
              <a:rPr dirty="0"/>
              <a:t>Kapalı Çevrim</a:t>
            </a:r>
            <a:r>
              <a:rPr spc="-110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6675" y="1773301"/>
            <a:ext cx="9050401" cy="46370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8309">
              <a:lnSpc>
                <a:spcPct val="100000"/>
              </a:lnSpc>
            </a:pPr>
            <a:r>
              <a:rPr dirty="0"/>
              <a:t>Kapalı Çevrim Kontrol</a:t>
            </a:r>
            <a:r>
              <a:rPr spc="-114" dirty="0"/>
              <a:t> </a:t>
            </a:r>
            <a:r>
              <a:rPr dirty="0"/>
              <a:t>Örnekleri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95400" y="1447672"/>
            <a:ext cx="6280150" cy="25289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70000" y="4262501"/>
            <a:ext cx="6305550" cy="2420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8309">
              <a:lnSpc>
                <a:spcPct val="100000"/>
              </a:lnSpc>
            </a:pPr>
            <a:r>
              <a:rPr dirty="0"/>
              <a:t>Kapalı Çevrim Kontrol</a:t>
            </a:r>
            <a:r>
              <a:rPr spc="-114" dirty="0"/>
              <a:t> </a:t>
            </a:r>
            <a:r>
              <a:rPr dirty="0"/>
              <a:t>Örnekleri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38125" y="1524000"/>
            <a:ext cx="5730875" cy="304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30650" y="4038600"/>
            <a:ext cx="4876800" cy="2647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/>
              <a:t>Açık-Kapalı Çevrim Kontrol</a:t>
            </a:r>
            <a:r>
              <a:rPr sz="2800" spc="45" dirty="0"/>
              <a:t> </a:t>
            </a:r>
            <a:r>
              <a:rPr sz="2800" dirty="0"/>
              <a:t>Karşılaştırma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8600" y="1447736"/>
            <a:ext cx="8877300" cy="50753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/>
              <a:t>Açık-Kapalı Çevrim Kontrol</a:t>
            </a:r>
            <a:r>
              <a:rPr sz="2800" spc="45" dirty="0"/>
              <a:t> </a:t>
            </a:r>
            <a:r>
              <a:rPr sz="2800" dirty="0"/>
              <a:t>Karşılaştırma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7812" y="1563750"/>
            <a:ext cx="8794750" cy="46084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780" y="656082"/>
            <a:ext cx="6986905" cy="436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 dirty="0"/>
              <a:t>Açık-Kapalı Çevrim Kontrol</a:t>
            </a:r>
            <a:r>
              <a:rPr sz="2800" spc="45" dirty="0"/>
              <a:t> </a:t>
            </a:r>
            <a:r>
              <a:rPr sz="2800" dirty="0"/>
              <a:t>Karşılaştırma</a:t>
            </a:r>
            <a:endParaRPr sz="2800"/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4800" y="1701800"/>
            <a:ext cx="8732774" cy="3708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8309">
              <a:lnSpc>
                <a:spcPct val="100000"/>
              </a:lnSpc>
            </a:pPr>
            <a:r>
              <a:rPr spc="-5" dirty="0"/>
              <a:t>Güneş </a:t>
            </a:r>
            <a:r>
              <a:rPr dirty="0"/>
              <a:t>enerjisi </a:t>
            </a:r>
            <a:r>
              <a:rPr spc="-5" dirty="0"/>
              <a:t>ile </a:t>
            </a:r>
            <a:r>
              <a:rPr dirty="0"/>
              <a:t>ısıtma</a:t>
            </a:r>
            <a:r>
              <a:rPr spc="-40" dirty="0"/>
              <a:t> </a:t>
            </a:r>
            <a:r>
              <a:rPr spc="-5" dirty="0"/>
              <a:t>sistemi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15925" y="1524063"/>
            <a:ext cx="8499475" cy="51291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5344">
              <a:lnSpc>
                <a:spcPct val="100000"/>
              </a:lnSpc>
            </a:pPr>
            <a:r>
              <a:rPr dirty="0"/>
              <a:t>Kontrol ve Otomatik</a:t>
            </a:r>
            <a:r>
              <a:rPr spc="-114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6362" y="1847850"/>
            <a:ext cx="8885555" cy="1200150"/>
          </a:xfrm>
          <a:custGeom>
            <a:avLst/>
            <a:gdLst/>
            <a:ahLst/>
            <a:cxnLst/>
            <a:rect l="l" t="t" r="r" b="b"/>
            <a:pathLst>
              <a:path w="8885555" h="1200150">
                <a:moveTo>
                  <a:pt x="0" y="1200150"/>
                </a:moveTo>
                <a:lnTo>
                  <a:pt x="8885174" y="1200150"/>
                </a:lnTo>
                <a:lnTo>
                  <a:pt x="8885174" y="0"/>
                </a:lnTo>
                <a:lnTo>
                  <a:pt x="0" y="0"/>
                </a:lnTo>
                <a:lnTo>
                  <a:pt x="0" y="120015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765160" y="1886458"/>
            <a:ext cx="1145540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de</a:t>
            </a:r>
            <a:r>
              <a:rPr sz="2400" spc="-15" dirty="0">
                <a:latin typeface="Arial"/>
                <a:cs typeface="Arial"/>
              </a:rPr>
              <a:t>ğ</a:t>
            </a:r>
            <a:r>
              <a:rPr sz="2400" spc="-5" dirty="0">
                <a:latin typeface="Arial"/>
                <a:cs typeface="Arial"/>
              </a:rPr>
              <a:t>e</a:t>
            </a:r>
            <a:r>
              <a:rPr sz="2400" spc="0" dirty="0">
                <a:latin typeface="Arial"/>
                <a:cs typeface="Arial"/>
              </a:rPr>
              <a:t>r</a:t>
            </a:r>
            <a:r>
              <a:rPr sz="2400" spc="-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5115" y="1886458"/>
            <a:ext cx="122809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i="1" spc="-5" dirty="0">
                <a:latin typeface="Arial"/>
                <a:cs typeface="Arial"/>
              </a:rPr>
              <a:t>Kontrol</a:t>
            </a:r>
            <a:r>
              <a:rPr sz="2400" spc="-5" dirty="0">
                <a:latin typeface="Arial"/>
                <a:cs typeface="Arial"/>
              </a:rPr>
              <a:t>,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etrafında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92072" y="1886458"/>
            <a:ext cx="665797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0965">
              <a:lnSpc>
                <a:spcPct val="100000"/>
              </a:lnSpc>
              <a:tabLst>
                <a:tab pos="1737995" algn="l"/>
                <a:tab pos="3829050" algn="l"/>
                <a:tab pos="4871720" algn="l"/>
              </a:tabLst>
            </a:pPr>
            <a:r>
              <a:rPr sz="2400" spc="-5" dirty="0">
                <a:latin typeface="Arial"/>
                <a:cs typeface="Arial"/>
              </a:rPr>
              <a:t>incelenen	davranışların	belirli	istenen</a:t>
            </a:r>
            <a:endParaRPr sz="24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450975" algn="l"/>
                <a:tab pos="2299970" algn="l"/>
                <a:tab pos="3488690" algn="l"/>
                <a:tab pos="5151755" algn="l"/>
              </a:tabLst>
            </a:pPr>
            <a:r>
              <a:rPr sz="2400" spc="-10" dirty="0">
                <a:latin typeface="Arial"/>
                <a:cs typeface="Arial"/>
              </a:rPr>
              <a:t>t</a:t>
            </a:r>
            <a:r>
              <a:rPr sz="2400" dirty="0">
                <a:latin typeface="Arial"/>
                <a:cs typeface="Arial"/>
              </a:rPr>
              <a:t>utu</a:t>
            </a:r>
            <a:r>
              <a:rPr sz="2400" spc="-10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ma</a:t>
            </a:r>
            <a:r>
              <a:rPr sz="2400" spc="5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ı	</a:t>
            </a:r>
            <a:r>
              <a:rPr sz="2400" spc="5" dirty="0">
                <a:latin typeface="Arial"/>
                <a:cs typeface="Arial"/>
              </a:rPr>
              <a:t>v</a:t>
            </a:r>
            <a:r>
              <a:rPr sz="2400" dirty="0">
                <a:latin typeface="Arial"/>
                <a:cs typeface="Arial"/>
              </a:rPr>
              <a:t>eya	isten</a:t>
            </a:r>
            <a:r>
              <a:rPr sz="2400" spc="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n	d</a:t>
            </a:r>
            <a:r>
              <a:rPr sz="2400" spc="-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ğişim</a:t>
            </a:r>
            <a:r>
              <a:rPr sz="2400" spc="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eri	g</a:t>
            </a:r>
            <a:r>
              <a:rPr sz="2400" spc="-10" dirty="0">
                <a:latin typeface="Arial"/>
                <a:cs typeface="Arial"/>
              </a:rPr>
              <a:t>ö</a:t>
            </a:r>
            <a:r>
              <a:rPr sz="2400" dirty="0">
                <a:latin typeface="Arial"/>
                <a:cs typeface="Arial"/>
              </a:rPr>
              <a:t>ste</a:t>
            </a:r>
            <a:r>
              <a:rPr sz="2400" spc="10" dirty="0">
                <a:latin typeface="Arial"/>
                <a:cs typeface="Arial"/>
              </a:rPr>
              <a:t>r</a:t>
            </a:r>
            <a:r>
              <a:rPr sz="2400" dirty="0">
                <a:latin typeface="Arial"/>
                <a:cs typeface="Arial"/>
              </a:rPr>
              <a:t>mesi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28101" y="2252471"/>
            <a:ext cx="48450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iç</a:t>
            </a:r>
            <a:r>
              <a:rPr sz="2400" spc="5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06362" y="3535426"/>
            <a:ext cx="8885555" cy="1570355"/>
          </a:xfrm>
          <a:custGeom>
            <a:avLst/>
            <a:gdLst/>
            <a:ahLst/>
            <a:cxnLst/>
            <a:rect l="l" t="t" r="r" b="b"/>
            <a:pathLst>
              <a:path w="8885555" h="1570354">
                <a:moveTo>
                  <a:pt x="0" y="1569974"/>
                </a:moveTo>
                <a:lnTo>
                  <a:pt x="8885174" y="1569974"/>
                </a:lnTo>
                <a:lnTo>
                  <a:pt x="8885174" y="0"/>
                </a:lnTo>
                <a:lnTo>
                  <a:pt x="0" y="0"/>
                </a:lnTo>
                <a:lnTo>
                  <a:pt x="0" y="1569974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85115" y="2618232"/>
            <a:ext cx="8727440" cy="1331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20" dirty="0">
                <a:latin typeface="Arial"/>
                <a:cs typeface="Arial"/>
              </a:rPr>
              <a:t>yapılanlar, </a:t>
            </a:r>
            <a:r>
              <a:rPr sz="2400" spc="-5" dirty="0">
                <a:latin typeface="Arial"/>
                <a:cs typeface="Arial"/>
              </a:rPr>
              <a:t>genel anlamda kontrol işlemini</a:t>
            </a:r>
            <a:r>
              <a:rPr sz="2400" spc="210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tanımlarlar.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90"/>
              </a:spcBef>
            </a:pPr>
            <a:r>
              <a:rPr sz="2400" b="1" i="1" spc="-5" dirty="0">
                <a:latin typeface="Arial"/>
                <a:cs typeface="Arial"/>
              </a:rPr>
              <a:t>Kontrol Sistemi</a:t>
            </a:r>
            <a:r>
              <a:rPr sz="2400" spc="-5" dirty="0">
                <a:latin typeface="Arial"/>
                <a:cs typeface="Arial"/>
              </a:rPr>
              <a:t>, bir </a:t>
            </a:r>
            <a:r>
              <a:rPr sz="2400" dirty="0">
                <a:latin typeface="Arial"/>
                <a:cs typeface="Arial"/>
              </a:rPr>
              <a:t>niceliğin veya nicelikler kümesinin</a:t>
            </a:r>
            <a:r>
              <a:rPr sz="2400" spc="295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önceden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185115" y="3940175"/>
            <a:ext cx="160337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belirlenmiş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g</a:t>
            </a:r>
            <a:r>
              <a:rPr sz="2400" spc="-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re</a:t>
            </a:r>
            <a:r>
              <a:rPr sz="2400" spc="5" dirty="0">
                <a:latin typeface="Arial"/>
                <a:cs typeface="Arial"/>
              </a:rPr>
              <a:t>k</a:t>
            </a:r>
            <a:r>
              <a:rPr sz="2400" dirty="0">
                <a:latin typeface="Arial"/>
                <a:cs typeface="Arial"/>
              </a:rPr>
              <a:t>iy</a:t>
            </a:r>
            <a:r>
              <a:rPr sz="2400" spc="-10" dirty="0">
                <a:latin typeface="Arial"/>
                <a:cs typeface="Arial"/>
              </a:rPr>
              <a:t>o</a:t>
            </a:r>
            <a:r>
              <a:rPr sz="2400" dirty="0">
                <a:latin typeface="Arial"/>
                <a:cs typeface="Arial"/>
              </a:rPr>
              <a:t>r</a:t>
            </a:r>
            <a:r>
              <a:rPr sz="2400" spc="1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05076" y="3940175"/>
            <a:ext cx="690753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46785" algn="l"/>
                <a:tab pos="2527300" algn="l"/>
                <a:tab pos="4635500" algn="l"/>
                <a:tab pos="6572250" algn="l"/>
              </a:tabLst>
            </a:pPr>
            <a:r>
              <a:rPr sz="2400" spc="-5" dirty="0">
                <a:latin typeface="Arial"/>
                <a:cs typeface="Arial"/>
              </a:rPr>
              <a:t>ol</a:t>
            </a:r>
            <a:r>
              <a:rPr sz="2400" spc="-15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koşullara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uygu</a:t>
            </a:r>
            <a:r>
              <a:rPr sz="2400" spc="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luğ</a:t>
            </a:r>
            <a:r>
              <a:rPr sz="2400" dirty="0">
                <a:latin typeface="Arial"/>
                <a:cs typeface="Arial"/>
              </a:rPr>
              <a:t>u</a:t>
            </a:r>
            <a:r>
              <a:rPr sz="2400" spc="-5" dirty="0">
                <a:latin typeface="Arial"/>
                <a:cs typeface="Arial"/>
              </a:rPr>
              <a:t>nu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denetlemek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ve</a:t>
            </a:r>
            <a:endParaRPr sz="2400">
              <a:latin typeface="Arial"/>
              <a:cs typeface="Arial"/>
            </a:endParaRPr>
          </a:p>
          <a:p>
            <a:pPr marL="44450">
              <a:lnSpc>
                <a:spcPct val="100000"/>
              </a:lnSpc>
              <a:tabLst>
                <a:tab pos="657225" algn="l"/>
                <a:tab pos="2152015" algn="l"/>
                <a:tab pos="3257550" algn="l"/>
                <a:tab pos="4107815" algn="l"/>
                <a:tab pos="5673090" algn="l"/>
              </a:tabLst>
            </a:pPr>
            <a:r>
              <a:rPr sz="2400" spc="-5" dirty="0">
                <a:latin typeface="Arial"/>
                <a:cs typeface="Arial"/>
              </a:rPr>
              <a:t>bu	</a:t>
            </a:r>
            <a:r>
              <a:rPr sz="2400" dirty="0">
                <a:latin typeface="Arial"/>
                <a:cs typeface="Arial"/>
              </a:rPr>
              <a:t>koşullara	uygun	hale	gelmesini	</a:t>
            </a:r>
            <a:r>
              <a:rPr sz="2400" spc="-5" dirty="0">
                <a:latin typeface="Arial"/>
                <a:cs typeface="Arial"/>
              </a:rPr>
              <a:t>sağlayan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85115" y="4671948"/>
            <a:ext cx="513016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bileşenler bütünü olarak</a:t>
            </a:r>
            <a:r>
              <a:rPr sz="2400" spc="105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düşünülebilir.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5344">
              <a:lnSpc>
                <a:spcPct val="100000"/>
              </a:lnSpc>
            </a:pPr>
            <a:r>
              <a:rPr dirty="0"/>
              <a:t>Kontrol ve Otomatik</a:t>
            </a:r>
            <a:r>
              <a:rPr spc="-114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6362" y="1600200"/>
            <a:ext cx="8885555" cy="3416300"/>
          </a:xfrm>
          <a:custGeom>
            <a:avLst/>
            <a:gdLst/>
            <a:ahLst/>
            <a:cxnLst/>
            <a:rect l="l" t="t" r="r" b="b"/>
            <a:pathLst>
              <a:path w="8885555" h="3416300">
                <a:moveTo>
                  <a:pt x="0" y="3416300"/>
                </a:moveTo>
                <a:lnTo>
                  <a:pt x="8885174" y="3416300"/>
                </a:lnTo>
                <a:lnTo>
                  <a:pt x="8885174" y="0"/>
                </a:lnTo>
                <a:lnTo>
                  <a:pt x="0" y="0"/>
                </a:lnTo>
                <a:lnTo>
                  <a:pt x="0" y="341630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8587" y="5249862"/>
            <a:ext cx="8885555" cy="1200150"/>
          </a:xfrm>
          <a:custGeom>
            <a:avLst/>
            <a:gdLst/>
            <a:ahLst/>
            <a:cxnLst/>
            <a:rect l="l" t="t" r="r" b="b"/>
            <a:pathLst>
              <a:path w="8885555" h="1200150">
                <a:moveTo>
                  <a:pt x="0" y="1200150"/>
                </a:moveTo>
                <a:lnTo>
                  <a:pt x="8885174" y="1200150"/>
                </a:lnTo>
                <a:lnTo>
                  <a:pt x="8885174" y="0"/>
                </a:lnTo>
                <a:lnTo>
                  <a:pt x="0" y="0"/>
                </a:lnTo>
                <a:lnTo>
                  <a:pt x="0" y="120015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85115" y="1638934"/>
            <a:ext cx="8750935" cy="47574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6670" algn="just">
              <a:lnSpc>
                <a:spcPct val="100000"/>
              </a:lnSpc>
            </a:pPr>
            <a:r>
              <a:rPr sz="2400" b="1" i="1" dirty="0">
                <a:latin typeface="Arial"/>
                <a:cs typeface="Arial"/>
              </a:rPr>
              <a:t>Otomatik </a:t>
            </a:r>
            <a:r>
              <a:rPr sz="2400" b="1" i="1" spc="-5" dirty="0">
                <a:latin typeface="Arial"/>
                <a:cs typeface="Arial"/>
              </a:rPr>
              <a:t>Kontrol</a:t>
            </a:r>
            <a:r>
              <a:rPr sz="2400" spc="-5" dirty="0">
                <a:latin typeface="Arial"/>
                <a:cs typeface="Arial"/>
              </a:rPr>
              <a:t>, kontrol </a:t>
            </a:r>
            <a:r>
              <a:rPr sz="2400" dirty="0">
                <a:latin typeface="Arial"/>
                <a:cs typeface="Arial"/>
              </a:rPr>
              <a:t>işlemlerinin, </a:t>
            </a:r>
            <a:r>
              <a:rPr sz="2400" spc="-5" dirty="0">
                <a:latin typeface="Arial"/>
                <a:cs typeface="Arial"/>
              </a:rPr>
              <a:t>kontrol </a:t>
            </a:r>
            <a:r>
              <a:rPr sz="2400" dirty="0">
                <a:latin typeface="Arial"/>
                <a:cs typeface="Arial"/>
              </a:rPr>
              <a:t>edilmek </a:t>
            </a:r>
            <a:r>
              <a:rPr sz="2400" spc="-5" dirty="0">
                <a:latin typeface="Arial"/>
                <a:cs typeface="Arial"/>
              </a:rPr>
              <a:t>istenen  olay etrafında </a:t>
            </a:r>
            <a:r>
              <a:rPr sz="2400" dirty="0">
                <a:latin typeface="Arial"/>
                <a:cs typeface="Arial"/>
              </a:rPr>
              <a:t>kurulmuş </a:t>
            </a:r>
            <a:r>
              <a:rPr sz="2400" spc="-5" dirty="0">
                <a:latin typeface="Arial"/>
                <a:cs typeface="Arial"/>
              </a:rPr>
              <a:t>bir karar mekanizması tarafından,  doğrudan insan </a:t>
            </a:r>
            <a:r>
              <a:rPr sz="2400" dirty="0">
                <a:latin typeface="Arial"/>
                <a:cs typeface="Arial"/>
              </a:rPr>
              <a:t>girişimi </a:t>
            </a:r>
            <a:r>
              <a:rPr sz="2400" spc="-5" dirty="0">
                <a:latin typeface="Arial"/>
                <a:cs typeface="Arial"/>
              </a:rPr>
              <a:t>olmaksızın gerçekleştirilebilmesidir.  Kontrol işlemlerinin </a:t>
            </a:r>
            <a:r>
              <a:rPr sz="2400" dirty="0">
                <a:latin typeface="Arial"/>
                <a:cs typeface="Arial"/>
              </a:rPr>
              <a:t>belirlenmesi </a:t>
            </a:r>
            <a:r>
              <a:rPr sz="2400" spc="-5" dirty="0">
                <a:latin typeface="Arial"/>
                <a:cs typeface="Arial"/>
              </a:rPr>
              <a:t>ve </a:t>
            </a:r>
            <a:r>
              <a:rPr sz="2400" dirty="0">
                <a:latin typeface="Arial"/>
                <a:cs typeface="Arial"/>
              </a:rPr>
              <a:t>otomatik </a:t>
            </a:r>
            <a:r>
              <a:rPr sz="2400" spc="-5" dirty="0">
                <a:latin typeface="Arial"/>
                <a:cs typeface="Arial"/>
              </a:rPr>
              <a:t>kontrol  </a:t>
            </a:r>
            <a:r>
              <a:rPr sz="2400" dirty="0">
                <a:latin typeface="Arial"/>
                <a:cs typeface="Arial"/>
              </a:rPr>
              <a:t>mekanizmalarının </a:t>
            </a:r>
            <a:r>
              <a:rPr sz="2400" spc="-5" dirty="0">
                <a:latin typeface="Arial"/>
                <a:cs typeface="Arial"/>
              </a:rPr>
              <a:t>kurulması, öncelikle bu işlemleri </a:t>
            </a:r>
            <a:r>
              <a:rPr sz="2400" dirty="0">
                <a:latin typeface="Arial"/>
                <a:cs typeface="Arial"/>
              </a:rPr>
              <a:t>gerektiren  </a:t>
            </a:r>
            <a:r>
              <a:rPr sz="2400" spc="-5" dirty="0">
                <a:latin typeface="Arial"/>
                <a:cs typeface="Arial"/>
              </a:rPr>
              <a:t>amaçların ve istenen davranışların kesin biçimde  tanımlanmasını, buna bağlı </a:t>
            </a:r>
            <a:r>
              <a:rPr sz="2400" dirty="0">
                <a:latin typeface="Arial"/>
                <a:cs typeface="Arial"/>
              </a:rPr>
              <a:t>olarak ta, </a:t>
            </a:r>
            <a:r>
              <a:rPr sz="2400" spc="-5" dirty="0">
                <a:latin typeface="Arial"/>
                <a:cs typeface="Arial"/>
              </a:rPr>
              <a:t>olayların oluştuğu ortamın,  olayların </a:t>
            </a:r>
            <a:r>
              <a:rPr sz="2400" dirty="0">
                <a:latin typeface="Arial"/>
                <a:cs typeface="Arial"/>
              </a:rPr>
              <a:t>sebep-sonuç ilişkilerinin </a:t>
            </a:r>
            <a:r>
              <a:rPr sz="2400" spc="-5" dirty="0">
                <a:latin typeface="Arial"/>
                <a:cs typeface="Arial"/>
              </a:rPr>
              <a:t>ve davranış </a:t>
            </a:r>
            <a:r>
              <a:rPr sz="2400" dirty="0">
                <a:latin typeface="Arial"/>
                <a:cs typeface="Arial"/>
              </a:rPr>
              <a:t>özelliklerinin  </a:t>
            </a:r>
            <a:r>
              <a:rPr sz="2400" spc="-5" dirty="0">
                <a:latin typeface="Arial"/>
                <a:cs typeface="Arial"/>
              </a:rPr>
              <a:t>incelenmesini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gerektirir.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400">
              <a:latin typeface="Times New Roman"/>
              <a:cs typeface="Times New Roman"/>
            </a:endParaRPr>
          </a:p>
          <a:p>
            <a:pPr marL="34925" marR="5080" algn="just">
              <a:lnSpc>
                <a:spcPct val="100000"/>
              </a:lnSpc>
            </a:pPr>
            <a:r>
              <a:rPr sz="2400" b="1" i="1" dirty="0">
                <a:latin typeface="Arial"/>
                <a:cs typeface="Arial"/>
              </a:rPr>
              <a:t>Hız </a:t>
            </a:r>
            <a:r>
              <a:rPr sz="2400" b="1" i="1" spc="-5" dirty="0">
                <a:latin typeface="Arial"/>
                <a:cs typeface="Arial"/>
              </a:rPr>
              <a:t>kontrolü, basınç kontrolü, akış </a:t>
            </a:r>
            <a:r>
              <a:rPr sz="2400" b="1" i="1" spc="-10" dirty="0">
                <a:latin typeface="Arial"/>
                <a:cs typeface="Arial"/>
              </a:rPr>
              <a:t>hızı </a:t>
            </a:r>
            <a:r>
              <a:rPr sz="2400" b="1" i="1" spc="-5" dirty="0">
                <a:latin typeface="Arial"/>
                <a:cs typeface="Arial"/>
              </a:rPr>
              <a:t>kontrolü, seviye  kontrolü, nem kontrolü, yoğunluk kontrolü, fırın sıcaklığının  kontrolü</a:t>
            </a:r>
            <a:r>
              <a:rPr sz="2400" b="1" i="1" spc="-80" dirty="0">
                <a:latin typeface="Arial"/>
                <a:cs typeface="Arial"/>
              </a:rPr>
              <a:t> </a:t>
            </a:r>
            <a:r>
              <a:rPr sz="2400" b="1" i="1" spc="-5" dirty="0">
                <a:latin typeface="Arial"/>
                <a:cs typeface="Arial"/>
              </a:rPr>
              <a:t>vb.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9580">
              <a:lnSpc>
                <a:spcPct val="100000"/>
              </a:lnSpc>
            </a:pPr>
            <a:r>
              <a:rPr dirty="0"/>
              <a:t>Açık Çevrim</a:t>
            </a:r>
            <a:r>
              <a:rPr spc="-105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6362" y="1371600"/>
            <a:ext cx="8885555" cy="2308225"/>
          </a:xfrm>
          <a:custGeom>
            <a:avLst/>
            <a:gdLst/>
            <a:ahLst/>
            <a:cxnLst/>
            <a:rect l="l" t="t" r="r" b="b"/>
            <a:pathLst>
              <a:path w="8885555" h="2308225">
                <a:moveTo>
                  <a:pt x="0" y="2308225"/>
                </a:moveTo>
                <a:lnTo>
                  <a:pt x="8885174" y="2308225"/>
                </a:lnTo>
                <a:lnTo>
                  <a:pt x="8885174" y="0"/>
                </a:lnTo>
                <a:lnTo>
                  <a:pt x="0" y="0"/>
                </a:lnTo>
                <a:lnTo>
                  <a:pt x="0" y="2308225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23443" y="1409953"/>
            <a:ext cx="102425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S</a:t>
            </a:r>
            <a:r>
              <a:rPr sz="2400" spc="-10" dirty="0">
                <a:latin typeface="Arial"/>
                <a:cs typeface="Arial"/>
              </a:rPr>
              <a:t>i</a:t>
            </a:r>
            <a:r>
              <a:rPr sz="2400" dirty="0">
                <a:latin typeface="Arial"/>
                <a:cs typeface="Arial"/>
              </a:rPr>
              <a:t>stem</a:t>
            </a:r>
            <a:r>
              <a:rPr sz="2400" spc="-5" dirty="0">
                <a:latin typeface="Arial"/>
                <a:cs typeface="Arial"/>
              </a:rPr>
              <a:t>i</a:t>
            </a:r>
            <a:endParaRPr sz="24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93823" y="1409953"/>
            <a:ext cx="701802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298575" algn="l"/>
                <a:tab pos="2347595" algn="l"/>
                <a:tab pos="4129404" algn="l"/>
                <a:tab pos="5618480" algn="l"/>
              </a:tabLst>
            </a:pPr>
            <a:r>
              <a:rPr sz="2400" spc="-5" dirty="0">
                <a:latin typeface="Arial"/>
                <a:cs typeface="Arial"/>
              </a:rPr>
              <a:t>kontrol	</a:t>
            </a:r>
            <a:r>
              <a:rPr sz="2400" spc="-10" dirty="0">
                <a:latin typeface="Arial"/>
                <a:cs typeface="Arial"/>
              </a:rPr>
              <a:t>ede</a:t>
            </a:r>
            <a:r>
              <a:rPr sz="2400" spc="-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düzen</a:t>
            </a:r>
            <a:r>
              <a:rPr sz="2400" dirty="0">
                <a:latin typeface="Arial"/>
                <a:cs typeface="Arial"/>
              </a:rPr>
              <a:t>eğ</a:t>
            </a:r>
            <a:r>
              <a:rPr sz="2400" spc="-5" dirty="0">
                <a:latin typeface="Arial"/>
                <a:cs typeface="Arial"/>
              </a:rPr>
              <a:t>in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sistemin</a:t>
            </a:r>
            <a:r>
              <a:rPr sz="2400" dirty="0">
                <a:latin typeface="Arial"/>
                <a:cs typeface="Arial"/>
              </a:rPr>
              <a:t>	ç</a:t>
            </a:r>
            <a:r>
              <a:rPr sz="2400" spc="-20" dirty="0">
                <a:latin typeface="Arial"/>
                <a:cs typeface="Arial"/>
              </a:rPr>
              <a:t>ı</a:t>
            </a:r>
            <a:r>
              <a:rPr sz="2400" dirty="0">
                <a:latin typeface="Arial"/>
                <a:cs typeface="Arial"/>
              </a:rPr>
              <a:t>k</a:t>
            </a:r>
            <a:r>
              <a:rPr sz="2400" spc="-20" dirty="0">
                <a:latin typeface="Arial"/>
                <a:cs typeface="Arial"/>
              </a:rPr>
              <a:t>ı</a:t>
            </a:r>
            <a:r>
              <a:rPr sz="2400" spc="5" dirty="0">
                <a:latin typeface="Arial"/>
                <a:cs typeface="Arial"/>
              </a:rPr>
              <a:t>ş</a:t>
            </a:r>
            <a:r>
              <a:rPr sz="2400" dirty="0">
                <a:latin typeface="Arial"/>
                <a:cs typeface="Arial"/>
              </a:rPr>
              <a:t>ı</a:t>
            </a:r>
            <a:r>
              <a:rPr sz="2400" spc="-10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da</a:t>
            </a:r>
            <a:r>
              <a:rPr sz="2400" spc="-5" dirty="0">
                <a:latin typeface="Arial"/>
                <a:cs typeface="Arial"/>
              </a:rPr>
              <a:t>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85115" y="1776095"/>
            <a:ext cx="8728075" cy="37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Arial"/>
                <a:cs typeface="Arial"/>
              </a:rPr>
              <a:t>etkilenmediği, </a:t>
            </a:r>
            <a:r>
              <a:rPr sz="2400" spc="-5" dirty="0">
                <a:latin typeface="Arial"/>
                <a:cs typeface="Arial"/>
              </a:rPr>
              <a:t>sadece </a:t>
            </a:r>
            <a:r>
              <a:rPr sz="2400" dirty="0">
                <a:latin typeface="Arial"/>
                <a:cs typeface="Arial"/>
              </a:rPr>
              <a:t>verilen referans değerine (istenen  </a:t>
            </a:r>
            <a:r>
              <a:rPr sz="2400" spc="1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değer)</a:t>
            </a:r>
            <a:endParaRPr sz="24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5115" y="2141854"/>
            <a:ext cx="203073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  <a:tabLst>
                <a:tab pos="931544" algn="l"/>
              </a:tabLst>
            </a:pPr>
            <a:r>
              <a:rPr sz="2400" spc="-5" dirty="0">
                <a:latin typeface="Arial"/>
                <a:cs typeface="Arial"/>
              </a:rPr>
              <a:t>göre	de</a:t>
            </a:r>
            <a:r>
              <a:rPr sz="2400" dirty="0">
                <a:latin typeface="Arial"/>
                <a:cs typeface="Arial"/>
              </a:rPr>
              <a:t>netim  gerektirmeyen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27223" y="2141854"/>
            <a:ext cx="6487160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73025">
              <a:lnSpc>
                <a:spcPct val="100000"/>
              </a:lnSpc>
              <a:tabLst>
                <a:tab pos="1582420" algn="l"/>
                <a:tab pos="1880870" algn="l"/>
                <a:tab pos="3044190" algn="l"/>
                <a:tab pos="3481704" algn="l"/>
                <a:tab pos="4129404" algn="l"/>
                <a:tab pos="4982845" algn="l"/>
                <a:tab pos="5525770" algn="l"/>
              </a:tabLst>
            </a:pPr>
            <a:r>
              <a:rPr sz="2400" spc="-5" dirty="0">
                <a:latin typeface="Arial"/>
                <a:cs typeface="Arial"/>
              </a:rPr>
              <a:t>işl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mi</a:t>
            </a:r>
            <a:r>
              <a:rPr sz="2400" dirty="0">
                <a:latin typeface="Arial"/>
                <a:cs typeface="Arial"/>
              </a:rPr>
              <a:t>n</a:t>
            </a:r>
            <a:r>
              <a:rPr sz="2400" spc="-5" dirty="0">
                <a:latin typeface="Arial"/>
                <a:cs typeface="Arial"/>
              </a:rPr>
              <a:t>in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y</a:t>
            </a:r>
            <a:r>
              <a:rPr sz="2400" dirty="0">
                <a:latin typeface="Arial"/>
                <a:cs typeface="Arial"/>
              </a:rPr>
              <a:t>apı</a:t>
            </a:r>
            <a:r>
              <a:rPr sz="2400" spc="-1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dığı	</a:t>
            </a:r>
            <a:r>
              <a:rPr sz="2400" spc="5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istemler</a:t>
            </a:r>
            <a:r>
              <a:rPr sz="2400" dirty="0">
                <a:latin typeface="Arial"/>
                <a:cs typeface="Arial"/>
              </a:rPr>
              <a:t>d</a:t>
            </a:r>
            <a:r>
              <a:rPr sz="2400" spc="-5" dirty="0">
                <a:latin typeface="Arial"/>
                <a:cs typeface="Arial"/>
              </a:rPr>
              <a:t>i</a:t>
            </a:r>
            <a:r>
              <a:rPr sz="2400" spc="-130" dirty="0">
                <a:latin typeface="Arial"/>
                <a:cs typeface="Arial"/>
              </a:rPr>
              <a:t>r</a:t>
            </a:r>
            <a:r>
              <a:rPr sz="2400" dirty="0">
                <a:latin typeface="Arial"/>
                <a:cs typeface="Arial"/>
              </a:rPr>
              <a:t>.	</a:t>
            </a:r>
            <a:r>
              <a:rPr sz="2400" spc="-5" dirty="0">
                <a:latin typeface="Arial"/>
                <a:cs typeface="Arial"/>
              </a:rPr>
              <a:t>H</a:t>
            </a:r>
            <a:r>
              <a:rPr sz="2400" spc="-15" dirty="0">
                <a:latin typeface="Arial"/>
                <a:cs typeface="Arial"/>
              </a:rPr>
              <a:t>a</a:t>
            </a:r>
            <a:r>
              <a:rPr sz="2400" dirty="0">
                <a:latin typeface="Arial"/>
                <a:cs typeface="Arial"/>
              </a:rPr>
              <a:t>s</a:t>
            </a:r>
            <a:r>
              <a:rPr sz="2400" spc="5" dirty="0">
                <a:latin typeface="Arial"/>
                <a:cs typeface="Arial"/>
              </a:rPr>
              <a:t>s</a:t>
            </a:r>
            <a:r>
              <a:rPr sz="2400" spc="-5" dirty="0">
                <a:latin typeface="Arial"/>
                <a:cs typeface="Arial"/>
              </a:rPr>
              <a:t>asiyet  sist</a:t>
            </a:r>
            <a:r>
              <a:rPr sz="2400" dirty="0">
                <a:latin typeface="Arial"/>
                <a:cs typeface="Arial"/>
              </a:rPr>
              <a:t>e</a:t>
            </a:r>
            <a:r>
              <a:rPr sz="2400" spc="-5" dirty="0">
                <a:latin typeface="Arial"/>
                <a:cs typeface="Arial"/>
              </a:rPr>
              <a:t>mlerde</a:t>
            </a:r>
            <a:r>
              <a:rPr sz="2400" dirty="0">
                <a:latin typeface="Arial"/>
                <a:cs typeface="Arial"/>
              </a:rPr>
              <a:t>		</a:t>
            </a:r>
            <a:r>
              <a:rPr sz="2400" spc="5" dirty="0">
                <a:latin typeface="Arial"/>
                <a:cs typeface="Arial"/>
              </a:rPr>
              <a:t>k</a:t>
            </a:r>
            <a:r>
              <a:rPr sz="2400" spc="-5" dirty="0">
                <a:latin typeface="Arial"/>
                <a:cs typeface="Arial"/>
              </a:rPr>
              <a:t>ull</a:t>
            </a:r>
            <a:r>
              <a:rPr sz="2400" dirty="0">
                <a:latin typeface="Arial"/>
                <a:cs typeface="Arial"/>
              </a:rPr>
              <a:t>anı</a:t>
            </a:r>
            <a:r>
              <a:rPr sz="2400" spc="-15" dirty="0">
                <a:latin typeface="Arial"/>
                <a:cs typeface="Arial"/>
              </a:rPr>
              <a:t>l</a:t>
            </a:r>
            <a:r>
              <a:rPr sz="2400" dirty="0">
                <a:latin typeface="Arial"/>
                <a:cs typeface="Arial"/>
              </a:rPr>
              <a:t>a</a:t>
            </a:r>
            <a:r>
              <a:rPr sz="2400" spc="-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bir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5" dirty="0">
                <a:latin typeface="Arial"/>
                <a:cs typeface="Arial"/>
              </a:rPr>
              <a:t>deneti</a:t>
            </a:r>
            <a:r>
              <a:rPr sz="2400" dirty="0">
                <a:latin typeface="Arial"/>
                <a:cs typeface="Arial"/>
              </a:rPr>
              <a:t>m	sistemi</a:t>
            </a:r>
            <a:endParaRPr sz="24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85115" y="2873628"/>
            <a:ext cx="8729345" cy="741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0" dirty="0">
                <a:latin typeface="Arial"/>
                <a:cs typeface="Arial"/>
              </a:rPr>
              <a:t>mekanizmasıdır. </a:t>
            </a:r>
            <a:r>
              <a:rPr sz="2400" spc="-5" dirty="0">
                <a:latin typeface="Arial"/>
                <a:cs typeface="Arial"/>
              </a:rPr>
              <a:t>Sisteme etkiyen bozucu faktörlerin </a:t>
            </a:r>
            <a:r>
              <a:rPr sz="2400" spc="28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algılanması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Arial"/>
                <a:cs typeface="Arial"/>
              </a:rPr>
              <a:t>insan faktörüyle</a:t>
            </a:r>
            <a:r>
              <a:rPr sz="2400" spc="35" dirty="0">
                <a:latin typeface="Arial"/>
                <a:cs typeface="Arial"/>
              </a:rPr>
              <a:t> </a:t>
            </a:r>
            <a:r>
              <a:rPr sz="2400" spc="-15" dirty="0">
                <a:latin typeface="Arial"/>
                <a:cs typeface="Arial"/>
              </a:rPr>
              <a:t>olabilmektedir.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429000" y="3679823"/>
            <a:ext cx="5638800" cy="307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52400" y="4154551"/>
            <a:ext cx="2995930" cy="2246630"/>
          </a:xfrm>
          <a:prstGeom prst="rect">
            <a:avLst/>
          </a:prstGeom>
          <a:solidFill>
            <a:srgbClr val="D1D1EF"/>
          </a:solidFill>
        </p:spPr>
        <p:txBody>
          <a:bodyPr vert="horz" wrap="square" lIns="0" tIns="39370" rIns="0" bIns="0" rtlCol="0">
            <a:spAutoFit/>
          </a:bodyPr>
          <a:lstStyle/>
          <a:p>
            <a:pPr marL="90805" marR="81280" indent="266700" algn="just">
              <a:lnSpc>
                <a:spcPct val="100000"/>
              </a:lnSpc>
              <a:spcBef>
                <a:spcPts val="310"/>
              </a:spcBef>
            </a:pPr>
            <a:r>
              <a:rPr sz="2000" spc="-5" dirty="0">
                <a:latin typeface="Arial"/>
                <a:cs typeface="Arial"/>
              </a:rPr>
              <a:t>Açık </a:t>
            </a:r>
            <a:r>
              <a:rPr sz="2000" dirty="0">
                <a:latin typeface="Arial"/>
                <a:cs typeface="Arial"/>
              </a:rPr>
              <a:t>çevrim denetim,  genellikle kumanda  edilen sistemin </a:t>
            </a:r>
            <a:r>
              <a:rPr sz="2000" spc="-5" dirty="0">
                <a:latin typeface="Arial"/>
                <a:cs typeface="Arial"/>
              </a:rPr>
              <a:t>yapısının  ve </a:t>
            </a:r>
            <a:r>
              <a:rPr sz="2000" dirty="0">
                <a:latin typeface="Arial"/>
                <a:cs typeface="Arial"/>
              </a:rPr>
              <a:t>sisteme etkiyen </a:t>
            </a:r>
            <a:r>
              <a:rPr sz="2000" spc="-5" dirty="0">
                <a:latin typeface="Arial"/>
                <a:cs typeface="Arial"/>
              </a:rPr>
              <a:t>diğer  </a:t>
            </a:r>
            <a:r>
              <a:rPr sz="2000" dirty="0">
                <a:latin typeface="Arial"/>
                <a:cs typeface="Arial"/>
              </a:rPr>
              <a:t>girişlerin önceden çok </a:t>
            </a:r>
            <a:r>
              <a:rPr sz="2000" spc="-5" dirty="0">
                <a:latin typeface="Arial"/>
                <a:cs typeface="Arial"/>
              </a:rPr>
              <a:t>iyi  </a:t>
            </a:r>
            <a:r>
              <a:rPr sz="2000" dirty="0">
                <a:latin typeface="Arial"/>
                <a:cs typeface="Arial"/>
              </a:rPr>
              <a:t>bilindiği uygulamalarda  </a:t>
            </a:r>
            <a:r>
              <a:rPr sz="2000" spc="-15" dirty="0">
                <a:latin typeface="Arial"/>
                <a:cs typeface="Arial"/>
              </a:rPr>
              <a:t>kullanılır.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19580">
              <a:lnSpc>
                <a:spcPct val="100000"/>
              </a:lnSpc>
            </a:pPr>
            <a:r>
              <a:rPr dirty="0"/>
              <a:t>Açık Çevrim</a:t>
            </a:r>
            <a:r>
              <a:rPr spc="-105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7625" y="1668526"/>
            <a:ext cx="9045575" cy="44274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9480">
              <a:lnSpc>
                <a:spcPct val="100000"/>
              </a:lnSpc>
            </a:pPr>
            <a:r>
              <a:rPr dirty="0"/>
              <a:t>Açık Çevrim Kontrol</a:t>
            </a:r>
            <a:r>
              <a:rPr spc="-110" dirty="0"/>
              <a:t> </a:t>
            </a:r>
            <a:r>
              <a:rPr dirty="0"/>
              <a:t>Örneği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800" y="1295400"/>
            <a:ext cx="8088249" cy="54356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9480">
              <a:lnSpc>
                <a:spcPct val="100000"/>
              </a:lnSpc>
            </a:pPr>
            <a:r>
              <a:rPr dirty="0"/>
              <a:t>Açık Çevrim Kontrol</a:t>
            </a:r>
            <a:r>
              <a:rPr spc="-110" dirty="0"/>
              <a:t> </a:t>
            </a:r>
            <a:r>
              <a:rPr dirty="0"/>
              <a:t>Örneği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387" y="1371600"/>
            <a:ext cx="9048750" cy="4724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16380">
              <a:lnSpc>
                <a:spcPct val="100000"/>
              </a:lnSpc>
            </a:pPr>
            <a:r>
              <a:rPr dirty="0"/>
              <a:t>Kapalı Çevrim</a:t>
            </a:r>
            <a:r>
              <a:rPr spc="-110" dirty="0"/>
              <a:t> </a:t>
            </a:r>
            <a:r>
              <a:rPr dirty="0"/>
              <a:t>Kontrol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70"/>
            <a:ext cx="9144000" cy="563880"/>
          </a:xfrm>
          <a:custGeom>
            <a:avLst/>
            <a:gdLst/>
            <a:ahLst/>
            <a:cxnLst/>
            <a:rect l="l" t="t" r="r" b="b"/>
            <a:pathLst>
              <a:path w="9144000" h="563880">
                <a:moveTo>
                  <a:pt x="0" y="563879"/>
                </a:moveTo>
                <a:lnTo>
                  <a:pt x="9144000" y="563879"/>
                </a:lnTo>
                <a:lnTo>
                  <a:pt x="9144000" y="0"/>
                </a:lnTo>
                <a:lnTo>
                  <a:pt x="0" y="0"/>
                </a:lnTo>
                <a:lnTo>
                  <a:pt x="0" y="563879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35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9144000" cy="565150"/>
          </a:xfrm>
          <a:custGeom>
            <a:avLst/>
            <a:gdLst/>
            <a:ahLst/>
            <a:cxnLst/>
            <a:rect l="l" t="t" r="r" b="b"/>
            <a:pathLst>
              <a:path w="9144000" h="565150">
                <a:moveTo>
                  <a:pt x="0" y="1397"/>
                </a:moveTo>
                <a:lnTo>
                  <a:pt x="0" y="634"/>
                </a:lnTo>
                <a:lnTo>
                  <a:pt x="645" y="0"/>
                </a:lnTo>
                <a:lnTo>
                  <a:pt x="1440" y="0"/>
                </a:lnTo>
                <a:lnTo>
                  <a:pt x="9142603" y="0"/>
                </a:lnTo>
                <a:lnTo>
                  <a:pt x="9143365" y="0"/>
                </a:lnTo>
                <a:lnTo>
                  <a:pt x="9144000" y="634"/>
                </a:lnTo>
                <a:lnTo>
                  <a:pt x="9144000" y="1397"/>
                </a:lnTo>
                <a:lnTo>
                  <a:pt x="9144000" y="563752"/>
                </a:lnTo>
                <a:lnTo>
                  <a:pt x="9144000" y="564514"/>
                </a:lnTo>
                <a:lnTo>
                  <a:pt x="9143365" y="565150"/>
                </a:lnTo>
                <a:lnTo>
                  <a:pt x="9142603" y="565150"/>
                </a:lnTo>
                <a:lnTo>
                  <a:pt x="1440" y="565150"/>
                </a:lnTo>
                <a:lnTo>
                  <a:pt x="645" y="565150"/>
                </a:lnTo>
                <a:lnTo>
                  <a:pt x="0" y="564514"/>
                </a:lnTo>
                <a:lnTo>
                  <a:pt x="0" y="5637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11175" y="89026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80"/>
                </a:moveTo>
                <a:lnTo>
                  <a:pt x="247650" y="246380"/>
                </a:lnTo>
                <a:lnTo>
                  <a:pt x="247650" y="0"/>
                </a:lnTo>
                <a:lnTo>
                  <a:pt x="0" y="0"/>
                </a:lnTo>
                <a:lnTo>
                  <a:pt x="0" y="24638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11175" y="889635"/>
            <a:ext cx="247650" cy="0"/>
          </a:xfrm>
          <a:custGeom>
            <a:avLst/>
            <a:gdLst/>
            <a:ahLst/>
            <a:cxnLst/>
            <a:rect l="l" t="t" r="r" b="b"/>
            <a:pathLst>
              <a:path w="247650">
                <a:moveTo>
                  <a:pt x="0" y="0"/>
                </a:moveTo>
                <a:lnTo>
                  <a:pt x="247650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1175" y="8890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252"/>
                </a:lnTo>
                <a:lnTo>
                  <a:pt x="247650" y="247014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7014"/>
                </a:lnTo>
                <a:lnTo>
                  <a:pt x="0" y="246252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5000" y="1012189"/>
            <a:ext cx="247650" cy="246379"/>
          </a:xfrm>
          <a:custGeom>
            <a:avLst/>
            <a:gdLst/>
            <a:ahLst/>
            <a:cxnLst/>
            <a:rect l="l" t="t" r="r" b="b"/>
            <a:pathLst>
              <a:path w="247650" h="246380">
                <a:moveTo>
                  <a:pt x="0" y="246379"/>
                </a:moveTo>
                <a:lnTo>
                  <a:pt x="247650" y="246379"/>
                </a:lnTo>
                <a:lnTo>
                  <a:pt x="247650" y="0"/>
                </a:lnTo>
                <a:lnTo>
                  <a:pt x="0" y="0"/>
                </a:lnTo>
                <a:lnTo>
                  <a:pt x="0" y="246379"/>
                </a:lnTo>
                <a:close/>
              </a:path>
            </a:pathLst>
          </a:custGeom>
          <a:solidFill>
            <a:srgbClr val="00B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5388" y="1011555"/>
            <a:ext cx="247015" cy="0"/>
          </a:xfrm>
          <a:custGeom>
            <a:avLst/>
            <a:gdLst/>
            <a:ahLst/>
            <a:cxnLst/>
            <a:rect l="l" t="t" r="r" b="b"/>
            <a:pathLst>
              <a:path w="247015">
                <a:moveTo>
                  <a:pt x="0" y="0"/>
                </a:moveTo>
                <a:lnTo>
                  <a:pt x="246872" y="0"/>
                </a:lnTo>
              </a:path>
            </a:pathLst>
          </a:custGeom>
          <a:ln w="3175">
            <a:solidFill>
              <a:srgbClr val="00B8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000" y="1011300"/>
            <a:ext cx="247650" cy="247650"/>
          </a:xfrm>
          <a:custGeom>
            <a:avLst/>
            <a:gdLst/>
            <a:ahLst/>
            <a:cxnLst/>
            <a:rect l="l" t="t" r="r" b="b"/>
            <a:pathLst>
              <a:path w="247650" h="247650">
                <a:moveTo>
                  <a:pt x="0" y="1397"/>
                </a:moveTo>
                <a:lnTo>
                  <a:pt x="0" y="635"/>
                </a:lnTo>
                <a:lnTo>
                  <a:pt x="647" y="0"/>
                </a:lnTo>
                <a:lnTo>
                  <a:pt x="1435" y="0"/>
                </a:lnTo>
                <a:lnTo>
                  <a:pt x="246214" y="0"/>
                </a:lnTo>
                <a:lnTo>
                  <a:pt x="247002" y="0"/>
                </a:lnTo>
                <a:lnTo>
                  <a:pt x="247650" y="635"/>
                </a:lnTo>
                <a:lnTo>
                  <a:pt x="247650" y="1397"/>
                </a:lnTo>
                <a:lnTo>
                  <a:pt x="247650" y="246125"/>
                </a:lnTo>
                <a:lnTo>
                  <a:pt x="247650" y="246887"/>
                </a:lnTo>
                <a:lnTo>
                  <a:pt x="247002" y="247650"/>
                </a:lnTo>
                <a:lnTo>
                  <a:pt x="246214" y="247650"/>
                </a:lnTo>
                <a:lnTo>
                  <a:pt x="1435" y="247650"/>
                </a:lnTo>
                <a:lnTo>
                  <a:pt x="647" y="247650"/>
                </a:lnTo>
                <a:lnTo>
                  <a:pt x="0" y="246887"/>
                </a:lnTo>
                <a:lnTo>
                  <a:pt x="0" y="246125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9962" y="1171575"/>
            <a:ext cx="7407338" cy="365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69962" y="1171575"/>
            <a:ext cx="7407909" cy="36830"/>
          </a:xfrm>
          <a:custGeom>
            <a:avLst/>
            <a:gdLst/>
            <a:ahLst/>
            <a:cxnLst/>
            <a:rect l="l" t="t" r="r" b="b"/>
            <a:pathLst>
              <a:path w="7407909" h="36830">
                <a:moveTo>
                  <a:pt x="0" y="1524"/>
                </a:moveTo>
                <a:lnTo>
                  <a:pt x="0" y="635"/>
                </a:lnTo>
                <a:lnTo>
                  <a:pt x="685" y="0"/>
                </a:lnTo>
                <a:lnTo>
                  <a:pt x="1524" y="0"/>
                </a:lnTo>
                <a:lnTo>
                  <a:pt x="7405814" y="0"/>
                </a:lnTo>
                <a:lnTo>
                  <a:pt x="7406576" y="0"/>
                </a:lnTo>
                <a:lnTo>
                  <a:pt x="7407338" y="635"/>
                </a:lnTo>
                <a:lnTo>
                  <a:pt x="7407338" y="1524"/>
                </a:lnTo>
                <a:lnTo>
                  <a:pt x="7407338" y="35051"/>
                </a:lnTo>
                <a:lnTo>
                  <a:pt x="7407338" y="35813"/>
                </a:lnTo>
                <a:lnTo>
                  <a:pt x="7406576" y="36575"/>
                </a:lnTo>
                <a:lnTo>
                  <a:pt x="7405814" y="36575"/>
                </a:lnTo>
                <a:lnTo>
                  <a:pt x="1524" y="36575"/>
                </a:lnTo>
                <a:lnTo>
                  <a:pt x="685" y="36575"/>
                </a:lnTo>
                <a:lnTo>
                  <a:pt x="0" y="35813"/>
                </a:lnTo>
                <a:lnTo>
                  <a:pt x="0" y="35051"/>
                </a:lnTo>
                <a:lnTo>
                  <a:pt x="0" y="1524"/>
                </a:lnTo>
                <a:close/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6857365"/>
            <a:ext cx="106680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362" y="0"/>
                </a:lnTo>
              </a:path>
            </a:pathLst>
          </a:custGeom>
          <a:ln w="3175">
            <a:solidFill>
              <a:srgbClr val="20426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0" y="4989829"/>
            <a:ext cx="106680" cy="1866900"/>
          </a:xfrm>
          <a:custGeom>
            <a:avLst/>
            <a:gdLst/>
            <a:ahLst/>
            <a:cxnLst/>
            <a:rect l="l" t="t" r="r" b="b"/>
            <a:pathLst>
              <a:path w="106680" h="1866900">
                <a:moveTo>
                  <a:pt x="0" y="1866900"/>
                </a:moveTo>
                <a:lnTo>
                  <a:pt x="106362" y="1866900"/>
                </a:lnTo>
                <a:lnTo>
                  <a:pt x="106362" y="0"/>
                </a:lnTo>
                <a:lnTo>
                  <a:pt x="0" y="0"/>
                </a:lnTo>
                <a:lnTo>
                  <a:pt x="0" y="1866900"/>
                </a:lnTo>
                <a:close/>
              </a:path>
            </a:pathLst>
          </a:custGeom>
          <a:solidFill>
            <a:srgbClr val="20426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0" y="4989576"/>
            <a:ext cx="106680" cy="1868805"/>
          </a:xfrm>
          <a:custGeom>
            <a:avLst/>
            <a:gdLst/>
            <a:ahLst/>
            <a:cxnLst/>
            <a:rect l="l" t="t" r="r" b="b"/>
            <a:pathLst>
              <a:path w="106680" h="1868804">
                <a:moveTo>
                  <a:pt x="0" y="1397"/>
                </a:moveTo>
                <a:lnTo>
                  <a:pt x="0" y="635"/>
                </a:lnTo>
                <a:lnTo>
                  <a:pt x="641" y="0"/>
                </a:lnTo>
                <a:lnTo>
                  <a:pt x="1432" y="0"/>
                </a:lnTo>
                <a:lnTo>
                  <a:pt x="104929" y="0"/>
                </a:lnTo>
                <a:lnTo>
                  <a:pt x="105721" y="0"/>
                </a:lnTo>
                <a:lnTo>
                  <a:pt x="106362" y="635"/>
                </a:lnTo>
                <a:lnTo>
                  <a:pt x="106362" y="1397"/>
                </a:lnTo>
                <a:lnTo>
                  <a:pt x="106362" y="1866990"/>
                </a:lnTo>
                <a:lnTo>
                  <a:pt x="106362" y="1867782"/>
                </a:lnTo>
                <a:lnTo>
                  <a:pt x="105721" y="1868424"/>
                </a:lnTo>
                <a:lnTo>
                  <a:pt x="104929" y="1868424"/>
                </a:lnTo>
                <a:lnTo>
                  <a:pt x="1432" y="1868424"/>
                </a:lnTo>
                <a:lnTo>
                  <a:pt x="641" y="1868424"/>
                </a:lnTo>
                <a:lnTo>
                  <a:pt x="0" y="1867782"/>
                </a:lnTo>
                <a:lnTo>
                  <a:pt x="0" y="1866990"/>
                </a:lnTo>
                <a:lnTo>
                  <a:pt x="0" y="1397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6675" y="1295400"/>
            <a:ext cx="9037955" cy="2124075"/>
          </a:xfrm>
          <a:custGeom>
            <a:avLst/>
            <a:gdLst/>
            <a:ahLst/>
            <a:cxnLst/>
            <a:rect l="l" t="t" r="r" b="b"/>
            <a:pathLst>
              <a:path w="9037955" h="2124075">
                <a:moveTo>
                  <a:pt x="0" y="2124075"/>
                </a:moveTo>
                <a:lnTo>
                  <a:pt x="9037701" y="2124075"/>
                </a:lnTo>
                <a:lnTo>
                  <a:pt x="9037701" y="0"/>
                </a:lnTo>
                <a:lnTo>
                  <a:pt x="0" y="0"/>
                </a:lnTo>
                <a:lnTo>
                  <a:pt x="0" y="2124075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33800" y="3465574"/>
            <a:ext cx="5334000" cy="33162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87325" y="3809936"/>
            <a:ext cx="3165475" cy="2246630"/>
          </a:xfrm>
          <a:custGeom>
            <a:avLst/>
            <a:gdLst/>
            <a:ahLst/>
            <a:cxnLst/>
            <a:rect l="l" t="t" r="r" b="b"/>
            <a:pathLst>
              <a:path w="3165475" h="2246629">
                <a:moveTo>
                  <a:pt x="0" y="2246376"/>
                </a:moveTo>
                <a:lnTo>
                  <a:pt x="3165475" y="2246376"/>
                </a:lnTo>
                <a:lnTo>
                  <a:pt x="3165475" y="0"/>
                </a:lnTo>
                <a:lnTo>
                  <a:pt x="0" y="0"/>
                </a:lnTo>
                <a:lnTo>
                  <a:pt x="0" y="2246376"/>
                </a:lnTo>
                <a:close/>
              </a:path>
            </a:pathLst>
          </a:custGeom>
          <a:solidFill>
            <a:srgbClr val="CECE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45491" y="1333246"/>
            <a:ext cx="8881110" cy="4648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33045" algn="just">
              <a:lnSpc>
                <a:spcPct val="100000"/>
              </a:lnSpc>
            </a:pPr>
            <a:r>
              <a:rPr sz="2200" spc="-5" dirty="0">
                <a:latin typeface="Arial"/>
                <a:cs typeface="Arial"/>
              </a:rPr>
              <a:t>Kapalı </a:t>
            </a:r>
            <a:r>
              <a:rPr sz="2200" dirty="0">
                <a:latin typeface="Arial"/>
                <a:cs typeface="Arial"/>
              </a:rPr>
              <a:t>çevrim denetim sisteminde </a:t>
            </a:r>
            <a:r>
              <a:rPr sz="2200" spc="-5" dirty="0">
                <a:latin typeface="Arial"/>
                <a:cs typeface="Arial"/>
              </a:rPr>
              <a:t>çıkış değişkeni, ölçme elemanı </a:t>
            </a:r>
            <a:r>
              <a:rPr sz="2200" dirty="0">
                <a:latin typeface="Arial"/>
                <a:cs typeface="Arial"/>
              </a:rPr>
              <a:t>ile  </a:t>
            </a:r>
            <a:r>
              <a:rPr sz="2200" spc="-5" dirty="0">
                <a:latin typeface="Arial"/>
                <a:cs typeface="Arial"/>
              </a:rPr>
              <a:t>ölçülür </a:t>
            </a:r>
            <a:r>
              <a:rPr sz="2200" spc="-10" dirty="0">
                <a:latin typeface="Arial"/>
                <a:cs typeface="Arial"/>
              </a:rPr>
              <a:t>ve </a:t>
            </a:r>
            <a:r>
              <a:rPr sz="2200" spc="-5" dirty="0">
                <a:latin typeface="Arial"/>
                <a:cs typeface="Arial"/>
              </a:rPr>
              <a:t>ölçme </a:t>
            </a:r>
            <a:r>
              <a:rPr sz="2200" dirty="0">
                <a:latin typeface="Arial"/>
                <a:cs typeface="Arial"/>
              </a:rPr>
              <a:t>büyüklüğü girişe </a:t>
            </a:r>
            <a:r>
              <a:rPr sz="2200" spc="-5" dirty="0">
                <a:latin typeface="Arial"/>
                <a:cs typeface="Arial"/>
              </a:rPr>
              <a:t>geri beslendikten </a:t>
            </a:r>
            <a:r>
              <a:rPr sz="2200" dirty="0">
                <a:latin typeface="Arial"/>
                <a:cs typeface="Arial"/>
              </a:rPr>
              <a:t>sonra </a:t>
            </a:r>
            <a:r>
              <a:rPr sz="2200" spc="-5" dirty="0">
                <a:latin typeface="Arial"/>
                <a:cs typeface="Arial"/>
              </a:rPr>
              <a:t>referans </a:t>
            </a:r>
            <a:r>
              <a:rPr sz="2200" dirty="0">
                <a:latin typeface="Arial"/>
                <a:cs typeface="Arial"/>
              </a:rPr>
              <a:t>bir  </a:t>
            </a:r>
            <a:r>
              <a:rPr sz="2200" spc="-5" dirty="0">
                <a:latin typeface="Arial"/>
                <a:cs typeface="Arial"/>
              </a:rPr>
              <a:t>değer ile </a:t>
            </a:r>
            <a:r>
              <a:rPr sz="2200" spc="-10" dirty="0">
                <a:latin typeface="Arial"/>
                <a:cs typeface="Arial"/>
              </a:rPr>
              <a:t>karşılaştırılır. </a:t>
            </a:r>
            <a:r>
              <a:rPr sz="2200" spc="-5" dirty="0">
                <a:latin typeface="Arial"/>
                <a:cs typeface="Arial"/>
              </a:rPr>
              <a:t>Karşılaştırma sonucunda hata sinyali elde </a:t>
            </a:r>
            <a:r>
              <a:rPr sz="2200" spc="-20" dirty="0">
                <a:latin typeface="Arial"/>
                <a:cs typeface="Arial"/>
              </a:rPr>
              <a:t>edilir,  </a:t>
            </a:r>
            <a:r>
              <a:rPr sz="2200" spc="-5" dirty="0">
                <a:latin typeface="Arial"/>
                <a:cs typeface="Arial"/>
              </a:rPr>
              <a:t>hata sinyalinin yapısına </a:t>
            </a:r>
            <a:r>
              <a:rPr sz="2200" spc="-10" dirty="0">
                <a:latin typeface="Arial"/>
                <a:cs typeface="Arial"/>
              </a:rPr>
              <a:t>ve </a:t>
            </a:r>
            <a:r>
              <a:rPr sz="2200" spc="-5" dirty="0">
                <a:latin typeface="Arial"/>
                <a:cs typeface="Arial"/>
              </a:rPr>
              <a:t>denetlenen çıkış değişkenine uygun </a:t>
            </a:r>
            <a:r>
              <a:rPr sz="2200" dirty="0">
                <a:latin typeface="Arial"/>
                <a:cs typeface="Arial"/>
              </a:rPr>
              <a:t>bir  </a:t>
            </a:r>
            <a:r>
              <a:rPr sz="2200" spc="-5" dirty="0">
                <a:latin typeface="Arial"/>
                <a:cs typeface="Arial"/>
              </a:rPr>
              <a:t>denetim </a:t>
            </a:r>
            <a:r>
              <a:rPr sz="2200" dirty="0">
                <a:latin typeface="Arial"/>
                <a:cs typeface="Arial"/>
              </a:rPr>
              <a:t>sinyali </a:t>
            </a:r>
            <a:r>
              <a:rPr sz="2200" spc="-15" dirty="0">
                <a:latin typeface="Arial"/>
                <a:cs typeface="Arial"/>
              </a:rPr>
              <a:t>üretilir. </a:t>
            </a:r>
            <a:r>
              <a:rPr sz="2200" spc="-5" dirty="0">
                <a:latin typeface="Arial"/>
                <a:cs typeface="Arial"/>
              </a:rPr>
              <a:t>Kapalı </a:t>
            </a:r>
            <a:r>
              <a:rPr sz="2200" dirty="0">
                <a:latin typeface="Arial"/>
                <a:cs typeface="Arial"/>
              </a:rPr>
              <a:t>çevrim denetim sistemine “geri </a:t>
            </a:r>
            <a:r>
              <a:rPr sz="2200" spc="-5" dirty="0">
                <a:latin typeface="Arial"/>
                <a:cs typeface="Arial"/>
              </a:rPr>
              <a:t>beslemeli  denetim sistemi” de</a:t>
            </a:r>
            <a:r>
              <a:rPr sz="2200" spc="10" dirty="0">
                <a:latin typeface="Arial"/>
                <a:cs typeface="Arial"/>
              </a:rPr>
              <a:t> </a:t>
            </a:r>
            <a:r>
              <a:rPr sz="2200" spc="-10" dirty="0">
                <a:latin typeface="Arial"/>
                <a:cs typeface="Arial"/>
              </a:rPr>
              <a:t>denilebilir.</a:t>
            </a:r>
            <a:endParaRPr sz="22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133350" marR="5756275" algn="just">
              <a:lnSpc>
                <a:spcPct val="100000"/>
              </a:lnSpc>
              <a:spcBef>
                <a:spcPts val="1435"/>
              </a:spcBef>
            </a:pPr>
            <a:r>
              <a:rPr sz="2000" spc="-5" dirty="0">
                <a:latin typeface="Arial"/>
                <a:cs typeface="Arial"/>
              </a:rPr>
              <a:t>Geri beslemeli denetim  </a:t>
            </a:r>
            <a:r>
              <a:rPr sz="2000" dirty="0">
                <a:latin typeface="Arial"/>
                <a:cs typeface="Arial"/>
              </a:rPr>
              <a:t>sisteminde üç işlem  </a:t>
            </a:r>
            <a:r>
              <a:rPr sz="2000" spc="-10" dirty="0">
                <a:latin typeface="Arial"/>
                <a:cs typeface="Arial"/>
              </a:rPr>
              <a:t>gerçekleşir.</a:t>
            </a:r>
            <a:r>
              <a:rPr sz="2000" spc="-8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Bunlar;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476250" indent="-342900" algn="just">
              <a:lnSpc>
                <a:spcPct val="100000"/>
              </a:lnSpc>
              <a:buChar char="•"/>
              <a:tabLst>
                <a:tab pos="476884" algn="l"/>
              </a:tabLst>
            </a:pPr>
            <a:r>
              <a:rPr sz="2000" dirty="0">
                <a:latin typeface="Arial"/>
                <a:cs typeface="Arial"/>
              </a:rPr>
              <a:t>Ölçme,</a:t>
            </a:r>
            <a:endParaRPr sz="2000">
              <a:latin typeface="Arial"/>
              <a:cs typeface="Arial"/>
            </a:endParaRPr>
          </a:p>
          <a:p>
            <a:pPr marL="476250" indent="-342900" algn="just">
              <a:lnSpc>
                <a:spcPct val="100000"/>
              </a:lnSpc>
              <a:buChar char="•"/>
              <a:tabLst>
                <a:tab pos="476884" algn="l"/>
              </a:tabLst>
            </a:pPr>
            <a:r>
              <a:rPr sz="2000" spc="-20" dirty="0">
                <a:latin typeface="Arial"/>
                <a:cs typeface="Arial"/>
              </a:rPr>
              <a:t>Karar,</a:t>
            </a:r>
            <a:endParaRPr sz="2000">
              <a:latin typeface="Arial"/>
              <a:cs typeface="Arial"/>
            </a:endParaRPr>
          </a:p>
          <a:p>
            <a:pPr marL="476250" indent="-342900" algn="just">
              <a:lnSpc>
                <a:spcPts val="2380"/>
              </a:lnSpc>
              <a:buChar char="•"/>
              <a:tabLst>
                <a:tab pos="476884" algn="l"/>
              </a:tabLst>
            </a:pPr>
            <a:r>
              <a:rPr sz="2000" dirty="0">
                <a:latin typeface="Arial"/>
                <a:cs typeface="Arial"/>
              </a:rPr>
              <a:t>Uygulama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308</Words>
  <Application>Microsoft Office PowerPoint</Application>
  <PresentationFormat>Ekran Gösterisi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Office Theme</vt:lpstr>
      <vt:lpstr>Temel Kavramlar</vt:lpstr>
      <vt:lpstr>Güneş enerjisi ile ısıtma sistemi</vt:lpstr>
      <vt:lpstr>Kontrol ve Otomatik Kontrol</vt:lpstr>
      <vt:lpstr>Kontrol ve Otomatik Kontrol</vt:lpstr>
      <vt:lpstr>Açık Çevrim Kontrol</vt:lpstr>
      <vt:lpstr>Açık Çevrim Kontrol</vt:lpstr>
      <vt:lpstr>Açık Çevrim Kontrol Örneği</vt:lpstr>
      <vt:lpstr>Açık Çevrim Kontrol Örneği</vt:lpstr>
      <vt:lpstr>Kapalı Çevrim Kontrol</vt:lpstr>
      <vt:lpstr>Kapalı Çevrim Kontrol</vt:lpstr>
      <vt:lpstr>Kapalı Çevrim Kontrol</vt:lpstr>
      <vt:lpstr>Kapalı Çevrim Kontrol Örnekleri</vt:lpstr>
      <vt:lpstr>Kapalı Çevrim Kontrol Örnekleri</vt:lpstr>
      <vt:lpstr>Açık-Kapalı Çevrim Kontrol Karşılaştırma</vt:lpstr>
      <vt:lpstr>Açık-Kapalı Çevrim Kontrol Karşılaştırma</vt:lpstr>
      <vt:lpstr>Açık-Kapalı Çevrim Kontrol Karşılaştırma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Mr.Navpreet Singh</dc:creator>
  <cp:lastModifiedBy>cumayeri</cp:lastModifiedBy>
  <cp:revision>2</cp:revision>
  <dcterms:created xsi:type="dcterms:W3CDTF">2017-02-22T09:41:38Z</dcterms:created>
  <dcterms:modified xsi:type="dcterms:W3CDTF">2017-03-01T06:55:37Z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2014-09-23T00:00:00Z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2017-02-22T00:00:00Z</vt:filetime>
  </property>
</Properties>
</file>