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334" r:id="rId3"/>
    <p:sldId id="359" r:id="rId4"/>
    <p:sldId id="369" r:id="rId5"/>
    <p:sldId id="297" r:id="rId6"/>
    <p:sldId id="374" r:id="rId7"/>
    <p:sldId id="373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25" r:id="rId20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0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2D3E"/>
    <a:srgbClr val="292824"/>
    <a:srgbClr val="252D30"/>
    <a:srgbClr val="4E161E"/>
    <a:srgbClr val="6F4522"/>
    <a:srgbClr val="533319"/>
    <a:srgbClr val="2A1C1B"/>
    <a:srgbClr val="036AAD"/>
    <a:srgbClr val="024674"/>
    <a:srgbClr val="003B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6682" autoAdjust="0"/>
  </p:normalViewPr>
  <p:slideViewPr>
    <p:cSldViewPr>
      <p:cViewPr>
        <p:scale>
          <a:sx n="153" d="100"/>
          <a:sy n="153" d="100"/>
        </p:scale>
        <p:origin x="-1565" y="86"/>
      </p:cViewPr>
      <p:guideLst>
        <p:guide orient="horz" pos="1620"/>
        <p:guide pos="30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9362F-F644-4F44-AD00-39A6892C0DC4}" type="datetimeFigureOut">
              <a:rPr lang="tr-TR" smtClean="0"/>
              <a:t>3.11.2024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838A1-574E-42FD-A358-1A9251AD0D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9300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38A1-574E-42FD-A358-1A9251AD0D24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6201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38A1-574E-42FD-A358-1A9251AD0D24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4009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38A1-574E-42FD-A358-1A9251AD0D24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4137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38A1-574E-42FD-A358-1A9251AD0D24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7592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38A1-574E-42FD-A358-1A9251AD0D24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3992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38A1-574E-42FD-A358-1A9251AD0D24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2315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38A1-574E-42FD-A358-1A9251AD0D24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2847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38A1-574E-42FD-A358-1A9251AD0D24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9596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38A1-574E-42FD-A358-1A9251AD0D24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9505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38A1-574E-42FD-A358-1A9251AD0D24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929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38A1-574E-42FD-A358-1A9251AD0D24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7104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38A1-574E-42FD-A358-1A9251AD0D24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8382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38A1-574E-42FD-A358-1A9251AD0D24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6946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9532-736A-4A18-BEAF-5D718E31BF95}" type="datetimeFigureOut">
              <a:rPr lang="tr-TR" smtClean="0"/>
              <a:t>3.11.2024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4B27-A56E-4075-BBE7-3733E714ED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8298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9532-736A-4A18-BEAF-5D718E31BF95}" type="datetimeFigureOut">
              <a:rPr lang="tr-TR" smtClean="0"/>
              <a:t>3.11.2024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4B27-A56E-4075-BBE7-3733E714ED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08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9532-736A-4A18-BEAF-5D718E31BF95}" type="datetimeFigureOut">
              <a:rPr lang="tr-TR" smtClean="0"/>
              <a:t>3.11.2024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4B27-A56E-4075-BBE7-3733E714ED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24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9532-736A-4A18-BEAF-5D718E31BF95}" type="datetimeFigureOut">
              <a:rPr lang="tr-TR" smtClean="0"/>
              <a:t>3.11.2024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4B27-A56E-4075-BBE7-3733E714ED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3576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9532-736A-4A18-BEAF-5D718E31BF95}" type="datetimeFigureOut">
              <a:rPr lang="tr-TR" smtClean="0"/>
              <a:t>3.11.2024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4B27-A56E-4075-BBE7-3733E714ED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0946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9532-736A-4A18-BEAF-5D718E31BF95}" type="datetimeFigureOut">
              <a:rPr lang="tr-TR" smtClean="0"/>
              <a:t>3.11.2024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4B27-A56E-4075-BBE7-3733E714ED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6852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9532-736A-4A18-BEAF-5D718E31BF95}" type="datetimeFigureOut">
              <a:rPr lang="tr-TR" smtClean="0"/>
              <a:t>3.11.2024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4B27-A56E-4075-BBE7-3733E714ED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3167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9532-736A-4A18-BEAF-5D718E31BF95}" type="datetimeFigureOut">
              <a:rPr lang="tr-TR" smtClean="0"/>
              <a:t>3.11.2024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4B27-A56E-4075-BBE7-3733E714ED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2250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9532-736A-4A18-BEAF-5D718E31BF95}" type="datetimeFigureOut">
              <a:rPr lang="tr-TR" smtClean="0"/>
              <a:t>3.11.2024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4B27-A56E-4075-BBE7-3733E714ED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3506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9532-736A-4A18-BEAF-5D718E31BF95}" type="datetimeFigureOut">
              <a:rPr lang="tr-TR" smtClean="0"/>
              <a:t>3.11.2024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4B27-A56E-4075-BBE7-3733E714ED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157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9532-736A-4A18-BEAF-5D718E31BF95}" type="datetimeFigureOut">
              <a:rPr lang="tr-TR" smtClean="0"/>
              <a:t>3.11.2024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4B27-A56E-4075-BBE7-3733E714ED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8687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A9532-736A-4A18-BEAF-5D718E31BF95}" type="datetimeFigureOut">
              <a:rPr lang="tr-TR" smtClean="0"/>
              <a:t>3.11.2024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64B27-A56E-4075-BBE7-3733E714ED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947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37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9552" y="123478"/>
            <a:ext cx="8136904" cy="2016224"/>
          </a:xfrm>
          <a:ln>
            <a:noFill/>
          </a:ln>
          <a:effectLst/>
        </p:spPr>
        <p:txBody>
          <a:bodyPr>
            <a:noAutofit/>
          </a:bodyPr>
          <a:lstStyle/>
          <a:p>
            <a:pPr algn="l" defTabSz="592138"/>
            <a:r>
              <a:rPr lang="tr-TR" sz="3200" dirty="0">
                <a:solidFill>
                  <a:srgbClr val="292824"/>
                </a:solidFill>
              </a:rPr>
              <a:t>LEWİN’İN DEĞİŞİM MODELİ</a:t>
            </a:r>
          </a:p>
        </p:txBody>
      </p:sp>
      <p:sp>
        <p:nvSpPr>
          <p:cNvPr id="8" name="Başlık 1"/>
          <p:cNvSpPr txBox="1">
            <a:spLocks/>
          </p:cNvSpPr>
          <p:nvPr/>
        </p:nvSpPr>
        <p:spPr>
          <a:xfrm>
            <a:off x="323528" y="1275606"/>
            <a:ext cx="8496944" cy="38678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300"/>
              </a:lnSpc>
            </a:pPr>
            <a:r>
              <a:rPr lang="tr-TR" sz="2000" dirty="0">
                <a:latin typeface="+mn-lt"/>
              </a:rPr>
              <a:t>Grup dinamiklerinin kişilerin değişime karşı tutumlarına etkisini tamamen anlayabilmek için Kurt Lewin (1947) ve onun güç alanı analizine kısaca bakıl- </a:t>
            </a:r>
            <a:r>
              <a:rPr lang="tr-TR" sz="2000" dirty="0" err="1">
                <a:latin typeface="+mn-lt"/>
              </a:rPr>
              <a:t>ması</a:t>
            </a:r>
            <a:r>
              <a:rPr lang="tr-TR" sz="2000" dirty="0">
                <a:latin typeface="+mn-lt"/>
              </a:rPr>
              <a:t> gerekmektedir.</a:t>
            </a:r>
          </a:p>
          <a:p>
            <a:pPr algn="l">
              <a:lnSpc>
                <a:spcPts val="2300"/>
              </a:lnSpc>
            </a:pPr>
            <a:endParaRPr lang="tr-TR" sz="2000" dirty="0">
              <a:latin typeface="+mn-lt"/>
            </a:endParaRPr>
          </a:p>
          <a:p>
            <a:pPr algn="l">
              <a:lnSpc>
                <a:spcPts val="2300"/>
              </a:lnSpc>
            </a:pPr>
            <a:r>
              <a:rPr lang="tr-TR" sz="2000" dirty="0">
                <a:latin typeface="+mn-lt"/>
              </a:rPr>
              <a:t>Lewin’in modeli, değişimi değişik yönlerde etki eden bir dizi güç olarak görmemizi sağlar.</a:t>
            </a:r>
          </a:p>
          <a:p>
            <a:pPr algn="l">
              <a:lnSpc>
                <a:spcPts val="2300"/>
              </a:lnSpc>
            </a:pPr>
            <a:endParaRPr lang="tr-TR" sz="2000" dirty="0">
              <a:latin typeface="+mn-lt"/>
            </a:endParaRPr>
          </a:p>
          <a:p>
            <a:pPr algn="l">
              <a:lnSpc>
                <a:spcPts val="2300"/>
              </a:lnSpc>
            </a:pPr>
            <a:r>
              <a:rPr lang="tr-TR" sz="2000" dirty="0">
                <a:latin typeface="+mn-lt"/>
              </a:rPr>
              <a:t>Gerçekte, bir organizasyon içerisinde </a:t>
            </a:r>
            <a:r>
              <a:rPr lang="tr-TR" sz="2000" dirty="0" err="1">
                <a:latin typeface="+mn-lt"/>
              </a:rPr>
              <a:t>sta</a:t>
            </a:r>
            <a:r>
              <a:rPr lang="tr-TR" sz="2000" dirty="0">
                <a:latin typeface="+mn-lt"/>
              </a:rPr>
              <a:t>- </a:t>
            </a:r>
            <a:r>
              <a:rPr lang="tr-TR" sz="2000" dirty="0" err="1">
                <a:latin typeface="+mn-lt"/>
              </a:rPr>
              <a:t>tükoyu</a:t>
            </a:r>
            <a:r>
              <a:rPr lang="tr-TR" sz="2000" dirty="0">
                <a:latin typeface="+mn-lt"/>
              </a:rPr>
              <a:t> korumak isteyen güçler ve çıkarlar ile değişimi isteyen bazı güçler ve çıkarlar dengelenebilmektedir.</a:t>
            </a:r>
          </a:p>
        </p:txBody>
      </p:sp>
    </p:spTree>
    <p:extLst>
      <p:ext uri="{BB962C8B-B14F-4D97-AF65-F5344CB8AC3E}">
        <p14:creationId xmlns:p14="http://schemas.microsoft.com/office/powerpoint/2010/main" val="124770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F08C49FE-C9B3-36DB-2E84-95F78DE00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37" y="891595"/>
            <a:ext cx="8312727" cy="336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6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9552" y="123478"/>
            <a:ext cx="8136904" cy="2016224"/>
          </a:xfrm>
          <a:ln>
            <a:noFill/>
          </a:ln>
          <a:effectLst/>
        </p:spPr>
        <p:txBody>
          <a:bodyPr>
            <a:noAutofit/>
          </a:bodyPr>
          <a:lstStyle/>
          <a:p>
            <a:pPr algn="l" defTabSz="592138"/>
            <a:r>
              <a:rPr lang="tr-TR" sz="3200" dirty="0">
                <a:solidFill>
                  <a:srgbClr val="292824"/>
                </a:solidFill>
              </a:rPr>
              <a:t>SAĞLIK KURULUŞLARININ DÖNÜŞÜMÜ</a:t>
            </a:r>
          </a:p>
        </p:txBody>
      </p:sp>
      <p:sp>
        <p:nvSpPr>
          <p:cNvPr id="8" name="Başlık 1"/>
          <p:cNvSpPr txBox="1">
            <a:spLocks/>
          </p:cNvSpPr>
          <p:nvPr/>
        </p:nvSpPr>
        <p:spPr>
          <a:xfrm>
            <a:off x="323528" y="1275606"/>
            <a:ext cx="8496944" cy="38678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300"/>
              </a:lnSpc>
            </a:pPr>
            <a:r>
              <a:rPr lang="tr-TR" sz="2000" dirty="0">
                <a:latin typeface="+mn-lt"/>
              </a:rPr>
              <a:t>Yüksek kaliteli hasta bakımı sunmak için, değişim yönetimi uygulama yoluyla örgütlerin değişimini sağlayan pek çok sağlık kurumu bulunmakta- </a:t>
            </a:r>
            <a:r>
              <a:rPr lang="tr-TR" sz="2000" dirty="0" err="1">
                <a:latin typeface="+mn-lt"/>
              </a:rPr>
              <a:t>dır</a:t>
            </a:r>
            <a:r>
              <a:rPr lang="tr-TR" sz="2000" dirty="0">
                <a:latin typeface="+mn-lt"/>
              </a:rPr>
              <a:t>.</a:t>
            </a:r>
          </a:p>
          <a:p>
            <a:pPr algn="l">
              <a:lnSpc>
                <a:spcPts val="2300"/>
              </a:lnSpc>
            </a:pPr>
            <a:endParaRPr lang="tr-TR" sz="2000" dirty="0">
              <a:latin typeface="+mn-lt"/>
            </a:endParaRPr>
          </a:p>
          <a:p>
            <a:pPr algn="l">
              <a:lnSpc>
                <a:spcPts val="2300"/>
              </a:lnSpc>
            </a:pPr>
            <a:r>
              <a:rPr lang="tr-TR" sz="2000" dirty="0">
                <a:latin typeface="+mn-lt"/>
              </a:rPr>
              <a:t>Örneğin </a:t>
            </a:r>
            <a:r>
              <a:rPr lang="tr-TR" sz="2000" dirty="0" err="1">
                <a:latin typeface="+mn-lt"/>
              </a:rPr>
              <a:t>VanDeusen</a:t>
            </a:r>
            <a:r>
              <a:rPr lang="tr-TR" sz="2000" dirty="0">
                <a:latin typeface="+mn-lt"/>
              </a:rPr>
              <a:t> Lukas ve arkadaşları (2007), Robert </a:t>
            </a:r>
            <a:r>
              <a:rPr lang="tr-TR" sz="2000" dirty="0" err="1">
                <a:latin typeface="+mn-lt"/>
              </a:rPr>
              <a:t>Wood</a:t>
            </a:r>
            <a:r>
              <a:rPr lang="tr-TR" sz="2000" dirty="0">
                <a:latin typeface="+mn-lt"/>
              </a:rPr>
              <a:t> Johnson Vakfının Mükemmellik Programını izleyen (</a:t>
            </a:r>
            <a:r>
              <a:rPr lang="tr-TR" sz="2000" dirty="0" err="1">
                <a:latin typeface="+mn-lt"/>
              </a:rPr>
              <a:t>Pursuing</a:t>
            </a:r>
            <a:r>
              <a:rPr lang="tr-TR" sz="2000" dirty="0">
                <a:latin typeface="+mn-lt"/>
              </a:rPr>
              <a:t> </a:t>
            </a:r>
            <a:r>
              <a:rPr lang="tr-TR" sz="2000" dirty="0" err="1">
                <a:latin typeface="+mn-lt"/>
              </a:rPr>
              <a:t>Perfection</a:t>
            </a:r>
            <a:r>
              <a:rPr lang="tr-TR" sz="2000" dirty="0">
                <a:latin typeface="+mn-lt"/>
              </a:rPr>
              <a:t> Program) veya mevcut itibarını geliştirmek, iyileştirme ve yüksek kaliteli bakımı sağ- </a:t>
            </a:r>
            <a:r>
              <a:rPr lang="tr-TR" sz="2000" dirty="0" err="1">
                <a:latin typeface="+mn-lt"/>
              </a:rPr>
              <a:t>lamak</a:t>
            </a:r>
            <a:r>
              <a:rPr lang="tr-TR" sz="2000" dirty="0">
                <a:latin typeface="+mn-lt"/>
              </a:rPr>
              <a:t> için uzun süreli taahhütleri kabul etmiş 12 sağlık kuruluşunu ince- </a:t>
            </a:r>
            <a:r>
              <a:rPr lang="tr-TR" sz="2000" dirty="0" err="1">
                <a:latin typeface="+mn-lt"/>
              </a:rPr>
              <a:t>lemişlerdir</a:t>
            </a:r>
            <a:r>
              <a:rPr lang="tr-TR" sz="20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066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C30BFD8-D641-4E1B-7592-18A956A7D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456" y="233796"/>
            <a:ext cx="4317086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7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9552" y="123478"/>
            <a:ext cx="8136904" cy="2016224"/>
          </a:xfrm>
          <a:ln>
            <a:noFill/>
          </a:ln>
          <a:effectLst/>
        </p:spPr>
        <p:txBody>
          <a:bodyPr>
            <a:noAutofit/>
          </a:bodyPr>
          <a:lstStyle/>
          <a:p>
            <a:pPr algn="l" defTabSz="592138"/>
            <a:r>
              <a:rPr lang="tr-TR" sz="3200" dirty="0">
                <a:solidFill>
                  <a:srgbClr val="292824"/>
                </a:solidFill>
              </a:rPr>
              <a:t>ÖZET</a:t>
            </a:r>
          </a:p>
        </p:txBody>
      </p:sp>
      <p:sp>
        <p:nvSpPr>
          <p:cNvPr id="8" name="Başlık 1"/>
          <p:cNvSpPr txBox="1">
            <a:spLocks/>
          </p:cNvSpPr>
          <p:nvPr/>
        </p:nvSpPr>
        <p:spPr>
          <a:xfrm>
            <a:off x="323528" y="1275606"/>
            <a:ext cx="8496944" cy="38678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300"/>
              </a:lnSpc>
            </a:pPr>
            <a:r>
              <a:rPr lang="tr-TR" sz="2000" dirty="0">
                <a:latin typeface="+mn-lt"/>
              </a:rPr>
              <a:t>Değişimin temel amacı, örgütün gelecekte rekabeti devam ettirebilme- sini sağlamaktır.</a:t>
            </a:r>
          </a:p>
          <a:p>
            <a:pPr algn="l">
              <a:lnSpc>
                <a:spcPts val="2300"/>
              </a:lnSpc>
            </a:pPr>
            <a:endParaRPr lang="tr-TR" sz="2000" dirty="0">
              <a:latin typeface="+mn-lt"/>
            </a:endParaRPr>
          </a:p>
          <a:p>
            <a:pPr algn="l">
              <a:lnSpc>
                <a:spcPts val="2300"/>
              </a:lnSpc>
            </a:pPr>
            <a:r>
              <a:rPr lang="tr-TR" sz="2000" dirty="0">
                <a:latin typeface="+mn-lt"/>
              </a:rPr>
              <a:t>Değişim gerçekliği ve ihtiyacı iç ve dış güçlerden kaynak- </a:t>
            </a:r>
            <a:r>
              <a:rPr lang="tr-TR" sz="2000" dirty="0" err="1">
                <a:latin typeface="+mn-lt"/>
              </a:rPr>
              <a:t>lanabilmektedir</a:t>
            </a:r>
            <a:r>
              <a:rPr lang="tr-TR" sz="2000" dirty="0">
                <a:latin typeface="+mn-lt"/>
              </a:rPr>
              <a:t>.</a:t>
            </a:r>
          </a:p>
          <a:p>
            <a:pPr algn="l">
              <a:lnSpc>
                <a:spcPts val="2300"/>
              </a:lnSpc>
            </a:pPr>
            <a:endParaRPr lang="tr-TR" sz="2000" dirty="0">
              <a:latin typeface="+mn-lt"/>
            </a:endParaRPr>
          </a:p>
          <a:p>
            <a:pPr algn="l">
              <a:lnSpc>
                <a:spcPts val="2300"/>
              </a:lnSpc>
            </a:pPr>
            <a:r>
              <a:rPr lang="tr-TR" sz="2000" dirty="0">
                <a:latin typeface="+mn-lt"/>
              </a:rPr>
              <a:t>Başarılı bir uygulama için yöneticinin çalışan tutumunun öneminin farkında olması ve değerlendirmesi, gerekli değişime direnç oluş- </a:t>
            </a:r>
            <a:r>
              <a:rPr lang="tr-TR" sz="2000" dirty="0" err="1">
                <a:latin typeface="+mn-lt"/>
              </a:rPr>
              <a:t>turacak</a:t>
            </a:r>
            <a:r>
              <a:rPr lang="tr-TR" sz="2000" dirty="0">
                <a:latin typeface="+mn-lt"/>
              </a:rPr>
              <a:t> çeşitli örgütsel ve bireysel engelleri dikkate alması gerekmektedir.</a:t>
            </a:r>
          </a:p>
        </p:txBody>
      </p:sp>
    </p:spTree>
    <p:extLst>
      <p:ext uri="{BB962C8B-B14F-4D97-AF65-F5344CB8AC3E}">
        <p14:creationId xmlns:p14="http://schemas.microsoft.com/office/powerpoint/2010/main" val="69112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476FE893-7EAA-9972-E3A7-0340F7E68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37" y="1184579"/>
            <a:ext cx="8312727" cy="277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7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FD9D705-933F-0EF1-83DA-2AFC14846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930" y="233796"/>
            <a:ext cx="6308140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3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E4DD4A3B-A176-4EE3-7AB2-361FA8E8F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098" y="233796"/>
            <a:ext cx="334180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1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E84A569-3126-AE98-C4BD-1906D70E9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368" y="233796"/>
            <a:ext cx="5727263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1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DDB7E09-F835-155E-76A6-74C54D314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005" y="2252005"/>
            <a:ext cx="1327656" cy="19103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347C92F-9360-76BA-0960-36068C7649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4288" y="2459768"/>
            <a:ext cx="1298523" cy="1922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FF843E2-5FFD-2320-806D-E380E1B45E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5498" y="2247844"/>
            <a:ext cx="1323495" cy="1918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4D103962-2F8C-8646-8300-D014F76A32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1129" y="2484825"/>
            <a:ext cx="1335982" cy="19103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6252DF97-166F-6932-23C8-91B075528D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9553" y="2245762"/>
            <a:ext cx="1302685" cy="1922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AB4136C7-152C-8F64-44B0-FC676FEB1A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4866" y="2477413"/>
            <a:ext cx="1323495" cy="1922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685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84B2B90D-AFB2-FCEB-C30C-D00558302A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137" y="395287"/>
            <a:ext cx="846772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59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Resim 26">
            <a:extLst>
              <a:ext uri="{FF2B5EF4-FFF2-40B4-BE49-F238E27FC236}">
                <a16:creationId xmlns:a16="http://schemas.microsoft.com/office/drawing/2014/main" id="{7AE14B88-15FF-F70A-7DA6-8D12352AA2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5841" y="1131590"/>
            <a:ext cx="4692318" cy="22005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glow>
              <a:schemeClr val="bg1">
                <a:alpha val="40000"/>
              </a:schemeClr>
            </a:glow>
            <a:outerShdw blurRad="165100" dist="114300" dir="2820000" sx="98000" sy="98000" algn="ctr">
              <a:schemeClr val="tx1">
                <a:lumMod val="85000"/>
                <a:lumOff val="15000"/>
                <a:alpha val="92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066865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Resim 17">
            <a:extLst>
              <a:ext uri="{FF2B5EF4-FFF2-40B4-BE49-F238E27FC236}">
                <a16:creationId xmlns:a16="http://schemas.microsoft.com/office/drawing/2014/main" id="{E3AA484A-75A7-4595-EF53-BD029A8F3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36" y="1131504"/>
            <a:ext cx="8312728" cy="288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2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9552" y="123478"/>
            <a:ext cx="8136904" cy="2016224"/>
          </a:xfrm>
          <a:ln>
            <a:noFill/>
          </a:ln>
          <a:effectLst/>
        </p:spPr>
        <p:txBody>
          <a:bodyPr>
            <a:noAutofit/>
          </a:bodyPr>
          <a:lstStyle/>
          <a:p>
            <a:pPr algn="l" defTabSz="592138"/>
            <a:r>
              <a:rPr lang="tr-TR" sz="3200" dirty="0">
                <a:solidFill>
                  <a:srgbClr val="292824"/>
                </a:solidFill>
              </a:rPr>
              <a:t>GENEL DEĞERLENDİRME</a:t>
            </a:r>
          </a:p>
        </p:txBody>
      </p:sp>
      <p:sp>
        <p:nvSpPr>
          <p:cNvPr id="8" name="Başlık 1"/>
          <p:cNvSpPr txBox="1">
            <a:spLocks/>
          </p:cNvSpPr>
          <p:nvPr/>
        </p:nvSpPr>
        <p:spPr>
          <a:xfrm>
            <a:off x="323528" y="1275606"/>
            <a:ext cx="8496944" cy="38678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300"/>
              </a:lnSpc>
            </a:pPr>
            <a:r>
              <a:rPr lang="tr-TR" sz="2000" dirty="0">
                <a:latin typeface="+mn-lt"/>
              </a:rPr>
              <a:t>Bölüm 18’de ele alındığı gibi planlı değişiklikler bir veya birden çok örgüt- sel amaç ve hedeflerin (ör. müşteri memnuniyetinin arttırılması) değişiminden kaynaklanmaktadır.</a:t>
            </a:r>
          </a:p>
          <a:p>
            <a:pPr algn="l">
              <a:lnSpc>
                <a:spcPts val="2300"/>
              </a:lnSpc>
            </a:pPr>
            <a:endParaRPr lang="tr-TR" sz="2000" dirty="0">
              <a:latin typeface="+mn-lt"/>
            </a:endParaRPr>
          </a:p>
          <a:p>
            <a:pPr algn="l">
              <a:lnSpc>
                <a:spcPts val="2300"/>
              </a:lnSpc>
            </a:pPr>
            <a:r>
              <a:rPr lang="tr-TR" sz="2000" dirty="0">
                <a:latin typeface="+mn-lt"/>
              </a:rPr>
              <a:t>Bu değişimler örgütün misyonunu gözden geçirmesi, yeni bir vizyon geliştirmesi, iç veya dış diğer güçlere cevap verilmesi gibi nedenler- den ortaya çıkabilmektedir.</a:t>
            </a:r>
          </a:p>
        </p:txBody>
      </p:sp>
    </p:spTree>
    <p:extLst>
      <p:ext uri="{BB962C8B-B14F-4D97-AF65-F5344CB8AC3E}">
        <p14:creationId xmlns:p14="http://schemas.microsoft.com/office/powerpoint/2010/main" val="412568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9552" y="123478"/>
            <a:ext cx="8136904" cy="2016224"/>
          </a:xfrm>
          <a:ln>
            <a:noFill/>
          </a:ln>
          <a:effectLst/>
        </p:spPr>
        <p:txBody>
          <a:bodyPr>
            <a:noAutofit/>
          </a:bodyPr>
          <a:lstStyle/>
          <a:p>
            <a:pPr algn="l" defTabSz="592138"/>
            <a:r>
              <a:rPr lang="tr-TR" sz="3200" dirty="0">
                <a:solidFill>
                  <a:srgbClr val="292824"/>
                </a:solidFill>
              </a:rPr>
              <a:t>DEĞİŞİM DİNAMİKLERİ</a:t>
            </a:r>
          </a:p>
        </p:txBody>
      </p:sp>
      <p:sp>
        <p:nvSpPr>
          <p:cNvPr id="8" name="Başlık 1"/>
          <p:cNvSpPr txBox="1">
            <a:spLocks/>
          </p:cNvSpPr>
          <p:nvPr/>
        </p:nvSpPr>
        <p:spPr>
          <a:xfrm>
            <a:off x="323528" y="1275606"/>
            <a:ext cx="8496944" cy="38678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300"/>
              </a:lnSpc>
            </a:pPr>
            <a:r>
              <a:rPr lang="tr-TR" sz="2000" dirty="0">
                <a:latin typeface="+mn-lt"/>
              </a:rPr>
              <a:t>Örgütlerin çalışmaları belirlenebilir üç çevrede gerçekleşmektedir: Dış/ sosyal, iş/çalışma ve iç çevre (şekil 19-1).</a:t>
            </a:r>
          </a:p>
          <a:p>
            <a:pPr algn="l">
              <a:lnSpc>
                <a:spcPts val="2300"/>
              </a:lnSpc>
            </a:pPr>
            <a:endParaRPr lang="tr-TR" sz="2000" dirty="0">
              <a:latin typeface="+mn-lt"/>
            </a:endParaRPr>
          </a:p>
          <a:p>
            <a:pPr algn="l">
              <a:lnSpc>
                <a:spcPts val="2300"/>
              </a:lnSpc>
            </a:pPr>
            <a:r>
              <a:rPr lang="tr-TR" sz="2000" dirty="0">
                <a:latin typeface="+mn-lt"/>
              </a:rPr>
              <a:t>Değişim ihtiyacı yaratan temel güç örgütün dış ve endüstri çevresidir.</a:t>
            </a:r>
          </a:p>
          <a:p>
            <a:pPr algn="l">
              <a:lnSpc>
                <a:spcPts val="2300"/>
              </a:lnSpc>
            </a:pPr>
            <a:endParaRPr lang="tr-TR" sz="2000" dirty="0">
              <a:latin typeface="+mn-lt"/>
            </a:endParaRPr>
          </a:p>
          <a:p>
            <a:pPr algn="l">
              <a:lnSpc>
                <a:spcPts val="2300"/>
              </a:lnSpc>
            </a:pPr>
            <a:r>
              <a:rPr lang="tr-TR" sz="2000" dirty="0">
                <a:latin typeface="+mn-lt"/>
              </a:rPr>
              <a:t>Değişim, örgütün bu çevrelerden gelen yeni üretim gereklerine cevap verme ve uyum sağlama çabaları olmaktadır.</a:t>
            </a:r>
          </a:p>
        </p:txBody>
      </p:sp>
    </p:spTree>
    <p:extLst>
      <p:ext uri="{BB962C8B-B14F-4D97-AF65-F5344CB8AC3E}">
        <p14:creationId xmlns:p14="http://schemas.microsoft.com/office/powerpoint/2010/main" val="248502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1D85FE91-4D19-6DA4-E297-7A240D061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568" y="584488"/>
            <a:ext cx="4346864" cy="397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4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9552" y="123478"/>
            <a:ext cx="8136904" cy="2016224"/>
          </a:xfrm>
          <a:ln>
            <a:noFill/>
          </a:ln>
          <a:effectLst/>
        </p:spPr>
        <p:txBody>
          <a:bodyPr>
            <a:noAutofit/>
          </a:bodyPr>
          <a:lstStyle/>
          <a:p>
            <a:pPr algn="l" defTabSz="592138"/>
            <a:r>
              <a:rPr lang="tr-TR" sz="3200" dirty="0">
                <a:solidFill>
                  <a:srgbClr val="292824"/>
                </a:solidFill>
              </a:rPr>
              <a:t>DEĞİŞİME DİRENÇ</a:t>
            </a:r>
          </a:p>
        </p:txBody>
      </p:sp>
      <p:sp>
        <p:nvSpPr>
          <p:cNvPr id="8" name="Başlık 1"/>
          <p:cNvSpPr txBox="1">
            <a:spLocks/>
          </p:cNvSpPr>
          <p:nvPr/>
        </p:nvSpPr>
        <p:spPr>
          <a:xfrm>
            <a:off x="323528" y="1275606"/>
            <a:ext cx="8496944" cy="38678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300"/>
              </a:lnSpc>
            </a:pPr>
            <a:r>
              <a:rPr lang="tr-TR" sz="2000" dirty="0">
                <a:latin typeface="+mn-lt"/>
              </a:rPr>
              <a:t>Yöneticilerin örgütsel değişimin birçok dirençle karşılanabileceğinin farkında olması gerekmektedir.</a:t>
            </a:r>
          </a:p>
          <a:p>
            <a:pPr algn="l">
              <a:lnSpc>
                <a:spcPts val="2300"/>
              </a:lnSpc>
            </a:pPr>
            <a:endParaRPr lang="tr-TR" sz="2000" dirty="0">
              <a:latin typeface="+mn-lt"/>
            </a:endParaRPr>
          </a:p>
          <a:p>
            <a:pPr algn="l">
              <a:lnSpc>
                <a:spcPts val="2300"/>
              </a:lnSpc>
            </a:pPr>
            <a:r>
              <a:rPr lang="tr-TR" sz="2000" dirty="0">
                <a:latin typeface="+mn-lt"/>
              </a:rPr>
              <a:t>Değişime direnç iki kaynaktan gelebilmektedir: örgütsel engeller ve kişisel engeller.</a:t>
            </a:r>
          </a:p>
          <a:p>
            <a:pPr algn="l">
              <a:lnSpc>
                <a:spcPts val="2300"/>
              </a:lnSpc>
            </a:pPr>
            <a:endParaRPr lang="tr-TR" sz="2000" dirty="0">
              <a:latin typeface="+mn-lt"/>
            </a:endParaRPr>
          </a:p>
          <a:p>
            <a:pPr algn="l">
              <a:lnSpc>
                <a:spcPts val="2300"/>
              </a:lnSpc>
            </a:pPr>
            <a:r>
              <a:rPr lang="tr-TR" sz="2000" dirty="0">
                <a:latin typeface="+mn-lt"/>
              </a:rPr>
              <a:t>Örgütsel engeller; 1) değişim ajanının olmaması, 2) yetersiz finansman ve/veya kapasite, 3) yetersiz liderlik ve üst yöneticinin değişime direnmesi, 4) gerekli teknolojinin olmaması, 5) zaman kısıtlılığı, 6) piyasa koşullarının yetersizliği gibi faktörlerden oluşabilmekte- </a:t>
            </a:r>
            <a:r>
              <a:rPr lang="tr-TR" sz="2000" dirty="0" err="1">
                <a:latin typeface="+mn-lt"/>
              </a:rPr>
              <a:t>dir</a:t>
            </a:r>
            <a:r>
              <a:rPr lang="tr-TR" sz="20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429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AFADE83-475D-2F1C-6AD1-34BFC4CAF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341" y="684068"/>
            <a:ext cx="7637318" cy="377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3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13761</TotalTime>
  <Words>369</Words>
  <Application>Microsoft Office PowerPoint</Application>
  <PresentationFormat>Ekran Gösterisi (16:9)</PresentationFormat>
  <Paragraphs>45</Paragraphs>
  <Slides>19</Slides>
  <Notes>13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2" baseType="lpstr"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GENEL DEĞERLENDİRME</vt:lpstr>
      <vt:lpstr>DEĞİŞİM DİNAMİKLERİ</vt:lpstr>
      <vt:lpstr>PowerPoint Sunusu</vt:lpstr>
      <vt:lpstr>DEĞİŞİME DİRENÇ</vt:lpstr>
      <vt:lpstr>PowerPoint Sunusu</vt:lpstr>
      <vt:lpstr>LEWİN’İN DEĞİŞİM MODELİ</vt:lpstr>
      <vt:lpstr>PowerPoint Sunusu</vt:lpstr>
      <vt:lpstr>SAĞLIK KURULUŞLARININ DÖNÜŞÜMÜ</vt:lpstr>
      <vt:lpstr>PowerPoint Sunusu</vt:lpstr>
      <vt:lpstr>ÖZET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onur</dc:creator>
  <cp:lastModifiedBy>SULEYMAN GOKSOY</cp:lastModifiedBy>
  <cp:revision>2776</cp:revision>
  <dcterms:created xsi:type="dcterms:W3CDTF">2019-04-20T15:13:20Z</dcterms:created>
  <dcterms:modified xsi:type="dcterms:W3CDTF">2024-11-03T10:21:55Z</dcterms:modified>
</cp:coreProperties>
</file>