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8" r:id="rId3"/>
    <p:sldId id="287" r:id="rId4"/>
    <p:sldId id="273" r:id="rId5"/>
    <p:sldId id="290" r:id="rId6"/>
    <p:sldId id="311" r:id="rId7"/>
    <p:sldId id="312" r:id="rId8"/>
    <p:sldId id="275" r:id="rId9"/>
    <p:sldId id="313" r:id="rId10"/>
    <p:sldId id="314" r:id="rId11"/>
    <p:sldId id="277" r:id="rId12"/>
    <p:sldId id="276" r:id="rId13"/>
    <p:sldId id="278" r:id="rId14"/>
    <p:sldId id="279" r:id="rId15"/>
    <p:sldId id="299" r:id="rId16"/>
    <p:sldId id="301" r:id="rId17"/>
    <p:sldId id="302" r:id="rId18"/>
    <p:sldId id="303" r:id="rId19"/>
    <p:sldId id="310" r:id="rId20"/>
    <p:sldId id="305" r:id="rId21"/>
    <p:sldId id="307" r:id="rId22"/>
    <p:sldId id="309" r:id="rId23"/>
    <p:sldId id="308" r:id="rId24"/>
    <p:sldId id="293" r:id="rId25"/>
    <p:sldId id="294" r:id="rId26"/>
    <p:sldId id="295" r:id="rId27"/>
    <p:sldId id="296" r:id="rId28"/>
    <p:sldId id="297" r:id="rId29"/>
    <p:sldId id="298" r:id="rId30"/>
    <p:sldId id="285" r:id="rId31"/>
    <p:sldId id="286" r:id="rId32"/>
    <p:sldId id="315" r:id="rId33"/>
    <p:sldId id="317" r:id="rId34"/>
    <p:sldId id="306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87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9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1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37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42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0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70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2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4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50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31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2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51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9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6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7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FBDA-27A5-42E6-8197-8EB407CAE98E}" type="datetimeFigureOut">
              <a:rPr lang="tr-TR" smtClean="0"/>
              <a:t>22.03.2023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5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Bitki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Hastalıklarıyla Mücadele Yöntemleri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6838" t="17043" r="32721" b="12138"/>
          <a:stretch/>
        </p:blipFill>
        <p:spPr>
          <a:xfrm>
            <a:off x="833719" y="107574"/>
            <a:ext cx="10098740" cy="6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39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76518" y="1905000"/>
            <a:ext cx="8915400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altLang="tr-TR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Çoğaltma Organlarının Sıcak Hava İle Muamelesi </a:t>
            </a:r>
            <a:endParaRPr lang="tr-TR" altLang="tr-TR" sz="2400" dirty="0">
              <a:solidFill>
                <a:srgbClr val="0070C0"/>
              </a:solidFill>
              <a:latin typeface="Arial" panose="020B0604020202020204" pitchFamily="34" charset="0"/>
              <a:ea typeface="Sendnya"/>
              <a:cs typeface="Arial" panose="020B0604020202020204" pitchFamily="34" charset="0"/>
            </a:endParaRPr>
          </a:p>
          <a:p>
            <a:pPr algn="just"/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uygulaması doğrudan bitkiye uygulanabilir. 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yöntemle daha çok </a:t>
            </a:r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mekanik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yollarla taşınan </a:t>
            </a:r>
            <a:r>
              <a:rPr lang="tr-TR" alt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polyhedral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virüsler önlenebilmektedir</a:t>
            </a:r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Burada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bitkinin ölmeden dayanabileceği sıcaklık uygulanır</a:t>
            </a:r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virüsler sıcaklıktan pek etkilenmezler. </a:t>
            </a:r>
          </a:p>
        </p:txBody>
      </p:sp>
    </p:spTree>
    <p:extLst>
      <p:ext uri="{BB962C8B-B14F-4D97-AF65-F5344CB8AC3E}">
        <p14:creationId xmlns:p14="http://schemas.microsoft.com/office/powerpoint/2010/main" val="188708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61693" y="369194"/>
            <a:ext cx="8915400" cy="598994"/>
          </a:xfrm>
        </p:spPr>
        <p:txBody>
          <a:bodyPr>
            <a:normAutofit/>
          </a:bodyPr>
          <a:lstStyle/>
          <a:p>
            <a:r>
              <a:rPr lang="tr-TR" altLang="tr-TR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 sıcaklık</a:t>
            </a:r>
          </a:p>
          <a:p>
            <a:endParaRPr lang="tr-TR" dirty="0"/>
          </a:p>
        </p:txBody>
      </p:sp>
      <p:graphicFrame>
        <p:nvGraphicFramePr>
          <p:cNvPr id="4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020730"/>
              </p:ext>
            </p:extLst>
          </p:nvPr>
        </p:nvGraphicFramePr>
        <p:xfrm>
          <a:off x="1729146" y="1268959"/>
          <a:ext cx="8964612" cy="4177348"/>
        </p:xfrm>
        <a:graphic>
          <a:graphicData uri="http://schemas.openxmlformats.org/drawingml/2006/table">
            <a:tbl>
              <a:tblPr/>
              <a:tblGrid>
                <a:gridCol w="4608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TMV 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Domates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ve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Biberde</a:t>
                      </a:r>
                      <a:endParaRPr kumimoji="0" lang="en-US" altLang="tr-T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Sendny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4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70</a:t>
                      </a:r>
                      <a:r>
                        <a:rPr kumimoji="0" lang="tr-TR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C'de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 2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gün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P.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syringae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pv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.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lachrymans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4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70 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C'de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3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gün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X . campestris pv. vitians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4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70</a:t>
                      </a:r>
                      <a:r>
                        <a:rPr kumimoji="0" lang="tr-TR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C'de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1-4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gün</a:t>
                      </a:r>
                      <a:endParaRPr kumimoji="0" lang="en-US" altLang="tr-T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Sendny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F.</a:t>
                      </a:r>
                      <a:r>
                        <a:rPr kumimoji="0" lang="tr-TR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oxysporum f.sp. lycopersici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Verticillium dahlia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F. oxysporum f. sp. niveum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F. oxysporum  f. sp. lagenaria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4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Tohumlar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önce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 40 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C'de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24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saat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tutulduktan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sonra</a:t>
                      </a:r>
                      <a:r>
                        <a:rPr kumimoji="0" lang="tr-TR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75 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C‘</a:t>
                      </a:r>
                      <a:r>
                        <a:rPr kumimoji="0" lang="tr-TR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de 7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gün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sıcak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hava</a:t>
                      </a:r>
                      <a:r>
                        <a:rPr kumimoji="0" lang="tr-TR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da 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tu</a:t>
                      </a:r>
                      <a:r>
                        <a:rPr kumimoji="0" lang="tr-TR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tu</a:t>
                      </a:r>
                      <a:r>
                        <a:rPr kumimoji="0" lang="en-US" altLang="tr-T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lmuşlardır</a:t>
                      </a:r>
                      <a:r>
                        <a:rPr kumimoji="0" lang="en-US" altLang="tr-T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Sendnya"/>
                        </a:rPr>
                        <a:t> </a:t>
                      </a:r>
                      <a:endParaRPr kumimoji="0" lang="en-US" altLang="tr-T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Sendnya"/>
                        <a:sym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D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678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88259" y="1716742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alt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Depolanan  Bitkisel  Ürünlere Sıcak Hava Uygulanması 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 hava uygulanması bazı taze meyve ve sebzelerin dayanıklılığını arttırır. </a:t>
            </a:r>
          </a:p>
          <a:p>
            <a:pPr marL="0" indent="0">
              <a:buNone/>
            </a:pP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Örneğin, 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patates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tatlı patates 28-32 </a:t>
            </a:r>
            <a:r>
              <a:rPr lang="en-US" altLang="tr-TR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endnya"/>
                <a:sym typeface="Symbol" panose="05050102010706020507" pitchFamily="18" charset="2"/>
              </a:rPr>
              <a:t></a:t>
            </a:r>
            <a:r>
              <a:rPr lang="en-US" altLang="tr-TR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endnya"/>
              </a:rPr>
              <a:t>C</a:t>
            </a:r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'de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hafta tutulursa, yaralar çabuk iyileşir ve bu  yaralardan olan </a:t>
            </a:r>
            <a:r>
              <a:rPr lang="tr-TR" altLang="tr-TR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enfeksiyonları ve yumuşak çürüklük bakterileri zarar vermez.</a:t>
            </a:r>
          </a:p>
        </p:txBody>
      </p:sp>
    </p:spTree>
    <p:extLst>
      <p:ext uri="{BB962C8B-B14F-4D97-AF65-F5344CB8AC3E}">
        <p14:creationId xmlns:p14="http://schemas.microsoft.com/office/powerpoint/2010/main" val="298821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25689" y="664451"/>
            <a:ext cx="8911687" cy="1280890"/>
          </a:xfrm>
        </p:spPr>
        <p:txBody>
          <a:bodyPr/>
          <a:lstStyle/>
          <a:p>
            <a:r>
              <a:rPr lang="tr-TR" alt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12694" y="1770530"/>
            <a:ext cx="8915400" cy="3777622"/>
          </a:xfrm>
        </p:spPr>
        <p:txBody>
          <a:bodyPr/>
          <a:lstStyle/>
          <a:p>
            <a:r>
              <a:rPr lang="tr-TR" alt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Güneş enerjisinden yararlanarak toprak patojenlerinin zararının azaltılması (SOLARİZASYON)</a:t>
            </a:r>
          </a:p>
          <a:p>
            <a:endParaRPr lang="tr-TR" altLang="tr-T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‘</a:t>
            </a:r>
            <a:r>
              <a:rPr lang="tr-TR" alt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yıllarda İsrail’ de uygulanmaya başlanan ve zamanımızda ülkemizde de seralarda geniş çapta ve açık alanlarda kısmen uygulanmaya başlayan bir yöntemdir.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215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b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alt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69894" y="1905000"/>
            <a:ext cx="9877518" cy="4253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ile yapılan çalışmalar 3 ana başlık altında toplanabilir.</a:t>
            </a:r>
          </a:p>
          <a:p>
            <a:pPr algn="just"/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etkinliğini belirlemek amacıyla belirli bir iklim bölgesinde, yılın belirli bir zamanında bir veya daha fazla ürüne özelleşmiş patojen,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nematod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 yabancı otlarla mücadele için yapılan çalışmalar.</a:t>
            </a:r>
          </a:p>
          <a:p>
            <a:pPr algn="just"/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Solarizasyonun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hastalık ve zararlılarla mücadele de etki mekanizmaları, bitki gelişimi, verime etkisi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uygulanan toprakta bitki- mikroorganizma ilişkileri ile ilgili çalışmalar</a:t>
            </a:r>
          </a:p>
          <a:p>
            <a:pPr algn="just"/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uygulamasının etkinliğini artırmaya yönelik çalışmalar.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738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b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alt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2999" y="1860176"/>
            <a:ext cx="9877518" cy="464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Solarizasyonun</a:t>
            </a:r>
            <a:r>
              <a:rPr lang="tr-T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temel prensipleri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Toprağın örtülmesi yüksek sıcaklı ve yoğun güneş ışınlarının olduğu, eğer mümkünse yağışın düşük yada hiç olmadığı dönemde yapılmalıdır.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Patojenlerin dayanıklı yapılarının ısıya duyarlılığını ve ısının iletimini artırmak için toprak nemi korunmalıdır.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Örtme işleminde kolaylıkla zarar görmeyen en ince plastik örtünün (25-40µm)kullanılması tavsiye edilmektedir.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Toprağın yeniden bulaşmasını önlemek için bulaşık çoğaltım materyali, toprak veya su kullanımından kesinlikle kaçınılmalıdır.</a:t>
            </a:r>
          </a:p>
        </p:txBody>
      </p:sp>
    </p:spTree>
    <p:extLst>
      <p:ext uri="{BB962C8B-B14F-4D97-AF65-F5344CB8AC3E}">
        <p14:creationId xmlns:p14="http://schemas.microsoft.com/office/powerpoint/2010/main" val="2892455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b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alt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96788" y="1999130"/>
            <a:ext cx="9877518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Avantajları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Uygulayıcılar için tehlikesizdir.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Konukçu bitki ve diğer organizmalar için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toksik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madde içermez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Ekonomiktir.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Etkisi uzun sürelidir.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Üretim sezonu süresince yeniden uygulama gerekliliği yoktur.</a:t>
            </a:r>
          </a:p>
        </p:txBody>
      </p:sp>
    </p:spTree>
    <p:extLst>
      <p:ext uri="{BB962C8B-B14F-4D97-AF65-F5344CB8AC3E}">
        <p14:creationId xmlns:p14="http://schemas.microsoft.com/office/powerpoint/2010/main" val="2514812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b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alt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96788" y="1999130"/>
            <a:ext cx="9359153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Sınırlayıcı Faktörler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işlemi 4-6 hafta devam etmelidir. Bu süre içerisinde üretim yapılamaz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bazı iklim bölgelerinde ve yılın belirli aylarında uygulanabilir olduğu için kullanımı sınırlıdır.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Solarizasyonda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kullanılan plastiğin imha edilmesi sorun oluşturmaktadır.</a:t>
            </a:r>
          </a:p>
        </p:txBody>
      </p:sp>
    </p:spTree>
    <p:extLst>
      <p:ext uri="{BB962C8B-B14F-4D97-AF65-F5344CB8AC3E}">
        <p14:creationId xmlns:p14="http://schemas.microsoft.com/office/powerpoint/2010/main" val="370803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82588" y="489639"/>
            <a:ext cx="9622024" cy="1280890"/>
          </a:xfrm>
        </p:spPr>
        <p:txBody>
          <a:bodyPr>
            <a:normAutofit fontScale="90000"/>
          </a:bodyPr>
          <a:lstStyle/>
          <a:p>
            <a:r>
              <a:rPr lang="tr-TR" sz="3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r>
              <a:rPr lang="tr-TR" sz="3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Uygulaması ile Kısmen veya Tamamen Mücadelesi Yapılabilen Bazı önemli bitki patojeni </a:t>
            </a:r>
            <a:r>
              <a:rPr lang="tr-TR" sz="31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funguslar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7093" y="1770529"/>
            <a:ext cx="8915400" cy="4159624"/>
          </a:xfrm>
        </p:spPr>
        <p:txBody>
          <a:bodyPr>
            <a:normAutofit/>
          </a:bodyPr>
          <a:lstStyle/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(Kök ve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kökboğazı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çürüklüğü),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Pythium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ultimum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(Kök çürüklüğü),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Pyrenochaeta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lycopersici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(Kahverengi kök çürüklüğü),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Rhizoctonia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solani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(Kök çürüklüğü),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Verticillium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ve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oxysporum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(Solgunluk),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Sclerotinia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(Beyaz çürüklük),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Sclerotium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(Yanıklık ve solgunluk),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Monosporascus</a:t>
            </a:r>
            <a:r>
              <a:rPr lang="tr-T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cannonballus</a:t>
            </a:r>
            <a:r>
              <a:rPr lang="tr-TR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(Kök çürüklüğü). </a:t>
            </a:r>
          </a:p>
        </p:txBody>
      </p:sp>
    </p:spTree>
    <p:extLst>
      <p:ext uri="{BB962C8B-B14F-4D97-AF65-F5344CB8AC3E}">
        <p14:creationId xmlns:p14="http://schemas.microsoft.com/office/powerpoint/2010/main" val="40220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46717" y="3393068"/>
            <a:ext cx="4516213" cy="741050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FİZİKSEL SAVAŞ</a:t>
            </a:r>
            <a:endParaRPr lang="tr-T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81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br>
              <a:rPr lang="tr-TR" alt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alt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6447" y="1716741"/>
            <a:ext cx="10475259" cy="4630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Uygulamanın yapılışı</a:t>
            </a:r>
          </a:p>
          <a:p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Toprak 30-40 cm derinliğe kadar işlenmelidir.</a:t>
            </a:r>
          </a:p>
          <a:p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Toprak 40-50cm derinliğe kadar sulanmalıdır.</a:t>
            </a:r>
          </a:p>
          <a:p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Toprak tava gelince düzgün yüzey oluşturulmalı, damlama boruları döşenmeli, 0,025-0,1 mm kalınlığında deliksiz şeffaf plastik örtü ile kapatılmalıdır.</a:t>
            </a:r>
          </a:p>
          <a:p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Uygulama süresince toprak nemli kalmalıdır.</a:t>
            </a:r>
          </a:p>
          <a:p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Uygulama süresi 4-6 hafta olmakla birlikte, bazı hastalık etmenlerine karşı (</a:t>
            </a:r>
            <a:r>
              <a:rPr lang="tr-TR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usarium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Macrophomina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Phytophthora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capsici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Pyrenochaeta</a:t>
            </a:r>
            <a:r>
              <a:rPr lang="tr-TR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lycopersici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 8-10 haftaya kadar uzatılmalıdır.</a:t>
            </a:r>
          </a:p>
          <a:p>
            <a:r>
              <a:rPr lang="tr-T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Solarizasyon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uygulamasından sonra toprak 15 cm’den derin işlenmemelidir.</a:t>
            </a:r>
          </a:p>
        </p:txBody>
      </p:sp>
    </p:spTree>
    <p:extLst>
      <p:ext uri="{BB962C8B-B14F-4D97-AF65-F5344CB8AC3E}">
        <p14:creationId xmlns:p14="http://schemas.microsoft.com/office/powerpoint/2010/main" val="3262039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74" y="814453"/>
            <a:ext cx="8703251" cy="52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89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74" y="800882"/>
            <a:ext cx="8703251" cy="52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94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47" y="0"/>
            <a:ext cx="11371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58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47" y="277028"/>
            <a:ext cx="5596799" cy="432072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8" y="2472744"/>
            <a:ext cx="6032498" cy="40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1" y="466973"/>
            <a:ext cx="10669771" cy="60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74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742683"/>
            <a:ext cx="7158514" cy="535546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23" y="742683"/>
            <a:ext cx="6060235" cy="53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5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2" y="1790163"/>
            <a:ext cx="5218426" cy="4301544"/>
          </a:xfrm>
          <a:prstGeom prst="rect">
            <a:avLst/>
          </a:prstGeom>
        </p:spPr>
      </p:pic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69" y="1790163"/>
            <a:ext cx="6231322" cy="4301544"/>
          </a:xfrm>
        </p:spPr>
      </p:pic>
    </p:spTree>
    <p:extLst>
      <p:ext uri="{BB962C8B-B14F-4D97-AF65-F5344CB8AC3E}">
        <p14:creationId xmlns:p14="http://schemas.microsoft.com/office/powerpoint/2010/main" val="4130724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4" y="403859"/>
            <a:ext cx="9208815" cy="6151488"/>
          </a:xfrm>
        </p:spPr>
      </p:pic>
    </p:spTree>
    <p:extLst>
      <p:ext uri="{BB962C8B-B14F-4D97-AF65-F5344CB8AC3E}">
        <p14:creationId xmlns:p14="http://schemas.microsoft.com/office/powerpoint/2010/main" val="3511528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58" y="3155412"/>
            <a:ext cx="5834062" cy="3512549"/>
          </a:xfr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65" y="263502"/>
            <a:ext cx="6223354" cy="40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Fiziksel savaş</a:t>
            </a:r>
            <a:endParaRPr lang="tr-T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11742" y="1380565"/>
            <a:ext cx="8915400" cy="4953000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uygulaması (düşük ve yüksek)</a:t>
            </a:r>
          </a:p>
          <a:p>
            <a:pPr lvl="1"/>
            <a:r>
              <a:rPr lang="tr-TR" altLang="tr-T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Sıcaklıkla Toprak Sterilizasyonu </a:t>
            </a:r>
            <a:endParaRPr lang="tr-TR" altLang="tr-TR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altLang="tr-T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Çoğaltma  Organlarının Sıcak Su İle Muamelesi </a:t>
            </a:r>
            <a:endParaRPr lang="tr-TR" altLang="tr-TR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altLang="tr-TR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Çoğaltma Organlarının Sıcak Hava İle Muamelesi </a:t>
            </a:r>
            <a:endParaRPr lang="tr-TR" altLang="tr-TR" sz="2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r>
              <a:rPr lang="tr-TR" altLang="tr-T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Depolanan  Bitkisel  Ürünlere Sıcak Hava Uygulanması </a:t>
            </a:r>
            <a:endParaRPr lang="tr-TR" altLang="tr-TR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altLang="tr-T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Güneş enerjisinden yararlanarak toprak patojenlerinin zararının azaltılması (SOLARİZASYON</a:t>
            </a:r>
            <a:r>
              <a:rPr lang="tr-TR" altLang="tr-T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tr-TR" altLang="tr-T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Soğuk  Muamelesi  İle Hastalıkları Önleme </a:t>
            </a:r>
            <a:endParaRPr lang="tr-TR" altLang="tr-TR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Radyasyon Uygulaması 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Elektromanyetik Dalgaların Kullanımı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alt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alt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altLang="tr-T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altLang="tr-T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altLang="tr-TR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tr-TR" alt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altLang="tr-T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5822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11741" y="1501588"/>
            <a:ext cx="9674506" cy="4442012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Clr>
                <a:srgbClr val="E78712"/>
              </a:buClr>
              <a:buNone/>
            </a:pPr>
            <a:r>
              <a:rPr lang="tr-TR" altLang="tr-TR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Soğuk  Muamelesi  İle Hastalıkları Önleme </a:t>
            </a:r>
            <a:endParaRPr lang="tr-TR" altLang="tr-TR" sz="3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buClr>
                <a:srgbClr val="E78712"/>
              </a:buClr>
              <a:buNone/>
            </a:pPr>
            <a:r>
              <a:rPr lang="tr-TR" altLang="tr-T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Bitki patojenlerinin çoğu </a:t>
            </a:r>
            <a:r>
              <a:rPr lang="tr-TR" altLang="tr-TR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optimum sıcaklıklara göre düşük </a:t>
            </a:r>
            <a:r>
              <a:rPr lang="tr-TR" altLang="tr-T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sıcaklıklarda </a:t>
            </a:r>
            <a:r>
              <a:rPr lang="tr-TR" altLang="tr-TR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daha yavaş gelişirler. </a:t>
            </a:r>
          </a:p>
          <a:p>
            <a:pPr marL="0" lvl="0" indent="0">
              <a:lnSpc>
                <a:spcPct val="120000"/>
              </a:lnSpc>
              <a:buClr>
                <a:srgbClr val="E78712"/>
              </a:buClr>
              <a:buNone/>
            </a:pPr>
            <a:r>
              <a:rPr lang="tr-TR" altLang="tr-TR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altLang="tr-T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nedenle daha çok, taze meyve ve sebzelerde hasat sonu  çürümelerini önlemek için düşük sıcaklıkta depolama  önerilmektedir. </a:t>
            </a:r>
            <a:endParaRPr lang="tr-TR" altLang="tr-TR" sz="3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buClr>
                <a:srgbClr val="E78712"/>
              </a:buClr>
              <a:buNone/>
            </a:pPr>
            <a:r>
              <a:rPr lang="tr-TR" altLang="tr-TR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altLang="tr-T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amaçla, bitkilerin donmadan, kurumadan ve fizyolojik bozukluk oluşturmadan dayanabilecekleri en düşük sıcaklık derecesi uygulanır. </a:t>
            </a:r>
          </a:p>
          <a:p>
            <a:pPr marL="0" lvl="0" indent="0">
              <a:lnSpc>
                <a:spcPct val="120000"/>
              </a:lnSpc>
              <a:buClr>
                <a:srgbClr val="E78712"/>
              </a:buClr>
              <a:buNone/>
            </a:pPr>
            <a:r>
              <a:rPr lang="tr-TR" altLang="tr-T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Örneğin, patates 5-8 </a:t>
            </a:r>
            <a:r>
              <a:rPr lang="tr-TR" altLang="tr-T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tr-TR" altLang="tr-T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C' de çürümeden daha uzun süre kalır. Daha düşük sıcaklıkta zarar  görür. Düşük sıcaklıklarda gelişen patojenler de vardır, Örneğin  </a:t>
            </a:r>
            <a:r>
              <a:rPr lang="tr-TR" altLang="tr-TR" sz="31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Penicillium</a:t>
            </a:r>
            <a:r>
              <a:rPr lang="tr-TR" altLang="tr-TR" sz="3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altLang="tr-TR" sz="31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Monilia</a:t>
            </a:r>
            <a:r>
              <a:rPr lang="tr-TR" altLang="tr-TR" sz="31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tr-TR" altLang="tr-TR" sz="31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Botrytis</a:t>
            </a:r>
            <a:r>
              <a:rPr lang="tr-TR" altLang="tr-TR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3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gibi.</a:t>
            </a:r>
          </a:p>
          <a:p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2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20572" y="193804"/>
            <a:ext cx="8911687" cy="1280890"/>
          </a:xfrm>
        </p:spPr>
        <p:txBody>
          <a:bodyPr/>
          <a:lstStyle/>
          <a:p>
            <a:r>
              <a:rPr lang="tr-TR" alt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Radyasyon Uygulaması </a:t>
            </a:r>
            <a:r>
              <a:rPr lang="tr-TR" alt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altLang="tr-T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32766" y="1264555"/>
            <a:ext cx="9849316" cy="2406492"/>
          </a:xfrm>
        </p:spPr>
        <p:txBody>
          <a:bodyPr>
            <a:normAutofit/>
          </a:bodyPr>
          <a:lstStyle/>
          <a:p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Radyasyonun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öldürücü etkisine dayanarak bitki patojenlerini önleme çalışmaları yapılmaktadır, fakat bugün için pratik bir çözüm sağlanmış </a:t>
            </a:r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değildir.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İleride belki uygun yöntemler geliştirilebilir. 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yöntem bazı ürünlerde depo ve ulaşım sırasındaki çürümeleri geciktirmek için kullanılmaktadır. 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4" y="3340532"/>
            <a:ext cx="4621169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67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0384" y="274487"/>
            <a:ext cx="8911687" cy="599572"/>
          </a:xfrm>
        </p:spPr>
        <p:txBody>
          <a:bodyPr>
            <a:normAutofit fontScale="90000"/>
          </a:bodyPr>
          <a:lstStyle/>
          <a:p>
            <a:r>
              <a:rPr lang="tr-TR" alt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Radyasyon Uygulaması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27844" y="1394012"/>
            <a:ext cx="10576765" cy="4979893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Ultraviyole (UV) ışığı, X-ışınları 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gama ışınları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gibi elektromanyetik radyasyonlar,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bahçe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bitkilerinde hasat sonrası hastalıkların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yönetiminde incelenmiştir.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Yapılan çalışmalar sonucunda 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şeftali, çilek ve domateslerde hasat sonrası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fungal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enfeksiyonlarını gama-ışınlarının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kontrol ettiğini, ancak patojenleri öldürmek için gereken radyasyon dozlarının dokulara zararlı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olduğu belirlenmiştir.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Alternaria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sp., 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Botrytis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sp., </a:t>
            </a:r>
            <a:r>
              <a:rPr lang="tr-T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Stemphylium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sp., patojenlerinin sporları 360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ultraviyole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ışık aldıklarında spor verirler.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Seralar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390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nm'nin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altındaki ışık dalga boylarının iletimini engelleyen özel bir UV emici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vinil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film ile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kaplandığında,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patojenlerin neden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olduğu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hastalıkları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kontrol etmek mümkün olmuştur.</a:t>
            </a:r>
          </a:p>
        </p:txBody>
      </p:sp>
    </p:spTree>
    <p:extLst>
      <p:ext uri="{BB962C8B-B14F-4D97-AF65-F5344CB8AC3E}">
        <p14:creationId xmlns:p14="http://schemas.microsoft.com/office/powerpoint/2010/main" val="3711699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4" y="286338"/>
            <a:ext cx="11034770" cy="61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07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18866" y="210733"/>
            <a:ext cx="8911687" cy="707149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Elektromanyetik Dalgaların Kullanımı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3106" y="1175378"/>
            <a:ext cx="9674506" cy="1608163"/>
          </a:xfrm>
        </p:spPr>
        <p:txBody>
          <a:bodyPr/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Elektromanyetik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Dalgaların Kullanımı Radyo frekanslarının ve mikrodalgaların tohumların çimlenmesini artırıcı etkileri yanında özellikle depolanan ürünlerdeki mikroorganizmaların öldürülmesi açısından da etkili oldukları bilinmektedir. 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t="5529"/>
          <a:stretch/>
        </p:blipFill>
        <p:spPr>
          <a:xfrm>
            <a:off x="2345397" y="3041037"/>
            <a:ext cx="7390274" cy="36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126" y="731686"/>
            <a:ext cx="8911687" cy="734043"/>
          </a:xfrm>
        </p:spPr>
        <p:txBody>
          <a:bodyPr>
            <a:normAutofit fontScale="90000"/>
          </a:bodyPr>
          <a:lstStyle/>
          <a:p>
            <a:r>
              <a:rPr lang="tr-TR" altLang="tr-TR" sz="3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 </a:t>
            </a:r>
            <a:r>
              <a:rPr lang="tr-TR" alt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altLang="tr-T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39588" y="1905000"/>
            <a:ext cx="8915400" cy="3777622"/>
          </a:xfrm>
        </p:spPr>
        <p:txBody>
          <a:bodyPr>
            <a:normAutofit/>
          </a:bodyPr>
          <a:lstStyle/>
          <a:p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Sıcaklığın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canlılar üzerindeki öldürücü etkisine dayanarak bitki hastalık etmenlerinin öldürülmesinde değişik sıcaklık uygulama alanları geliştirilmiştir.</a:t>
            </a:r>
            <a:endParaRPr lang="tr-TR" altLang="tr-T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98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34471" y="1528482"/>
            <a:ext cx="8915400" cy="4818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alt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Sıcaklıkla Toprak Sterilizasyonu </a:t>
            </a:r>
            <a:endParaRPr lang="tr-TR" altLang="tr-T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Sıcaklık, toprak patojenlerinin öldürülmesinde </a:t>
            </a:r>
            <a:r>
              <a:rPr lang="tr-TR" altLang="tr-T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 buhar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veya </a:t>
            </a:r>
            <a:r>
              <a:rPr lang="tr-TR" altLang="tr-T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 sıcaklık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şeklinde tatbik </a:t>
            </a:r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edilir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Genelde ise sıcak buhar uygulaması kullanılır. </a:t>
            </a:r>
            <a:r>
              <a:rPr lang="tr-TR" alt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Vejatatif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fungal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organlar 60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'de 10-15 dakikada </a:t>
            </a:r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ölürler.</a:t>
            </a:r>
          </a:p>
          <a:p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Yalnız, sıcaklığın toprak içine iyice nüfuz edebilmesi için süre </a:t>
            </a:r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uzatılır</a:t>
            </a:r>
          </a:p>
          <a:p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Toprağa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 buhar uygulaması iki yolla yapılır. 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Bunlar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yüzeysel veya toprak </a:t>
            </a:r>
            <a:r>
              <a:rPr lang="tr-TR" alt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enjeksiyonu'dur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25217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6" y="114300"/>
            <a:ext cx="6096000" cy="4038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18" y="2591701"/>
            <a:ext cx="55626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0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7409" y="2886635"/>
            <a:ext cx="5703018" cy="37782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4" y="9412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5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Sıcaklık  Uygulaması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85047" y="1582271"/>
            <a:ext cx="9533965" cy="3777622"/>
          </a:xfrm>
        </p:spPr>
        <p:txBody>
          <a:bodyPr/>
          <a:lstStyle/>
          <a:p>
            <a:pPr marL="0" indent="0">
              <a:buNone/>
            </a:pPr>
            <a:r>
              <a:rPr lang="tr-TR" altLang="tr-T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Çoğaltma  Organlarının Sıcak Su İle Muamelesi </a:t>
            </a:r>
            <a:endParaRPr lang="tr-TR" altLang="tr-T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Tohum, yumru, soğan gibi çoğaltma organlarındaki hastalık etmenleri sıcak su içerisinde belirli sürelerde tutulmasıyla öldürülebilir. 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süre ve sıcaklık derecesi tohumun canlılığını kaybetmediği en yüksek sıcaklığa göre arttırılabilir veya azaltılabilir. 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alt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Genelde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50-55 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tr-TR" alt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'de 15-30 dakika en çok kullanılır. </a:t>
            </a:r>
            <a:endParaRPr lang="tr-TR" alt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584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66" y="147916"/>
            <a:ext cx="5694362" cy="432995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347" y="2133600"/>
            <a:ext cx="4773146" cy="42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67712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2103</TotalTime>
  <Words>1010</Words>
  <Application>Microsoft Office PowerPoint</Application>
  <PresentationFormat>Geniş ekran</PresentationFormat>
  <Paragraphs>116</Paragraphs>
  <Slides>34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1" baseType="lpstr">
      <vt:lpstr>Arial</vt:lpstr>
      <vt:lpstr>Century Gothic</vt:lpstr>
      <vt:lpstr>Sendnya</vt:lpstr>
      <vt:lpstr>Symbol</vt:lpstr>
      <vt:lpstr>Times New Roman</vt:lpstr>
      <vt:lpstr>Wingdings 3</vt:lpstr>
      <vt:lpstr>Duman</vt:lpstr>
      <vt:lpstr>Bitki Hastalıklarıyla Mücadele Yöntemleri</vt:lpstr>
      <vt:lpstr>FİZİKSEL SAVAŞ</vt:lpstr>
      <vt:lpstr>Fiziksel savaş</vt:lpstr>
      <vt:lpstr>Sıcaklık  Uygulaması  </vt:lpstr>
      <vt:lpstr>Sıcaklık  Uygulaması</vt:lpstr>
      <vt:lpstr>PowerPoint Sunusu</vt:lpstr>
      <vt:lpstr>PowerPoint Sunusu</vt:lpstr>
      <vt:lpstr>Sıcaklık  Uygulaması</vt:lpstr>
      <vt:lpstr>PowerPoint Sunusu</vt:lpstr>
      <vt:lpstr>PowerPoint Sunusu</vt:lpstr>
      <vt:lpstr>Sıcaklık  Uygulaması</vt:lpstr>
      <vt:lpstr>PowerPoint Sunusu</vt:lpstr>
      <vt:lpstr>Sıcaklık  Uygulaması</vt:lpstr>
      <vt:lpstr>Sıcaklık  Uygulaması</vt:lpstr>
      <vt:lpstr>Sıcaklık  Uygulaması Solarizasyon</vt:lpstr>
      <vt:lpstr>Sıcaklık  Uygulaması Solarizasyon</vt:lpstr>
      <vt:lpstr>Sıcaklık  Uygulaması Solarizasyon</vt:lpstr>
      <vt:lpstr>Sıcaklık  Uygulaması Solarizasyon</vt:lpstr>
      <vt:lpstr>Solarizasyon Uygulaması ile Kısmen veya Tamamen Mücadelesi Yapılabilen Bazı önemli bitki patojeni funguslar </vt:lpstr>
      <vt:lpstr>Sıcaklık  Uygulaması Solarizasyon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Sıcaklık  Uygulaması</vt:lpstr>
      <vt:lpstr>Radyasyon Uygulaması  </vt:lpstr>
      <vt:lpstr>Radyasyon Uygulaması</vt:lpstr>
      <vt:lpstr>PowerPoint Sunusu</vt:lpstr>
      <vt:lpstr>Elektromanyetik Dalgaların Kullanımı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Ölçme bilgisi</dc:title>
  <dc:creator>PackBell</dc:creator>
  <cp:lastModifiedBy>hakem</cp:lastModifiedBy>
  <cp:revision>180</cp:revision>
  <dcterms:created xsi:type="dcterms:W3CDTF">2015-10-05T20:20:57Z</dcterms:created>
  <dcterms:modified xsi:type="dcterms:W3CDTF">2023-03-22T10:18:41Z</dcterms:modified>
</cp:coreProperties>
</file>