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46654" y="483488"/>
            <a:ext cx="4250690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7691" y="58623"/>
            <a:ext cx="7468616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3416" y="2155901"/>
            <a:ext cx="4757166" cy="3611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3798" y="483488"/>
            <a:ext cx="8115402" cy="205569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tr-TR" sz="4400" spc="-10" dirty="0" smtClean="0">
                <a:solidFill>
                  <a:srgbClr val="FF0000"/>
                </a:solidFill>
                <a:latin typeface="Arial"/>
                <a:cs typeface="Arial"/>
              </a:rPr>
              <a:t>Başarılı Epidemiyolojik Çalışmalar ve Kavramlar</a:t>
            </a:r>
          </a:p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tr-TR" sz="4400" spc="-10" dirty="0" smtClean="0">
                <a:solidFill>
                  <a:srgbClr val="FF0000"/>
                </a:solidFill>
                <a:latin typeface="Arial"/>
                <a:cs typeface="Arial"/>
              </a:rPr>
              <a:t>Epidemiyoloji</a:t>
            </a:r>
            <a:endParaRPr lang="tr-TR" sz="4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3798" y="3276600"/>
            <a:ext cx="7684770" cy="249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  <a:tabLst>
                <a:tab pos="1270000" algn="l"/>
              </a:tabLst>
            </a:pPr>
            <a:r>
              <a:rPr sz="5400" spc="-5" dirty="0">
                <a:latin typeface="Arial"/>
                <a:cs typeface="Arial"/>
              </a:rPr>
              <a:t>Temel amacı sağlıklı </a:t>
            </a:r>
            <a:r>
              <a:rPr sz="5400" dirty="0">
                <a:latin typeface="Arial"/>
                <a:cs typeface="Arial"/>
              </a:rPr>
              <a:t>kişi, </a:t>
            </a:r>
            <a:r>
              <a:rPr sz="5400" spc="-1495" dirty="0">
                <a:latin typeface="Arial"/>
                <a:cs typeface="Arial"/>
              </a:rPr>
              <a:t> </a:t>
            </a:r>
            <a:r>
              <a:rPr sz="5400" spc="-5" dirty="0">
                <a:latin typeface="Arial"/>
                <a:cs typeface="Arial"/>
              </a:rPr>
              <a:t>aile	</a:t>
            </a:r>
            <a:r>
              <a:rPr sz="5400" dirty="0">
                <a:latin typeface="Arial"/>
                <a:cs typeface="Arial"/>
              </a:rPr>
              <a:t>ve topluma </a:t>
            </a:r>
            <a:r>
              <a:rPr sz="5400" spc="5" dirty="0">
                <a:latin typeface="Arial"/>
                <a:cs typeface="Arial"/>
              </a:rPr>
              <a:t> </a:t>
            </a:r>
            <a:r>
              <a:rPr sz="5400" spc="-5" dirty="0">
                <a:latin typeface="Arial"/>
                <a:cs typeface="Arial"/>
              </a:rPr>
              <a:t>ulaşmaktır.</a:t>
            </a:r>
            <a:endParaRPr sz="5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66" y="147650"/>
            <a:ext cx="734885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635" marR="5080" indent="-1893570">
              <a:lnSpc>
                <a:spcPct val="100000"/>
              </a:lnSpc>
              <a:spcBef>
                <a:spcPts val="95"/>
              </a:spcBef>
            </a:pPr>
            <a:r>
              <a:rPr sz="4400" spc="-5" dirty="0"/>
              <a:t>BAŞARILI</a:t>
            </a:r>
            <a:r>
              <a:rPr sz="4400" spc="10" dirty="0"/>
              <a:t> </a:t>
            </a:r>
            <a:r>
              <a:rPr sz="4400" spc="-10" dirty="0"/>
              <a:t>EPİDEMİYOLOJİK </a:t>
            </a:r>
            <a:r>
              <a:rPr sz="4400" spc="-1205" dirty="0"/>
              <a:t> </a:t>
            </a:r>
            <a:r>
              <a:rPr sz="4400" spc="-10" dirty="0"/>
              <a:t>ÇALIŞMALAR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2706433" y="1618297"/>
            <a:ext cx="6002020" cy="4548505"/>
            <a:chOff x="2706433" y="1618297"/>
            <a:chExt cx="6002020" cy="4548505"/>
          </a:xfrm>
        </p:grpSpPr>
        <p:sp>
          <p:nvSpPr>
            <p:cNvPr id="4" name="object 4"/>
            <p:cNvSpPr/>
            <p:nvPr/>
          </p:nvSpPr>
          <p:spPr>
            <a:xfrm>
              <a:off x="2718815" y="1630680"/>
              <a:ext cx="5977255" cy="4523740"/>
            </a:xfrm>
            <a:custGeom>
              <a:avLst/>
              <a:gdLst/>
              <a:ahLst/>
              <a:cxnLst/>
              <a:rect l="l" t="t" r="r" b="b"/>
              <a:pathLst>
                <a:path w="5977255" h="4523740">
                  <a:moveTo>
                    <a:pt x="3715511" y="0"/>
                  </a:moveTo>
                  <a:lnTo>
                    <a:pt x="3715511" y="565404"/>
                  </a:lnTo>
                  <a:lnTo>
                    <a:pt x="0" y="565404"/>
                  </a:lnTo>
                  <a:lnTo>
                    <a:pt x="0" y="3957828"/>
                  </a:lnTo>
                  <a:lnTo>
                    <a:pt x="3715511" y="3957828"/>
                  </a:lnTo>
                  <a:lnTo>
                    <a:pt x="3715511" y="4523232"/>
                  </a:lnTo>
                  <a:lnTo>
                    <a:pt x="5977128" y="2261616"/>
                  </a:lnTo>
                  <a:lnTo>
                    <a:pt x="3715511" y="0"/>
                  </a:lnTo>
                  <a:close/>
                </a:path>
              </a:pathLst>
            </a:custGeom>
            <a:solidFill>
              <a:srgbClr val="E7F3F4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18815" y="1630680"/>
              <a:ext cx="5977255" cy="4523740"/>
            </a:xfrm>
            <a:custGeom>
              <a:avLst/>
              <a:gdLst/>
              <a:ahLst/>
              <a:cxnLst/>
              <a:rect l="l" t="t" r="r" b="b"/>
              <a:pathLst>
                <a:path w="5977255" h="4523740">
                  <a:moveTo>
                    <a:pt x="0" y="565404"/>
                  </a:moveTo>
                  <a:lnTo>
                    <a:pt x="3715511" y="565404"/>
                  </a:lnTo>
                  <a:lnTo>
                    <a:pt x="3715511" y="0"/>
                  </a:lnTo>
                  <a:lnTo>
                    <a:pt x="5977128" y="2261616"/>
                  </a:lnTo>
                  <a:lnTo>
                    <a:pt x="3715511" y="4523232"/>
                  </a:lnTo>
                  <a:lnTo>
                    <a:pt x="3715511" y="3957828"/>
                  </a:lnTo>
                  <a:lnTo>
                    <a:pt x="0" y="3957828"/>
                  </a:lnTo>
                  <a:lnTo>
                    <a:pt x="0" y="565404"/>
                  </a:lnTo>
                  <a:close/>
                </a:path>
              </a:pathLst>
            </a:custGeom>
            <a:ln w="24384">
              <a:solidFill>
                <a:srgbClr val="E7F3F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831215" marR="5080" indent="-287020">
              <a:lnSpc>
                <a:spcPct val="86300"/>
              </a:lnSpc>
              <a:spcBef>
                <a:spcPts val="615"/>
              </a:spcBef>
            </a:pPr>
            <a:r>
              <a:rPr spc="-5" dirty="0"/>
              <a:t>•</a:t>
            </a:r>
            <a:r>
              <a:rPr spc="210" dirty="0"/>
              <a:t> </a:t>
            </a:r>
            <a:r>
              <a:rPr spc="-5" dirty="0"/>
              <a:t>DSÖ’ün</a:t>
            </a:r>
            <a:r>
              <a:rPr dirty="0"/>
              <a:t> </a:t>
            </a:r>
            <a:r>
              <a:rPr spc="-5" dirty="0"/>
              <a:t>çalışmaları </a:t>
            </a:r>
            <a:r>
              <a:rPr dirty="0"/>
              <a:t> </a:t>
            </a:r>
            <a:r>
              <a:rPr spc="-10" dirty="0"/>
              <a:t>sonucunda </a:t>
            </a:r>
            <a:r>
              <a:rPr spc="-5" dirty="0"/>
              <a:t>1977 </a:t>
            </a:r>
            <a:r>
              <a:rPr dirty="0"/>
              <a:t> </a:t>
            </a:r>
            <a:r>
              <a:rPr spc="-20" dirty="0"/>
              <a:t>yılında</a:t>
            </a:r>
            <a:r>
              <a:rPr spc="65" dirty="0"/>
              <a:t> </a:t>
            </a:r>
            <a:r>
              <a:rPr spc="-5" dirty="0"/>
              <a:t>tüm</a:t>
            </a:r>
            <a:r>
              <a:rPr spc="-25" dirty="0"/>
              <a:t> </a:t>
            </a:r>
            <a:r>
              <a:rPr spc="-15" dirty="0"/>
              <a:t>dünyada </a:t>
            </a:r>
            <a:r>
              <a:rPr spc="-875" dirty="0"/>
              <a:t> </a:t>
            </a:r>
            <a:r>
              <a:rPr spc="-20" dirty="0"/>
              <a:t>yok</a:t>
            </a:r>
            <a:r>
              <a:rPr spc="40" dirty="0"/>
              <a:t> </a:t>
            </a:r>
            <a:r>
              <a:rPr spc="-20" dirty="0"/>
              <a:t>edilmiştir.</a:t>
            </a:r>
          </a:p>
          <a:p>
            <a:pPr marL="831215" marR="427355" indent="-287020">
              <a:lnSpc>
                <a:spcPct val="86300"/>
              </a:lnSpc>
              <a:spcBef>
                <a:spcPts val="550"/>
              </a:spcBef>
            </a:pPr>
            <a:r>
              <a:rPr spc="-5" dirty="0"/>
              <a:t>•</a:t>
            </a:r>
            <a:r>
              <a:rPr spc="215" dirty="0"/>
              <a:t> </a:t>
            </a:r>
            <a:r>
              <a:rPr spc="-10" dirty="0"/>
              <a:t>1981</a:t>
            </a:r>
            <a:r>
              <a:rPr spc="-5" dirty="0"/>
              <a:t> </a:t>
            </a:r>
            <a:r>
              <a:rPr spc="-15" dirty="0"/>
              <a:t>yılından</a:t>
            </a:r>
            <a:r>
              <a:rPr spc="65" dirty="0"/>
              <a:t> </a:t>
            </a:r>
            <a:r>
              <a:rPr spc="-10" dirty="0"/>
              <a:t>beri </a:t>
            </a:r>
            <a:r>
              <a:rPr spc="-875" dirty="0"/>
              <a:t> </a:t>
            </a:r>
            <a:r>
              <a:rPr spc="-5" dirty="0"/>
              <a:t>çiçek </a:t>
            </a:r>
            <a:r>
              <a:rPr spc="-10" dirty="0"/>
              <a:t>aşısı </a:t>
            </a:r>
            <a:r>
              <a:rPr spc="-5" dirty="0"/>
              <a:t> </a:t>
            </a:r>
            <a:r>
              <a:rPr spc="-10" dirty="0"/>
              <a:t>zorunluluğu </a:t>
            </a:r>
            <a:r>
              <a:rPr spc="-5" dirty="0"/>
              <a:t> </a:t>
            </a:r>
            <a:r>
              <a:rPr spc="-25" dirty="0"/>
              <a:t>kaldırılmıştır.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454151" y="1621536"/>
            <a:ext cx="2273935" cy="4544695"/>
            <a:chOff x="454151" y="1621536"/>
            <a:chExt cx="2273935" cy="4544695"/>
          </a:xfrm>
        </p:grpSpPr>
        <p:sp>
          <p:nvSpPr>
            <p:cNvPr id="8" name="object 8"/>
            <p:cNvSpPr/>
            <p:nvPr/>
          </p:nvSpPr>
          <p:spPr>
            <a:xfrm>
              <a:off x="466343" y="1633728"/>
              <a:ext cx="2249805" cy="4520565"/>
            </a:xfrm>
            <a:custGeom>
              <a:avLst/>
              <a:gdLst/>
              <a:ahLst/>
              <a:cxnLst/>
              <a:rect l="l" t="t" r="r" b="b"/>
              <a:pathLst>
                <a:path w="2249805" h="4520565">
                  <a:moveTo>
                    <a:pt x="1874520" y="0"/>
                  </a:moveTo>
                  <a:lnTo>
                    <a:pt x="374916" y="0"/>
                  </a:lnTo>
                  <a:lnTo>
                    <a:pt x="327887" y="2921"/>
                  </a:lnTo>
                  <a:lnTo>
                    <a:pt x="282602" y="11452"/>
                  </a:lnTo>
                  <a:lnTo>
                    <a:pt x="239411" y="25240"/>
                  </a:lnTo>
                  <a:lnTo>
                    <a:pt x="198666" y="43934"/>
                  </a:lnTo>
                  <a:lnTo>
                    <a:pt x="160718" y="67182"/>
                  </a:lnTo>
                  <a:lnTo>
                    <a:pt x="125919" y="94632"/>
                  </a:lnTo>
                  <a:lnTo>
                    <a:pt x="94620" y="125932"/>
                  </a:lnTo>
                  <a:lnTo>
                    <a:pt x="67172" y="160732"/>
                  </a:lnTo>
                  <a:lnTo>
                    <a:pt x="43927" y="198679"/>
                  </a:lnTo>
                  <a:lnTo>
                    <a:pt x="25236" y="239421"/>
                  </a:lnTo>
                  <a:lnTo>
                    <a:pt x="11450" y="282607"/>
                  </a:lnTo>
                  <a:lnTo>
                    <a:pt x="2921" y="327885"/>
                  </a:lnTo>
                  <a:lnTo>
                    <a:pt x="0" y="374904"/>
                  </a:lnTo>
                  <a:lnTo>
                    <a:pt x="0" y="4145267"/>
                  </a:lnTo>
                  <a:lnTo>
                    <a:pt x="2921" y="4192296"/>
                  </a:lnTo>
                  <a:lnTo>
                    <a:pt x="11450" y="4237581"/>
                  </a:lnTo>
                  <a:lnTo>
                    <a:pt x="25236" y="4280772"/>
                  </a:lnTo>
                  <a:lnTo>
                    <a:pt x="43927" y="4321517"/>
                  </a:lnTo>
                  <a:lnTo>
                    <a:pt x="67172" y="4359465"/>
                  </a:lnTo>
                  <a:lnTo>
                    <a:pt x="94620" y="4394264"/>
                  </a:lnTo>
                  <a:lnTo>
                    <a:pt x="125919" y="4425563"/>
                  </a:lnTo>
                  <a:lnTo>
                    <a:pt x="160718" y="4453011"/>
                  </a:lnTo>
                  <a:lnTo>
                    <a:pt x="198666" y="4476256"/>
                  </a:lnTo>
                  <a:lnTo>
                    <a:pt x="239411" y="4494947"/>
                  </a:lnTo>
                  <a:lnTo>
                    <a:pt x="282602" y="4508733"/>
                  </a:lnTo>
                  <a:lnTo>
                    <a:pt x="327887" y="4517262"/>
                  </a:lnTo>
                  <a:lnTo>
                    <a:pt x="374916" y="4520184"/>
                  </a:lnTo>
                  <a:lnTo>
                    <a:pt x="1874520" y="4520184"/>
                  </a:lnTo>
                  <a:lnTo>
                    <a:pt x="1921538" y="4517262"/>
                  </a:lnTo>
                  <a:lnTo>
                    <a:pt x="1966816" y="4508733"/>
                  </a:lnTo>
                  <a:lnTo>
                    <a:pt x="2010002" y="4494947"/>
                  </a:lnTo>
                  <a:lnTo>
                    <a:pt x="2050744" y="4476256"/>
                  </a:lnTo>
                  <a:lnTo>
                    <a:pt x="2088691" y="4453011"/>
                  </a:lnTo>
                  <a:lnTo>
                    <a:pt x="2123491" y="4425563"/>
                  </a:lnTo>
                  <a:lnTo>
                    <a:pt x="2154791" y="4394264"/>
                  </a:lnTo>
                  <a:lnTo>
                    <a:pt x="2182241" y="4359465"/>
                  </a:lnTo>
                  <a:lnTo>
                    <a:pt x="2205489" y="4321517"/>
                  </a:lnTo>
                  <a:lnTo>
                    <a:pt x="2224183" y="4280772"/>
                  </a:lnTo>
                  <a:lnTo>
                    <a:pt x="2237971" y="4237581"/>
                  </a:lnTo>
                  <a:lnTo>
                    <a:pt x="2246502" y="4192296"/>
                  </a:lnTo>
                  <a:lnTo>
                    <a:pt x="2249424" y="4145267"/>
                  </a:lnTo>
                  <a:lnTo>
                    <a:pt x="2249424" y="374904"/>
                  </a:lnTo>
                  <a:lnTo>
                    <a:pt x="2246502" y="327885"/>
                  </a:lnTo>
                  <a:lnTo>
                    <a:pt x="2237971" y="282607"/>
                  </a:lnTo>
                  <a:lnTo>
                    <a:pt x="2224183" y="239421"/>
                  </a:lnTo>
                  <a:lnTo>
                    <a:pt x="2205489" y="198679"/>
                  </a:lnTo>
                  <a:lnTo>
                    <a:pt x="2182241" y="160732"/>
                  </a:lnTo>
                  <a:lnTo>
                    <a:pt x="2154791" y="125932"/>
                  </a:lnTo>
                  <a:lnTo>
                    <a:pt x="2123491" y="94632"/>
                  </a:lnTo>
                  <a:lnTo>
                    <a:pt x="2088691" y="67182"/>
                  </a:lnTo>
                  <a:lnTo>
                    <a:pt x="2050744" y="43934"/>
                  </a:lnTo>
                  <a:lnTo>
                    <a:pt x="2010002" y="25240"/>
                  </a:lnTo>
                  <a:lnTo>
                    <a:pt x="1966816" y="11452"/>
                  </a:lnTo>
                  <a:lnTo>
                    <a:pt x="1921538" y="2921"/>
                  </a:lnTo>
                  <a:lnTo>
                    <a:pt x="187452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6343" y="1633728"/>
              <a:ext cx="2249805" cy="4520565"/>
            </a:xfrm>
            <a:custGeom>
              <a:avLst/>
              <a:gdLst/>
              <a:ahLst/>
              <a:cxnLst/>
              <a:rect l="l" t="t" r="r" b="b"/>
              <a:pathLst>
                <a:path w="2249805" h="4520565">
                  <a:moveTo>
                    <a:pt x="0" y="374904"/>
                  </a:moveTo>
                  <a:lnTo>
                    <a:pt x="2921" y="327885"/>
                  </a:lnTo>
                  <a:lnTo>
                    <a:pt x="11450" y="282607"/>
                  </a:lnTo>
                  <a:lnTo>
                    <a:pt x="25236" y="239421"/>
                  </a:lnTo>
                  <a:lnTo>
                    <a:pt x="43927" y="198679"/>
                  </a:lnTo>
                  <a:lnTo>
                    <a:pt x="67172" y="160732"/>
                  </a:lnTo>
                  <a:lnTo>
                    <a:pt x="94620" y="125932"/>
                  </a:lnTo>
                  <a:lnTo>
                    <a:pt x="125919" y="94632"/>
                  </a:lnTo>
                  <a:lnTo>
                    <a:pt x="160718" y="67182"/>
                  </a:lnTo>
                  <a:lnTo>
                    <a:pt x="198666" y="43934"/>
                  </a:lnTo>
                  <a:lnTo>
                    <a:pt x="239411" y="25240"/>
                  </a:lnTo>
                  <a:lnTo>
                    <a:pt x="282602" y="11452"/>
                  </a:lnTo>
                  <a:lnTo>
                    <a:pt x="327887" y="2921"/>
                  </a:lnTo>
                  <a:lnTo>
                    <a:pt x="374916" y="0"/>
                  </a:lnTo>
                  <a:lnTo>
                    <a:pt x="1874520" y="0"/>
                  </a:lnTo>
                  <a:lnTo>
                    <a:pt x="1921538" y="2921"/>
                  </a:lnTo>
                  <a:lnTo>
                    <a:pt x="1966816" y="11452"/>
                  </a:lnTo>
                  <a:lnTo>
                    <a:pt x="2010002" y="25240"/>
                  </a:lnTo>
                  <a:lnTo>
                    <a:pt x="2050744" y="43934"/>
                  </a:lnTo>
                  <a:lnTo>
                    <a:pt x="2088691" y="67182"/>
                  </a:lnTo>
                  <a:lnTo>
                    <a:pt x="2123491" y="94632"/>
                  </a:lnTo>
                  <a:lnTo>
                    <a:pt x="2154791" y="125932"/>
                  </a:lnTo>
                  <a:lnTo>
                    <a:pt x="2182241" y="160732"/>
                  </a:lnTo>
                  <a:lnTo>
                    <a:pt x="2205489" y="198679"/>
                  </a:lnTo>
                  <a:lnTo>
                    <a:pt x="2224183" y="239421"/>
                  </a:lnTo>
                  <a:lnTo>
                    <a:pt x="2237971" y="282607"/>
                  </a:lnTo>
                  <a:lnTo>
                    <a:pt x="2246502" y="327885"/>
                  </a:lnTo>
                  <a:lnTo>
                    <a:pt x="2249424" y="374904"/>
                  </a:lnTo>
                  <a:lnTo>
                    <a:pt x="2249424" y="4145267"/>
                  </a:lnTo>
                  <a:lnTo>
                    <a:pt x="2246502" y="4192296"/>
                  </a:lnTo>
                  <a:lnTo>
                    <a:pt x="2237971" y="4237581"/>
                  </a:lnTo>
                  <a:lnTo>
                    <a:pt x="2224183" y="4280772"/>
                  </a:lnTo>
                  <a:lnTo>
                    <a:pt x="2205489" y="4321517"/>
                  </a:lnTo>
                  <a:lnTo>
                    <a:pt x="2182241" y="4359465"/>
                  </a:lnTo>
                  <a:lnTo>
                    <a:pt x="2154791" y="4394264"/>
                  </a:lnTo>
                  <a:lnTo>
                    <a:pt x="2123491" y="4425563"/>
                  </a:lnTo>
                  <a:lnTo>
                    <a:pt x="2088691" y="4453011"/>
                  </a:lnTo>
                  <a:lnTo>
                    <a:pt x="2050744" y="4476256"/>
                  </a:lnTo>
                  <a:lnTo>
                    <a:pt x="2010002" y="4494947"/>
                  </a:lnTo>
                  <a:lnTo>
                    <a:pt x="1966816" y="4508733"/>
                  </a:lnTo>
                  <a:lnTo>
                    <a:pt x="1921538" y="4517262"/>
                  </a:lnTo>
                  <a:lnTo>
                    <a:pt x="1874520" y="4520184"/>
                  </a:lnTo>
                  <a:lnTo>
                    <a:pt x="374916" y="4520184"/>
                  </a:lnTo>
                  <a:lnTo>
                    <a:pt x="327887" y="4517262"/>
                  </a:lnTo>
                  <a:lnTo>
                    <a:pt x="282602" y="4508733"/>
                  </a:lnTo>
                  <a:lnTo>
                    <a:pt x="239411" y="4494947"/>
                  </a:lnTo>
                  <a:lnTo>
                    <a:pt x="198666" y="4476256"/>
                  </a:lnTo>
                  <a:lnTo>
                    <a:pt x="160718" y="4453011"/>
                  </a:lnTo>
                  <a:lnTo>
                    <a:pt x="125919" y="4425563"/>
                  </a:lnTo>
                  <a:lnTo>
                    <a:pt x="94620" y="4394264"/>
                  </a:lnTo>
                  <a:lnTo>
                    <a:pt x="67172" y="4359465"/>
                  </a:lnTo>
                  <a:lnTo>
                    <a:pt x="43927" y="4321517"/>
                  </a:lnTo>
                  <a:lnTo>
                    <a:pt x="25236" y="4280772"/>
                  </a:lnTo>
                  <a:lnTo>
                    <a:pt x="11450" y="4237581"/>
                  </a:lnTo>
                  <a:lnTo>
                    <a:pt x="2921" y="4192296"/>
                  </a:lnTo>
                  <a:lnTo>
                    <a:pt x="0" y="4145267"/>
                  </a:lnTo>
                  <a:lnTo>
                    <a:pt x="0" y="374904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20344" y="3327654"/>
            <a:ext cx="1746885" cy="104965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 indent="289560">
              <a:lnSpc>
                <a:spcPts val="3740"/>
              </a:lnSpc>
              <a:spcBef>
                <a:spcPts val="705"/>
              </a:spcBef>
            </a:pPr>
            <a:r>
              <a:rPr sz="3600" spc="-10" dirty="0">
                <a:solidFill>
                  <a:srgbClr val="CC0000"/>
                </a:solidFill>
                <a:latin typeface="Arial"/>
                <a:cs typeface="Arial"/>
              </a:rPr>
              <a:t>Çiçek </a:t>
            </a:r>
            <a:r>
              <a:rPr sz="3600" spc="-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3600" spc="-15" dirty="0">
                <a:solidFill>
                  <a:srgbClr val="CC0000"/>
                </a:solidFill>
                <a:latin typeface="Arial"/>
                <a:cs typeface="Arial"/>
              </a:rPr>
              <a:t>ha</a:t>
            </a:r>
            <a:r>
              <a:rPr sz="3600" dirty="0">
                <a:solidFill>
                  <a:srgbClr val="CC0000"/>
                </a:solidFill>
                <a:latin typeface="Arial"/>
                <a:cs typeface="Arial"/>
              </a:rPr>
              <a:t>sta</a:t>
            </a:r>
            <a:r>
              <a:rPr sz="3600" spc="-15" dirty="0">
                <a:solidFill>
                  <a:srgbClr val="CC0000"/>
                </a:solidFill>
                <a:latin typeface="Arial"/>
                <a:cs typeface="Arial"/>
              </a:rPr>
              <a:t>l</a:t>
            </a:r>
            <a:r>
              <a:rPr sz="3600" spc="-20" dirty="0">
                <a:solidFill>
                  <a:srgbClr val="CC0000"/>
                </a:solidFill>
                <a:latin typeface="Arial"/>
                <a:cs typeface="Arial"/>
              </a:rPr>
              <a:t>ı</a:t>
            </a:r>
            <a:r>
              <a:rPr sz="3600" spc="-15" dirty="0">
                <a:solidFill>
                  <a:srgbClr val="CC0000"/>
                </a:solidFill>
                <a:latin typeface="Arial"/>
                <a:cs typeface="Arial"/>
              </a:rPr>
              <a:t>ğ</a:t>
            </a:r>
            <a:r>
              <a:rPr sz="3600" dirty="0">
                <a:solidFill>
                  <a:srgbClr val="CC0000"/>
                </a:solidFill>
                <a:latin typeface="Arial"/>
                <a:cs typeface="Arial"/>
              </a:rPr>
              <a:t>ı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635" marR="5080" indent="-189357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BAŞARILI</a:t>
            </a:r>
            <a:r>
              <a:rPr sz="4400" spc="35" dirty="0"/>
              <a:t> </a:t>
            </a:r>
            <a:r>
              <a:rPr sz="4400" spc="-10" dirty="0"/>
              <a:t>EPİDEMİYOLOJİK </a:t>
            </a:r>
            <a:r>
              <a:rPr sz="4400" spc="-1205" dirty="0"/>
              <a:t> </a:t>
            </a:r>
            <a:r>
              <a:rPr sz="4400" spc="-10" dirty="0"/>
              <a:t>ÇALIŞMALAR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2618041" y="1401889"/>
            <a:ext cx="6538595" cy="5468620"/>
            <a:chOff x="2618041" y="1401889"/>
            <a:chExt cx="6538595" cy="5468620"/>
          </a:xfrm>
        </p:grpSpPr>
        <p:sp>
          <p:nvSpPr>
            <p:cNvPr id="4" name="object 4"/>
            <p:cNvSpPr/>
            <p:nvPr/>
          </p:nvSpPr>
          <p:spPr>
            <a:xfrm>
              <a:off x="2630424" y="1414272"/>
              <a:ext cx="6513830" cy="5443855"/>
            </a:xfrm>
            <a:custGeom>
              <a:avLst/>
              <a:gdLst/>
              <a:ahLst/>
              <a:cxnLst/>
              <a:rect l="l" t="t" r="r" b="b"/>
              <a:pathLst>
                <a:path w="6513830" h="5443855">
                  <a:moveTo>
                    <a:pt x="3791712" y="0"/>
                  </a:moveTo>
                  <a:lnTo>
                    <a:pt x="3791712" y="680465"/>
                  </a:lnTo>
                  <a:lnTo>
                    <a:pt x="0" y="680465"/>
                  </a:lnTo>
                  <a:lnTo>
                    <a:pt x="0" y="4763262"/>
                  </a:lnTo>
                  <a:lnTo>
                    <a:pt x="3791712" y="4763262"/>
                  </a:lnTo>
                  <a:lnTo>
                    <a:pt x="3791712" y="5443727"/>
                  </a:lnTo>
                  <a:lnTo>
                    <a:pt x="6513576" y="2721864"/>
                  </a:lnTo>
                  <a:lnTo>
                    <a:pt x="3791712" y="0"/>
                  </a:lnTo>
                  <a:close/>
                </a:path>
              </a:pathLst>
            </a:custGeom>
            <a:solidFill>
              <a:srgbClr val="E7F3F4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30424" y="1414272"/>
              <a:ext cx="6513830" cy="5443855"/>
            </a:xfrm>
            <a:custGeom>
              <a:avLst/>
              <a:gdLst/>
              <a:ahLst/>
              <a:cxnLst/>
              <a:rect l="l" t="t" r="r" b="b"/>
              <a:pathLst>
                <a:path w="6513830" h="5443855">
                  <a:moveTo>
                    <a:pt x="0" y="680465"/>
                  </a:moveTo>
                  <a:lnTo>
                    <a:pt x="3791712" y="680465"/>
                  </a:lnTo>
                  <a:lnTo>
                    <a:pt x="3791712" y="0"/>
                  </a:lnTo>
                  <a:lnTo>
                    <a:pt x="6513576" y="2721864"/>
                  </a:lnTo>
                  <a:lnTo>
                    <a:pt x="3791712" y="5443727"/>
                  </a:lnTo>
                  <a:lnTo>
                    <a:pt x="3791712" y="4763262"/>
                  </a:lnTo>
                  <a:lnTo>
                    <a:pt x="0" y="4763262"/>
                  </a:lnTo>
                  <a:lnTo>
                    <a:pt x="0" y="680465"/>
                  </a:lnTo>
                  <a:close/>
                </a:path>
              </a:pathLst>
            </a:custGeom>
            <a:ln w="24384">
              <a:solidFill>
                <a:srgbClr val="E7F3F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633598" y="2042286"/>
            <a:ext cx="3909060" cy="102235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41300" marR="5080" indent="-229235">
              <a:lnSpc>
                <a:spcPct val="86300"/>
              </a:lnSpc>
              <a:spcBef>
                <a:spcPts val="495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r>
              <a:rPr sz="2400" spc="2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Öncelikle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iyot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yetmezliğinin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belli</a:t>
            </a:r>
            <a:r>
              <a:rPr sz="2400" spc="-10" dirty="0">
                <a:latin typeface="Arial"/>
                <a:cs typeface="Arial"/>
              </a:rPr>
              <a:t> dağlık</a:t>
            </a:r>
            <a:r>
              <a:rPr sz="2400" spc="-5" dirty="0">
                <a:latin typeface="Arial"/>
                <a:cs typeface="Arial"/>
              </a:rPr>
              <a:t> bölgelerde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görüldüğü </a:t>
            </a:r>
            <a:r>
              <a:rPr sz="2400" dirty="0">
                <a:latin typeface="Arial"/>
                <a:cs typeface="Arial"/>
              </a:rPr>
              <a:t>tespit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edilmiş.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33598" y="3411473"/>
            <a:ext cx="4337050" cy="1967864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41300" marR="5080" indent="-229235">
              <a:lnSpc>
                <a:spcPct val="86200"/>
              </a:lnSpc>
              <a:spcBef>
                <a:spcPts val="495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r>
              <a:rPr sz="2400" spc="2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Amerika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Ohio’da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yaşları </a:t>
            </a:r>
            <a:r>
              <a:rPr sz="2400" spc="-30" dirty="0">
                <a:latin typeface="Arial"/>
                <a:cs typeface="Arial"/>
              </a:rPr>
              <a:t>11-18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arasındaki </a:t>
            </a:r>
            <a:r>
              <a:rPr sz="2400" dirty="0">
                <a:latin typeface="Arial"/>
                <a:cs typeface="Arial"/>
              </a:rPr>
              <a:t>5000 </a:t>
            </a:r>
            <a:r>
              <a:rPr sz="2400" spc="-10" dirty="0">
                <a:latin typeface="Arial"/>
                <a:cs typeface="Arial"/>
              </a:rPr>
              <a:t>kızda iyot </a:t>
            </a:r>
            <a:r>
              <a:rPr sz="2400" spc="-5" dirty="0">
                <a:latin typeface="Arial"/>
                <a:cs typeface="Arial"/>
              </a:rPr>
              <a:t> kullanılarak ilk büyük </a:t>
            </a:r>
            <a:r>
              <a:rPr sz="2400" dirty="0">
                <a:latin typeface="Arial"/>
                <a:cs typeface="Arial"/>
              </a:rPr>
              <a:t>çaplı 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çalışma gerçekleştirilmiş </a:t>
            </a:r>
            <a:r>
              <a:rPr sz="2400" spc="-15" dirty="0">
                <a:latin typeface="Arial"/>
                <a:cs typeface="Arial"/>
              </a:rPr>
              <a:t>ve 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sonucunda </a:t>
            </a:r>
            <a:r>
              <a:rPr sz="2400" spc="-10" dirty="0">
                <a:latin typeface="Arial"/>
                <a:cs typeface="Arial"/>
              </a:rPr>
              <a:t>iyot </a:t>
            </a:r>
            <a:r>
              <a:rPr sz="2400" spc="-5" dirty="0">
                <a:latin typeface="Arial"/>
                <a:cs typeface="Arial"/>
              </a:rPr>
              <a:t>kullanımının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guatr’ı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önlediği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bulunmuştur.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67639" y="1402080"/>
            <a:ext cx="2475230" cy="5468620"/>
            <a:chOff x="167639" y="1402080"/>
            <a:chExt cx="2475230" cy="5468620"/>
          </a:xfrm>
        </p:grpSpPr>
        <p:sp>
          <p:nvSpPr>
            <p:cNvPr id="9" name="object 9"/>
            <p:cNvSpPr/>
            <p:nvPr/>
          </p:nvSpPr>
          <p:spPr>
            <a:xfrm>
              <a:off x="179831" y="1414272"/>
              <a:ext cx="2451100" cy="5443855"/>
            </a:xfrm>
            <a:custGeom>
              <a:avLst/>
              <a:gdLst/>
              <a:ahLst/>
              <a:cxnLst/>
              <a:rect l="l" t="t" r="r" b="b"/>
              <a:pathLst>
                <a:path w="2451100" h="5443855">
                  <a:moveTo>
                    <a:pt x="2042160" y="0"/>
                  </a:moveTo>
                  <a:lnTo>
                    <a:pt x="408444" y="0"/>
                  </a:lnTo>
                  <a:lnTo>
                    <a:pt x="360811" y="2748"/>
                  </a:lnTo>
                  <a:lnTo>
                    <a:pt x="314792" y="10787"/>
                  </a:lnTo>
                  <a:lnTo>
                    <a:pt x="270693" y="23813"/>
                  </a:lnTo>
                  <a:lnTo>
                    <a:pt x="228821" y="41516"/>
                  </a:lnTo>
                  <a:lnTo>
                    <a:pt x="189482" y="63592"/>
                  </a:lnTo>
                  <a:lnTo>
                    <a:pt x="152983" y="89733"/>
                  </a:lnTo>
                  <a:lnTo>
                    <a:pt x="119630" y="119633"/>
                  </a:lnTo>
                  <a:lnTo>
                    <a:pt x="89730" y="152986"/>
                  </a:lnTo>
                  <a:lnTo>
                    <a:pt x="63590" y="189484"/>
                  </a:lnTo>
                  <a:lnTo>
                    <a:pt x="41514" y="228822"/>
                  </a:lnTo>
                  <a:lnTo>
                    <a:pt x="23811" y="270692"/>
                  </a:lnTo>
                  <a:lnTo>
                    <a:pt x="10787" y="314788"/>
                  </a:lnTo>
                  <a:lnTo>
                    <a:pt x="2747" y="360803"/>
                  </a:lnTo>
                  <a:lnTo>
                    <a:pt x="0" y="408431"/>
                  </a:lnTo>
                  <a:lnTo>
                    <a:pt x="0" y="5035283"/>
                  </a:lnTo>
                  <a:lnTo>
                    <a:pt x="2747" y="5082916"/>
                  </a:lnTo>
                  <a:lnTo>
                    <a:pt x="10787" y="5128935"/>
                  </a:lnTo>
                  <a:lnTo>
                    <a:pt x="23811" y="5173034"/>
                  </a:lnTo>
                  <a:lnTo>
                    <a:pt x="41514" y="5214906"/>
                  </a:lnTo>
                  <a:lnTo>
                    <a:pt x="63590" y="5254245"/>
                  </a:lnTo>
                  <a:lnTo>
                    <a:pt x="89730" y="5290744"/>
                  </a:lnTo>
                  <a:lnTo>
                    <a:pt x="119630" y="5324096"/>
                  </a:lnTo>
                  <a:lnTo>
                    <a:pt x="152983" y="5353996"/>
                  </a:lnTo>
                  <a:lnTo>
                    <a:pt x="189482" y="5380137"/>
                  </a:lnTo>
                  <a:lnTo>
                    <a:pt x="228821" y="5402212"/>
                  </a:lnTo>
                  <a:lnTo>
                    <a:pt x="270693" y="5419915"/>
                  </a:lnTo>
                  <a:lnTo>
                    <a:pt x="314792" y="5432939"/>
                  </a:lnTo>
                  <a:lnTo>
                    <a:pt x="360811" y="5440979"/>
                  </a:lnTo>
                  <a:lnTo>
                    <a:pt x="408444" y="5443727"/>
                  </a:lnTo>
                  <a:lnTo>
                    <a:pt x="2042160" y="5443727"/>
                  </a:lnTo>
                  <a:lnTo>
                    <a:pt x="2089788" y="5440979"/>
                  </a:lnTo>
                  <a:lnTo>
                    <a:pt x="2135803" y="5432939"/>
                  </a:lnTo>
                  <a:lnTo>
                    <a:pt x="2179899" y="5419915"/>
                  </a:lnTo>
                  <a:lnTo>
                    <a:pt x="2221769" y="5402212"/>
                  </a:lnTo>
                  <a:lnTo>
                    <a:pt x="2261107" y="5380137"/>
                  </a:lnTo>
                  <a:lnTo>
                    <a:pt x="2297605" y="5353996"/>
                  </a:lnTo>
                  <a:lnTo>
                    <a:pt x="2330958" y="5324096"/>
                  </a:lnTo>
                  <a:lnTo>
                    <a:pt x="2360858" y="5290744"/>
                  </a:lnTo>
                  <a:lnTo>
                    <a:pt x="2386999" y="5254245"/>
                  </a:lnTo>
                  <a:lnTo>
                    <a:pt x="2409075" y="5214906"/>
                  </a:lnTo>
                  <a:lnTo>
                    <a:pt x="2426778" y="5173034"/>
                  </a:lnTo>
                  <a:lnTo>
                    <a:pt x="2439804" y="5128935"/>
                  </a:lnTo>
                  <a:lnTo>
                    <a:pt x="2447843" y="5082916"/>
                  </a:lnTo>
                  <a:lnTo>
                    <a:pt x="2450592" y="5035283"/>
                  </a:lnTo>
                  <a:lnTo>
                    <a:pt x="2450592" y="408431"/>
                  </a:lnTo>
                  <a:lnTo>
                    <a:pt x="2447843" y="360803"/>
                  </a:lnTo>
                  <a:lnTo>
                    <a:pt x="2439804" y="314788"/>
                  </a:lnTo>
                  <a:lnTo>
                    <a:pt x="2426778" y="270692"/>
                  </a:lnTo>
                  <a:lnTo>
                    <a:pt x="2409075" y="228822"/>
                  </a:lnTo>
                  <a:lnTo>
                    <a:pt x="2386999" y="189484"/>
                  </a:lnTo>
                  <a:lnTo>
                    <a:pt x="2360858" y="152986"/>
                  </a:lnTo>
                  <a:lnTo>
                    <a:pt x="2330958" y="119633"/>
                  </a:lnTo>
                  <a:lnTo>
                    <a:pt x="2297605" y="89733"/>
                  </a:lnTo>
                  <a:lnTo>
                    <a:pt x="2261107" y="63592"/>
                  </a:lnTo>
                  <a:lnTo>
                    <a:pt x="2221769" y="41516"/>
                  </a:lnTo>
                  <a:lnTo>
                    <a:pt x="2179899" y="23813"/>
                  </a:lnTo>
                  <a:lnTo>
                    <a:pt x="2135803" y="10787"/>
                  </a:lnTo>
                  <a:lnTo>
                    <a:pt x="2089788" y="2748"/>
                  </a:lnTo>
                  <a:lnTo>
                    <a:pt x="204216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9831" y="1414272"/>
              <a:ext cx="2451100" cy="5443855"/>
            </a:xfrm>
            <a:custGeom>
              <a:avLst/>
              <a:gdLst/>
              <a:ahLst/>
              <a:cxnLst/>
              <a:rect l="l" t="t" r="r" b="b"/>
              <a:pathLst>
                <a:path w="2451100" h="5443855">
                  <a:moveTo>
                    <a:pt x="0" y="408431"/>
                  </a:moveTo>
                  <a:lnTo>
                    <a:pt x="2747" y="360803"/>
                  </a:lnTo>
                  <a:lnTo>
                    <a:pt x="10787" y="314788"/>
                  </a:lnTo>
                  <a:lnTo>
                    <a:pt x="23811" y="270692"/>
                  </a:lnTo>
                  <a:lnTo>
                    <a:pt x="41514" y="228822"/>
                  </a:lnTo>
                  <a:lnTo>
                    <a:pt x="63590" y="189484"/>
                  </a:lnTo>
                  <a:lnTo>
                    <a:pt x="89730" y="152986"/>
                  </a:lnTo>
                  <a:lnTo>
                    <a:pt x="119630" y="119633"/>
                  </a:lnTo>
                  <a:lnTo>
                    <a:pt x="152983" y="89733"/>
                  </a:lnTo>
                  <a:lnTo>
                    <a:pt x="189482" y="63592"/>
                  </a:lnTo>
                  <a:lnTo>
                    <a:pt x="228821" y="41516"/>
                  </a:lnTo>
                  <a:lnTo>
                    <a:pt x="270693" y="23813"/>
                  </a:lnTo>
                  <a:lnTo>
                    <a:pt x="314792" y="10787"/>
                  </a:lnTo>
                  <a:lnTo>
                    <a:pt x="360811" y="2748"/>
                  </a:lnTo>
                  <a:lnTo>
                    <a:pt x="408444" y="0"/>
                  </a:lnTo>
                  <a:lnTo>
                    <a:pt x="2042160" y="0"/>
                  </a:lnTo>
                  <a:lnTo>
                    <a:pt x="2089788" y="2748"/>
                  </a:lnTo>
                  <a:lnTo>
                    <a:pt x="2135803" y="10787"/>
                  </a:lnTo>
                  <a:lnTo>
                    <a:pt x="2179899" y="23813"/>
                  </a:lnTo>
                  <a:lnTo>
                    <a:pt x="2221769" y="41516"/>
                  </a:lnTo>
                  <a:lnTo>
                    <a:pt x="2261107" y="63592"/>
                  </a:lnTo>
                  <a:lnTo>
                    <a:pt x="2297605" y="89733"/>
                  </a:lnTo>
                  <a:lnTo>
                    <a:pt x="2330958" y="119633"/>
                  </a:lnTo>
                  <a:lnTo>
                    <a:pt x="2360858" y="152986"/>
                  </a:lnTo>
                  <a:lnTo>
                    <a:pt x="2386999" y="189484"/>
                  </a:lnTo>
                  <a:lnTo>
                    <a:pt x="2409075" y="228822"/>
                  </a:lnTo>
                  <a:lnTo>
                    <a:pt x="2426778" y="270692"/>
                  </a:lnTo>
                  <a:lnTo>
                    <a:pt x="2439804" y="314788"/>
                  </a:lnTo>
                  <a:lnTo>
                    <a:pt x="2447843" y="360803"/>
                  </a:lnTo>
                  <a:lnTo>
                    <a:pt x="2450592" y="408431"/>
                  </a:lnTo>
                  <a:lnTo>
                    <a:pt x="2450592" y="5035283"/>
                  </a:lnTo>
                  <a:lnTo>
                    <a:pt x="2447843" y="5082916"/>
                  </a:lnTo>
                  <a:lnTo>
                    <a:pt x="2439804" y="5128935"/>
                  </a:lnTo>
                  <a:lnTo>
                    <a:pt x="2426778" y="5173034"/>
                  </a:lnTo>
                  <a:lnTo>
                    <a:pt x="2409075" y="5214906"/>
                  </a:lnTo>
                  <a:lnTo>
                    <a:pt x="2386999" y="5254245"/>
                  </a:lnTo>
                  <a:lnTo>
                    <a:pt x="2360858" y="5290744"/>
                  </a:lnTo>
                  <a:lnTo>
                    <a:pt x="2330958" y="5324096"/>
                  </a:lnTo>
                  <a:lnTo>
                    <a:pt x="2297605" y="5353996"/>
                  </a:lnTo>
                  <a:lnTo>
                    <a:pt x="2261107" y="5380137"/>
                  </a:lnTo>
                  <a:lnTo>
                    <a:pt x="2221769" y="5402212"/>
                  </a:lnTo>
                  <a:lnTo>
                    <a:pt x="2179899" y="5419915"/>
                  </a:lnTo>
                  <a:lnTo>
                    <a:pt x="2135803" y="5432939"/>
                  </a:lnTo>
                  <a:lnTo>
                    <a:pt x="2089788" y="5440979"/>
                  </a:lnTo>
                  <a:lnTo>
                    <a:pt x="2042160" y="5443727"/>
                  </a:lnTo>
                  <a:lnTo>
                    <a:pt x="408444" y="5443727"/>
                  </a:lnTo>
                  <a:lnTo>
                    <a:pt x="360811" y="5440979"/>
                  </a:lnTo>
                  <a:lnTo>
                    <a:pt x="314792" y="5432939"/>
                  </a:lnTo>
                  <a:lnTo>
                    <a:pt x="270693" y="5419915"/>
                  </a:lnTo>
                  <a:lnTo>
                    <a:pt x="228821" y="5402212"/>
                  </a:lnTo>
                  <a:lnTo>
                    <a:pt x="189482" y="5380137"/>
                  </a:lnTo>
                  <a:lnTo>
                    <a:pt x="152983" y="5353996"/>
                  </a:lnTo>
                  <a:lnTo>
                    <a:pt x="119630" y="5324096"/>
                  </a:lnTo>
                  <a:lnTo>
                    <a:pt x="89730" y="5290744"/>
                  </a:lnTo>
                  <a:lnTo>
                    <a:pt x="63590" y="5254245"/>
                  </a:lnTo>
                  <a:lnTo>
                    <a:pt x="41514" y="5214906"/>
                  </a:lnTo>
                  <a:lnTo>
                    <a:pt x="23811" y="5173034"/>
                  </a:lnTo>
                  <a:lnTo>
                    <a:pt x="10787" y="5128935"/>
                  </a:lnTo>
                  <a:lnTo>
                    <a:pt x="2747" y="5082916"/>
                  </a:lnTo>
                  <a:lnTo>
                    <a:pt x="0" y="5035283"/>
                  </a:lnTo>
                  <a:lnTo>
                    <a:pt x="0" y="408431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7781" y="3633977"/>
            <a:ext cx="1826895" cy="93281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 indent="579120">
              <a:lnSpc>
                <a:spcPts val="3310"/>
              </a:lnSpc>
              <a:spcBef>
                <a:spcPts val="645"/>
              </a:spcBef>
            </a:pPr>
            <a:r>
              <a:rPr sz="3200" spc="-15" dirty="0">
                <a:solidFill>
                  <a:srgbClr val="CC0000"/>
                </a:solidFill>
                <a:latin typeface="Arial"/>
                <a:cs typeface="Arial"/>
              </a:rPr>
              <a:t>İyot </a:t>
            </a:r>
            <a:r>
              <a:rPr sz="3200" spc="-1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3200" spc="-45" dirty="0">
                <a:solidFill>
                  <a:srgbClr val="CC0000"/>
                </a:solidFill>
                <a:latin typeface="Arial"/>
                <a:cs typeface="Arial"/>
              </a:rPr>
              <a:t>y</a:t>
            </a:r>
            <a:r>
              <a:rPr sz="3200" spc="-10" dirty="0">
                <a:solidFill>
                  <a:srgbClr val="CC0000"/>
                </a:solidFill>
                <a:latin typeface="Arial"/>
                <a:cs typeface="Arial"/>
              </a:rPr>
              <a:t>etme</a:t>
            </a:r>
            <a:r>
              <a:rPr sz="3200" dirty="0">
                <a:solidFill>
                  <a:srgbClr val="CC0000"/>
                </a:solidFill>
                <a:latin typeface="Arial"/>
                <a:cs typeface="Arial"/>
              </a:rPr>
              <a:t>zli</a:t>
            </a:r>
            <a:r>
              <a:rPr sz="3200" spc="-10" dirty="0">
                <a:solidFill>
                  <a:srgbClr val="CC0000"/>
                </a:solidFill>
                <a:latin typeface="Arial"/>
                <a:cs typeface="Arial"/>
              </a:rPr>
              <a:t>ği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635" marR="5080" indent="-189357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BAŞARILI</a:t>
            </a:r>
            <a:r>
              <a:rPr sz="4400" spc="35" dirty="0"/>
              <a:t> </a:t>
            </a:r>
            <a:r>
              <a:rPr sz="4400" spc="-10" dirty="0"/>
              <a:t>EPİDEMİYOLOJİK </a:t>
            </a:r>
            <a:r>
              <a:rPr sz="4400" spc="-1205" dirty="0"/>
              <a:t> </a:t>
            </a:r>
            <a:r>
              <a:rPr sz="4400" spc="-10" dirty="0"/>
              <a:t>ÇALIŞMALAR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2880169" y="1401889"/>
            <a:ext cx="6273165" cy="5465445"/>
            <a:chOff x="2880169" y="1401889"/>
            <a:chExt cx="6273165" cy="5465445"/>
          </a:xfrm>
        </p:grpSpPr>
        <p:sp>
          <p:nvSpPr>
            <p:cNvPr id="4" name="object 4"/>
            <p:cNvSpPr/>
            <p:nvPr/>
          </p:nvSpPr>
          <p:spPr>
            <a:xfrm>
              <a:off x="2892552" y="1414272"/>
              <a:ext cx="6248400" cy="5440680"/>
            </a:xfrm>
            <a:custGeom>
              <a:avLst/>
              <a:gdLst/>
              <a:ahLst/>
              <a:cxnLst/>
              <a:rect l="l" t="t" r="r" b="b"/>
              <a:pathLst>
                <a:path w="6248400" h="5440680">
                  <a:moveTo>
                    <a:pt x="3528060" y="0"/>
                  </a:moveTo>
                  <a:lnTo>
                    <a:pt x="3528060" y="680085"/>
                  </a:lnTo>
                  <a:lnTo>
                    <a:pt x="0" y="680085"/>
                  </a:lnTo>
                  <a:lnTo>
                    <a:pt x="0" y="4760595"/>
                  </a:lnTo>
                  <a:lnTo>
                    <a:pt x="3528060" y="4760595"/>
                  </a:lnTo>
                  <a:lnTo>
                    <a:pt x="3528060" y="5440679"/>
                  </a:lnTo>
                  <a:lnTo>
                    <a:pt x="6248400" y="2720340"/>
                  </a:lnTo>
                  <a:lnTo>
                    <a:pt x="3528060" y="0"/>
                  </a:lnTo>
                  <a:close/>
                </a:path>
              </a:pathLst>
            </a:custGeom>
            <a:solidFill>
              <a:srgbClr val="E7F3F4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92552" y="1414272"/>
              <a:ext cx="6248400" cy="5440680"/>
            </a:xfrm>
            <a:custGeom>
              <a:avLst/>
              <a:gdLst/>
              <a:ahLst/>
              <a:cxnLst/>
              <a:rect l="l" t="t" r="r" b="b"/>
              <a:pathLst>
                <a:path w="6248400" h="5440680">
                  <a:moveTo>
                    <a:pt x="0" y="680085"/>
                  </a:moveTo>
                  <a:lnTo>
                    <a:pt x="3528060" y="680085"/>
                  </a:lnTo>
                  <a:lnTo>
                    <a:pt x="3528060" y="0"/>
                  </a:lnTo>
                  <a:lnTo>
                    <a:pt x="6248400" y="2720340"/>
                  </a:lnTo>
                  <a:lnTo>
                    <a:pt x="3528060" y="5440679"/>
                  </a:lnTo>
                  <a:lnTo>
                    <a:pt x="3528060" y="4760595"/>
                  </a:lnTo>
                  <a:lnTo>
                    <a:pt x="0" y="4760595"/>
                  </a:lnTo>
                  <a:lnTo>
                    <a:pt x="0" y="680085"/>
                  </a:lnTo>
                  <a:close/>
                </a:path>
              </a:pathLst>
            </a:custGeom>
            <a:ln w="24384">
              <a:solidFill>
                <a:srgbClr val="E7F3F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902457" y="2023948"/>
            <a:ext cx="3914775" cy="388937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99085" marR="5080" indent="-287020">
              <a:lnSpc>
                <a:spcPct val="86300"/>
              </a:lnSpc>
              <a:spcBef>
                <a:spcPts val="695"/>
              </a:spcBef>
            </a:pPr>
            <a:r>
              <a:rPr sz="3600" dirty="0">
                <a:latin typeface="Arial"/>
                <a:cs typeface="Arial"/>
              </a:rPr>
              <a:t>• </a:t>
            </a:r>
            <a:r>
              <a:rPr sz="3600" spc="-10" dirty="0">
                <a:latin typeface="Arial"/>
                <a:cs typeface="Arial"/>
              </a:rPr>
              <a:t>Epidemiyoloji, 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problemin 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15" dirty="0">
                <a:latin typeface="Arial"/>
                <a:cs typeface="Arial"/>
              </a:rPr>
              <a:t>büyüklüğünü, </a:t>
            </a:r>
            <a:r>
              <a:rPr sz="3600" spc="-10" dirty="0">
                <a:latin typeface="Arial"/>
                <a:cs typeface="Arial"/>
              </a:rPr>
              <a:t> doğal</a:t>
            </a:r>
            <a:r>
              <a:rPr sz="3600" spc="25" dirty="0">
                <a:latin typeface="Arial"/>
                <a:cs typeface="Arial"/>
              </a:rPr>
              <a:t> </a:t>
            </a:r>
            <a:r>
              <a:rPr sz="3600" spc="-15" dirty="0">
                <a:latin typeface="Arial"/>
                <a:cs typeface="Arial"/>
              </a:rPr>
              <a:t>seyrini</a:t>
            </a:r>
            <a:r>
              <a:rPr sz="3600" spc="5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ve </a:t>
            </a:r>
            <a:r>
              <a:rPr sz="3600" spc="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tedavi </a:t>
            </a:r>
            <a:r>
              <a:rPr sz="3600" spc="-10" dirty="0">
                <a:latin typeface="Arial"/>
                <a:cs typeface="Arial"/>
              </a:rPr>
              <a:t>edilmezse 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doğuracağı sağlık </a:t>
            </a:r>
            <a:r>
              <a:rPr sz="3600" spc="-99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sorunlarını 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20" dirty="0">
                <a:latin typeface="Arial"/>
                <a:cs typeface="Arial"/>
              </a:rPr>
              <a:t>tanımlamıştır.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67639" y="1405127"/>
            <a:ext cx="2734310" cy="5465445"/>
            <a:chOff x="167639" y="1405127"/>
            <a:chExt cx="2734310" cy="5465445"/>
          </a:xfrm>
        </p:grpSpPr>
        <p:sp>
          <p:nvSpPr>
            <p:cNvPr id="8" name="object 8"/>
            <p:cNvSpPr/>
            <p:nvPr/>
          </p:nvSpPr>
          <p:spPr>
            <a:xfrm>
              <a:off x="179831" y="1417319"/>
              <a:ext cx="2710180" cy="5440680"/>
            </a:xfrm>
            <a:custGeom>
              <a:avLst/>
              <a:gdLst/>
              <a:ahLst/>
              <a:cxnLst/>
              <a:rect l="l" t="t" r="r" b="b"/>
              <a:pathLst>
                <a:path w="2710180" h="5440680">
                  <a:moveTo>
                    <a:pt x="2258060" y="0"/>
                  </a:moveTo>
                  <a:lnTo>
                    <a:pt x="451624" y="0"/>
                  </a:lnTo>
                  <a:lnTo>
                    <a:pt x="402414" y="2649"/>
                  </a:lnTo>
                  <a:lnTo>
                    <a:pt x="354739" y="10415"/>
                  </a:lnTo>
                  <a:lnTo>
                    <a:pt x="308875" y="23022"/>
                  </a:lnTo>
                  <a:lnTo>
                    <a:pt x="265096" y="40194"/>
                  </a:lnTo>
                  <a:lnTo>
                    <a:pt x="223679" y="61656"/>
                  </a:lnTo>
                  <a:lnTo>
                    <a:pt x="184899" y="87132"/>
                  </a:lnTo>
                  <a:lnTo>
                    <a:pt x="149032" y="116347"/>
                  </a:lnTo>
                  <a:lnTo>
                    <a:pt x="116352" y="149025"/>
                  </a:lnTo>
                  <a:lnTo>
                    <a:pt x="87136" y="184891"/>
                  </a:lnTo>
                  <a:lnTo>
                    <a:pt x="61659" y="223670"/>
                  </a:lnTo>
                  <a:lnTo>
                    <a:pt x="40196" y="265086"/>
                  </a:lnTo>
                  <a:lnTo>
                    <a:pt x="23023" y="308863"/>
                  </a:lnTo>
                  <a:lnTo>
                    <a:pt x="10416" y="354727"/>
                  </a:lnTo>
                  <a:lnTo>
                    <a:pt x="2650" y="402402"/>
                  </a:lnTo>
                  <a:lnTo>
                    <a:pt x="0" y="451612"/>
                  </a:lnTo>
                  <a:lnTo>
                    <a:pt x="0" y="4989055"/>
                  </a:lnTo>
                  <a:lnTo>
                    <a:pt x="2650" y="5038265"/>
                  </a:lnTo>
                  <a:lnTo>
                    <a:pt x="10416" y="5085940"/>
                  </a:lnTo>
                  <a:lnTo>
                    <a:pt x="23023" y="5131804"/>
                  </a:lnTo>
                  <a:lnTo>
                    <a:pt x="40196" y="5175582"/>
                  </a:lnTo>
                  <a:lnTo>
                    <a:pt x="61659" y="5216999"/>
                  </a:lnTo>
                  <a:lnTo>
                    <a:pt x="87136" y="5255779"/>
                  </a:lnTo>
                  <a:lnTo>
                    <a:pt x="116352" y="5291647"/>
                  </a:lnTo>
                  <a:lnTo>
                    <a:pt x="149032" y="5324326"/>
                  </a:lnTo>
                  <a:lnTo>
                    <a:pt x="184899" y="5353542"/>
                  </a:lnTo>
                  <a:lnTo>
                    <a:pt x="223679" y="5379019"/>
                  </a:lnTo>
                  <a:lnTo>
                    <a:pt x="265096" y="5400482"/>
                  </a:lnTo>
                  <a:lnTo>
                    <a:pt x="308875" y="5417655"/>
                  </a:lnTo>
                  <a:lnTo>
                    <a:pt x="354739" y="5430262"/>
                  </a:lnTo>
                  <a:lnTo>
                    <a:pt x="402414" y="5438029"/>
                  </a:lnTo>
                  <a:lnTo>
                    <a:pt x="451624" y="5440679"/>
                  </a:lnTo>
                  <a:lnTo>
                    <a:pt x="2258060" y="5440679"/>
                  </a:lnTo>
                  <a:lnTo>
                    <a:pt x="2307269" y="5438029"/>
                  </a:lnTo>
                  <a:lnTo>
                    <a:pt x="2354944" y="5430262"/>
                  </a:lnTo>
                  <a:lnTo>
                    <a:pt x="2400808" y="5417655"/>
                  </a:lnTo>
                  <a:lnTo>
                    <a:pt x="2444585" y="5400482"/>
                  </a:lnTo>
                  <a:lnTo>
                    <a:pt x="2486001" y="5379019"/>
                  </a:lnTo>
                  <a:lnTo>
                    <a:pt x="2524780" y="5353542"/>
                  </a:lnTo>
                  <a:lnTo>
                    <a:pt x="2560646" y="5324326"/>
                  </a:lnTo>
                  <a:lnTo>
                    <a:pt x="2593324" y="5291647"/>
                  </a:lnTo>
                  <a:lnTo>
                    <a:pt x="2622539" y="5255779"/>
                  </a:lnTo>
                  <a:lnTo>
                    <a:pt x="2648015" y="5216999"/>
                  </a:lnTo>
                  <a:lnTo>
                    <a:pt x="2669477" y="5175582"/>
                  </a:lnTo>
                  <a:lnTo>
                    <a:pt x="2686649" y="5131804"/>
                  </a:lnTo>
                  <a:lnTo>
                    <a:pt x="2699256" y="5085940"/>
                  </a:lnTo>
                  <a:lnTo>
                    <a:pt x="2707022" y="5038265"/>
                  </a:lnTo>
                  <a:lnTo>
                    <a:pt x="2709672" y="4989055"/>
                  </a:lnTo>
                  <a:lnTo>
                    <a:pt x="2709672" y="451612"/>
                  </a:lnTo>
                  <a:lnTo>
                    <a:pt x="2707022" y="402402"/>
                  </a:lnTo>
                  <a:lnTo>
                    <a:pt x="2699256" y="354727"/>
                  </a:lnTo>
                  <a:lnTo>
                    <a:pt x="2686649" y="308863"/>
                  </a:lnTo>
                  <a:lnTo>
                    <a:pt x="2669477" y="265086"/>
                  </a:lnTo>
                  <a:lnTo>
                    <a:pt x="2648015" y="223670"/>
                  </a:lnTo>
                  <a:lnTo>
                    <a:pt x="2622539" y="184891"/>
                  </a:lnTo>
                  <a:lnTo>
                    <a:pt x="2593324" y="149025"/>
                  </a:lnTo>
                  <a:lnTo>
                    <a:pt x="2560646" y="116347"/>
                  </a:lnTo>
                  <a:lnTo>
                    <a:pt x="2524780" y="87132"/>
                  </a:lnTo>
                  <a:lnTo>
                    <a:pt x="2486001" y="61656"/>
                  </a:lnTo>
                  <a:lnTo>
                    <a:pt x="2444585" y="40194"/>
                  </a:lnTo>
                  <a:lnTo>
                    <a:pt x="2400808" y="23022"/>
                  </a:lnTo>
                  <a:lnTo>
                    <a:pt x="2354944" y="10415"/>
                  </a:lnTo>
                  <a:lnTo>
                    <a:pt x="2307269" y="2649"/>
                  </a:lnTo>
                  <a:lnTo>
                    <a:pt x="225806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9831" y="1417319"/>
              <a:ext cx="2710180" cy="5440680"/>
            </a:xfrm>
            <a:custGeom>
              <a:avLst/>
              <a:gdLst/>
              <a:ahLst/>
              <a:cxnLst/>
              <a:rect l="l" t="t" r="r" b="b"/>
              <a:pathLst>
                <a:path w="2710180" h="5440680">
                  <a:moveTo>
                    <a:pt x="0" y="451612"/>
                  </a:moveTo>
                  <a:lnTo>
                    <a:pt x="2650" y="402402"/>
                  </a:lnTo>
                  <a:lnTo>
                    <a:pt x="10416" y="354727"/>
                  </a:lnTo>
                  <a:lnTo>
                    <a:pt x="23023" y="308863"/>
                  </a:lnTo>
                  <a:lnTo>
                    <a:pt x="40196" y="265086"/>
                  </a:lnTo>
                  <a:lnTo>
                    <a:pt x="61659" y="223670"/>
                  </a:lnTo>
                  <a:lnTo>
                    <a:pt x="87136" y="184891"/>
                  </a:lnTo>
                  <a:lnTo>
                    <a:pt x="116352" y="149025"/>
                  </a:lnTo>
                  <a:lnTo>
                    <a:pt x="149032" y="116347"/>
                  </a:lnTo>
                  <a:lnTo>
                    <a:pt x="184899" y="87132"/>
                  </a:lnTo>
                  <a:lnTo>
                    <a:pt x="223679" y="61656"/>
                  </a:lnTo>
                  <a:lnTo>
                    <a:pt x="265096" y="40194"/>
                  </a:lnTo>
                  <a:lnTo>
                    <a:pt x="308875" y="23022"/>
                  </a:lnTo>
                  <a:lnTo>
                    <a:pt x="354739" y="10415"/>
                  </a:lnTo>
                  <a:lnTo>
                    <a:pt x="402414" y="2649"/>
                  </a:lnTo>
                  <a:lnTo>
                    <a:pt x="451624" y="0"/>
                  </a:lnTo>
                  <a:lnTo>
                    <a:pt x="2258060" y="0"/>
                  </a:lnTo>
                  <a:lnTo>
                    <a:pt x="2307269" y="2649"/>
                  </a:lnTo>
                  <a:lnTo>
                    <a:pt x="2354944" y="10415"/>
                  </a:lnTo>
                  <a:lnTo>
                    <a:pt x="2400808" y="23022"/>
                  </a:lnTo>
                  <a:lnTo>
                    <a:pt x="2444585" y="40194"/>
                  </a:lnTo>
                  <a:lnTo>
                    <a:pt x="2486001" y="61656"/>
                  </a:lnTo>
                  <a:lnTo>
                    <a:pt x="2524780" y="87132"/>
                  </a:lnTo>
                  <a:lnTo>
                    <a:pt x="2560646" y="116347"/>
                  </a:lnTo>
                  <a:lnTo>
                    <a:pt x="2593324" y="149025"/>
                  </a:lnTo>
                  <a:lnTo>
                    <a:pt x="2622539" y="184891"/>
                  </a:lnTo>
                  <a:lnTo>
                    <a:pt x="2648015" y="223670"/>
                  </a:lnTo>
                  <a:lnTo>
                    <a:pt x="2669477" y="265086"/>
                  </a:lnTo>
                  <a:lnTo>
                    <a:pt x="2686649" y="308863"/>
                  </a:lnTo>
                  <a:lnTo>
                    <a:pt x="2699256" y="354727"/>
                  </a:lnTo>
                  <a:lnTo>
                    <a:pt x="2707022" y="402402"/>
                  </a:lnTo>
                  <a:lnTo>
                    <a:pt x="2709672" y="451612"/>
                  </a:lnTo>
                  <a:lnTo>
                    <a:pt x="2709672" y="4989055"/>
                  </a:lnTo>
                  <a:lnTo>
                    <a:pt x="2707022" y="5038265"/>
                  </a:lnTo>
                  <a:lnTo>
                    <a:pt x="2699256" y="5085940"/>
                  </a:lnTo>
                  <a:lnTo>
                    <a:pt x="2686649" y="5131804"/>
                  </a:lnTo>
                  <a:lnTo>
                    <a:pt x="2669477" y="5175582"/>
                  </a:lnTo>
                  <a:lnTo>
                    <a:pt x="2648015" y="5216999"/>
                  </a:lnTo>
                  <a:lnTo>
                    <a:pt x="2622539" y="5255779"/>
                  </a:lnTo>
                  <a:lnTo>
                    <a:pt x="2593324" y="5291647"/>
                  </a:lnTo>
                  <a:lnTo>
                    <a:pt x="2560646" y="5324326"/>
                  </a:lnTo>
                  <a:lnTo>
                    <a:pt x="2524780" y="5353542"/>
                  </a:lnTo>
                  <a:lnTo>
                    <a:pt x="2486001" y="5379019"/>
                  </a:lnTo>
                  <a:lnTo>
                    <a:pt x="2444585" y="5400482"/>
                  </a:lnTo>
                  <a:lnTo>
                    <a:pt x="2400808" y="5417655"/>
                  </a:lnTo>
                  <a:lnTo>
                    <a:pt x="2354944" y="5430262"/>
                  </a:lnTo>
                  <a:lnTo>
                    <a:pt x="2307269" y="5438029"/>
                  </a:lnTo>
                  <a:lnTo>
                    <a:pt x="2258060" y="5440679"/>
                  </a:lnTo>
                  <a:lnTo>
                    <a:pt x="451624" y="5440679"/>
                  </a:lnTo>
                  <a:lnTo>
                    <a:pt x="402414" y="5438029"/>
                  </a:lnTo>
                  <a:lnTo>
                    <a:pt x="354739" y="5430262"/>
                  </a:lnTo>
                  <a:lnTo>
                    <a:pt x="308875" y="5417655"/>
                  </a:lnTo>
                  <a:lnTo>
                    <a:pt x="265096" y="5400482"/>
                  </a:lnTo>
                  <a:lnTo>
                    <a:pt x="223679" y="5379019"/>
                  </a:lnTo>
                  <a:lnTo>
                    <a:pt x="184899" y="5353542"/>
                  </a:lnTo>
                  <a:lnTo>
                    <a:pt x="149032" y="5324326"/>
                  </a:lnTo>
                  <a:lnTo>
                    <a:pt x="116352" y="5291647"/>
                  </a:lnTo>
                  <a:lnTo>
                    <a:pt x="87136" y="5255779"/>
                  </a:lnTo>
                  <a:lnTo>
                    <a:pt x="61659" y="5216999"/>
                  </a:lnTo>
                  <a:lnTo>
                    <a:pt x="40196" y="5175582"/>
                  </a:lnTo>
                  <a:lnTo>
                    <a:pt x="23023" y="5131804"/>
                  </a:lnTo>
                  <a:lnTo>
                    <a:pt x="10416" y="5085940"/>
                  </a:lnTo>
                  <a:lnTo>
                    <a:pt x="2650" y="5038265"/>
                  </a:lnTo>
                  <a:lnTo>
                    <a:pt x="0" y="4989055"/>
                  </a:lnTo>
                  <a:lnTo>
                    <a:pt x="0" y="451612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33527" y="3879341"/>
            <a:ext cx="220091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5" dirty="0">
                <a:solidFill>
                  <a:srgbClr val="CC0000"/>
                </a:solidFill>
                <a:latin typeface="Arial"/>
                <a:cs typeface="Arial"/>
              </a:rPr>
              <a:t>Hipertansiyon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635" marR="5080" indent="-189357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BAŞARILI</a:t>
            </a:r>
            <a:r>
              <a:rPr sz="4400" spc="35" dirty="0"/>
              <a:t> </a:t>
            </a:r>
            <a:r>
              <a:rPr sz="4400" spc="-10" dirty="0"/>
              <a:t>EPİDEMİYOLOJİK </a:t>
            </a:r>
            <a:r>
              <a:rPr sz="4400" spc="-1205" dirty="0"/>
              <a:t> </a:t>
            </a:r>
            <a:r>
              <a:rPr sz="4400" spc="-10" dirty="0"/>
              <a:t>ÇALIŞMALAR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2880169" y="1401889"/>
            <a:ext cx="6273165" cy="5468620"/>
            <a:chOff x="2880169" y="1401889"/>
            <a:chExt cx="6273165" cy="5468620"/>
          </a:xfrm>
        </p:grpSpPr>
        <p:sp>
          <p:nvSpPr>
            <p:cNvPr id="4" name="object 4"/>
            <p:cNvSpPr/>
            <p:nvPr/>
          </p:nvSpPr>
          <p:spPr>
            <a:xfrm>
              <a:off x="2892552" y="1414272"/>
              <a:ext cx="6248400" cy="5443855"/>
            </a:xfrm>
            <a:custGeom>
              <a:avLst/>
              <a:gdLst/>
              <a:ahLst/>
              <a:cxnLst/>
              <a:rect l="l" t="t" r="r" b="b"/>
              <a:pathLst>
                <a:path w="6248400" h="5443855">
                  <a:moveTo>
                    <a:pt x="3526536" y="0"/>
                  </a:moveTo>
                  <a:lnTo>
                    <a:pt x="3526536" y="680465"/>
                  </a:lnTo>
                  <a:lnTo>
                    <a:pt x="0" y="680465"/>
                  </a:lnTo>
                  <a:lnTo>
                    <a:pt x="0" y="4763262"/>
                  </a:lnTo>
                  <a:lnTo>
                    <a:pt x="3526536" y="4763262"/>
                  </a:lnTo>
                  <a:lnTo>
                    <a:pt x="3526536" y="5443727"/>
                  </a:lnTo>
                  <a:lnTo>
                    <a:pt x="6248400" y="2721864"/>
                  </a:lnTo>
                  <a:lnTo>
                    <a:pt x="3526536" y="0"/>
                  </a:lnTo>
                  <a:close/>
                </a:path>
              </a:pathLst>
            </a:custGeom>
            <a:solidFill>
              <a:srgbClr val="E7F3F4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92552" y="1414272"/>
              <a:ext cx="6248400" cy="5443855"/>
            </a:xfrm>
            <a:custGeom>
              <a:avLst/>
              <a:gdLst/>
              <a:ahLst/>
              <a:cxnLst/>
              <a:rect l="l" t="t" r="r" b="b"/>
              <a:pathLst>
                <a:path w="6248400" h="5443855">
                  <a:moveTo>
                    <a:pt x="0" y="680465"/>
                  </a:moveTo>
                  <a:lnTo>
                    <a:pt x="3526536" y="680465"/>
                  </a:lnTo>
                  <a:lnTo>
                    <a:pt x="3526536" y="0"/>
                  </a:lnTo>
                  <a:lnTo>
                    <a:pt x="6248400" y="2721864"/>
                  </a:lnTo>
                  <a:lnTo>
                    <a:pt x="3526536" y="5443727"/>
                  </a:lnTo>
                  <a:lnTo>
                    <a:pt x="3526536" y="4763262"/>
                  </a:lnTo>
                  <a:lnTo>
                    <a:pt x="0" y="4763262"/>
                  </a:lnTo>
                  <a:lnTo>
                    <a:pt x="0" y="680465"/>
                  </a:lnTo>
                  <a:close/>
                </a:path>
              </a:pathLst>
            </a:custGeom>
            <a:ln w="24384">
              <a:solidFill>
                <a:srgbClr val="E7F3F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902457" y="2022170"/>
            <a:ext cx="4119245" cy="341630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99085" marR="5080" indent="-287020">
              <a:lnSpc>
                <a:spcPct val="86300"/>
              </a:lnSpc>
              <a:spcBef>
                <a:spcPts val="695"/>
              </a:spcBef>
            </a:pPr>
            <a:r>
              <a:rPr sz="3600" dirty="0">
                <a:latin typeface="Arial"/>
                <a:cs typeface="Arial"/>
              </a:rPr>
              <a:t>•</a:t>
            </a:r>
            <a:r>
              <a:rPr sz="3600" spc="-2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1950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20" dirty="0">
                <a:latin typeface="Arial"/>
                <a:cs typeface="Arial"/>
              </a:rPr>
              <a:t>yılında </a:t>
            </a:r>
            <a:r>
              <a:rPr sz="3600" spc="-15" dirty="0">
                <a:latin typeface="Arial"/>
                <a:cs typeface="Arial"/>
              </a:rPr>
              <a:t> </a:t>
            </a:r>
            <a:r>
              <a:rPr sz="3600" spc="-20" dirty="0">
                <a:latin typeface="Arial"/>
                <a:cs typeface="Arial"/>
              </a:rPr>
              <a:t>yapılan</a:t>
            </a:r>
            <a:r>
              <a:rPr sz="3600" spc="6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bir</a:t>
            </a:r>
            <a:r>
              <a:rPr sz="3600" spc="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çalışma </a:t>
            </a:r>
            <a:r>
              <a:rPr sz="3600" spc="-98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ile</a:t>
            </a:r>
            <a:r>
              <a:rPr sz="360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akciğer</a:t>
            </a:r>
            <a:r>
              <a:rPr sz="3600" spc="1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kanseri 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ile</a:t>
            </a:r>
            <a:r>
              <a:rPr sz="3600" spc="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sigara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içme </a:t>
            </a:r>
            <a:r>
              <a:rPr sz="360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arasında</a:t>
            </a:r>
            <a:r>
              <a:rPr sz="3600" spc="15" dirty="0">
                <a:latin typeface="Arial"/>
                <a:cs typeface="Arial"/>
              </a:rPr>
              <a:t> </a:t>
            </a:r>
            <a:r>
              <a:rPr sz="3600" spc="-20" dirty="0">
                <a:latin typeface="Arial"/>
                <a:cs typeface="Arial"/>
              </a:rPr>
              <a:t>yakın</a:t>
            </a:r>
            <a:r>
              <a:rPr sz="3600" spc="6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bir 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ilişki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15" dirty="0">
                <a:latin typeface="Arial"/>
                <a:cs typeface="Arial"/>
              </a:rPr>
              <a:t>olduğu</a:t>
            </a:r>
            <a:r>
              <a:rPr sz="3600" spc="35" dirty="0">
                <a:latin typeface="Arial"/>
                <a:cs typeface="Arial"/>
              </a:rPr>
              <a:t> </a:t>
            </a:r>
            <a:r>
              <a:rPr sz="3600" spc="-15" dirty="0">
                <a:latin typeface="Arial"/>
                <a:cs typeface="Arial"/>
              </a:rPr>
              <a:t>ortaya </a:t>
            </a:r>
            <a:r>
              <a:rPr sz="3600" spc="-985" dirty="0">
                <a:latin typeface="Arial"/>
                <a:cs typeface="Arial"/>
              </a:rPr>
              <a:t> </a:t>
            </a:r>
            <a:r>
              <a:rPr sz="3600" spc="-25" dirty="0">
                <a:latin typeface="Arial"/>
                <a:cs typeface="Arial"/>
              </a:rPr>
              <a:t>konulmuştur.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67639" y="1402080"/>
            <a:ext cx="2734310" cy="5468620"/>
            <a:chOff x="167639" y="1402080"/>
            <a:chExt cx="2734310" cy="5468620"/>
          </a:xfrm>
        </p:grpSpPr>
        <p:sp>
          <p:nvSpPr>
            <p:cNvPr id="8" name="object 8"/>
            <p:cNvSpPr/>
            <p:nvPr/>
          </p:nvSpPr>
          <p:spPr>
            <a:xfrm>
              <a:off x="179831" y="1414272"/>
              <a:ext cx="2710180" cy="5443855"/>
            </a:xfrm>
            <a:custGeom>
              <a:avLst/>
              <a:gdLst/>
              <a:ahLst/>
              <a:cxnLst/>
              <a:rect l="l" t="t" r="r" b="b"/>
              <a:pathLst>
                <a:path w="2710180" h="5443855">
                  <a:moveTo>
                    <a:pt x="2258060" y="0"/>
                  </a:moveTo>
                  <a:lnTo>
                    <a:pt x="451624" y="0"/>
                  </a:lnTo>
                  <a:lnTo>
                    <a:pt x="402414" y="2649"/>
                  </a:lnTo>
                  <a:lnTo>
                    <a:pt x="354739" y="10415"/>
                  </a:lnTo>
                  <a:lnTo>
                    <a:pt x="308875" y="23022"/>
                  </a:lnTo>
                  <a:lnTo>
                    <a:pt x="265096" y="40194"/>
                  </a:lnTo>
                  <a:lnTo>
                    <a:pt x="223679" y="61656"/>
                  </a:lnTo>
                  <a:lnTo>
                    <a:pt x="184899" y="87132"/>
                  </a:lnTo>
                  <a:lnTo>
                    <a:pt x="149032" y="116347"/>
                  </a:lnTo>
                  <a:lnTo>
                    <a:pt x="116352" y="149025"/>
                  </a:lnTo>
                  <a:lnTo>
                    <a:pt x="87136" y="184891"/>
                  </a:lnTo>
                  <a:lnTo>
                    <a:pt x="61659" y="223670"/>
                  </a:lnTo>
                  <a:lnTo>
                    <a:pt x="40196" y="265086"/>
                  </a:lnTo>
                  <a:lnTo>
                    <a:pt x="23023" y="308863"/>
                  </a:lnTo>
                  <a:lnTo>
                    <a:pt x="10416" y="354727"/>
                  </a:lnTo>
                  <a:lnTo>
                    <a:pt x="2650" y="402402"/>
                  </a:lnTo>
                  <a:lnTo>
                    <a:pt x="0" y="451612"/>
                  </a:lnTo>
                  <a:lnTo>
                    <a:pt x="0" y="4992103"/>
                  </a:lnTo>
                  <a:lnTo>
                    <a:pt x="2650" y="5041313"/>
                  </a:lnTo>
                  <a:lnTo>
                    <a:pt x="10416" y="5088988"/>
                  </a:lnTo>
                  <a:lnTo>
                    <a:pt x="23023" y="5134852"/>
                  </a:lnTo>
                  <a:lnTo>
                    <a:pt x="40196" y="5178630"/>
                  </a:lnTo>
                  <a:lnTo>
                    <a:pt x="61659" y="5220047"/>
                  </a:lnTo>
                  <a:lnTo>
                    <a:pt x="87136" y="5258827"/>
                  </a:lnTo>
                  <a:lnTo>
                    <a:pt x="116352" y="5294695"/>
                  </a:lnTo>
                  <a:lnTo>
                    <a:pt x="149032" y="5327374"/>
                  </a:lnTo>
                  <a:lnTo>
                    <a:pt x="184899" y="5356590"/>
                  </a:lnTo>
                  <a:lnTo>
                    <a:pt x="223679" y="5382067"/>
                  </a:lnTo>
                  <a:lnTo>
                    <a:pt x="265096" y="5403530"/>
                  </a:lnTo>
                  <a:lnTo>
                    <a:pt x="308875" y="5420703"/>
                  </a:lnTo>
                  <a:lnTo>
                    <a:pt x="354739" y="5433310"/>
                  </a:lnTo>
                  <a:lnTo>
                    <a:pt x="402414" y="5441077"/>
                  </a:lnTo>
                  <a:lnTo>
                    <a:pt x="451624" y="5443727"/>
                  </a:lnTo>
                  <a:lnTo>
                    <a:pt x="2258060" y="5443727"/>
                  </a:lnTo>
                  <a:lnTo>
                    <a:pt x="2307269" y="5441077"/>
                  </a:lnTo>
                  <a:lnTo>
                    <a:pt x="2354944" y="5433310"/>
                  </a:lnTo>
                  <a:lnTo>
                    <a:pt x="2400808" y="5420703"/>
                  </a:lnTo>
                  <a:lnTo>
                    <a:pt x="2444585" y="5403530"/>
                  </a:lnTo>
                  <a:lnTo>
                    <a:pt x="2486001" y="5382067"/>
                  </a:lnTo>
                  <a:lnTo>
                    <a:pt x="2524780" y="5356590"/>
                  </a:lnTo>
                  <a:lnTo>
                    <a:pt x="2560646" y="5327374"/>
                  </a:lnTo>
                  <a:lnTo>
                    <a:pt x="2593324" y="5294695"/>
                  </a:lnTo>
                  <a:lnTo>
                    <a:pt x="2622539" y="5258827"/>
                  </a:lnTo>
                  <a:lnTo>
                    <a:pt x="2648015" y="5220047"/>
                  </a:lnTo>
                  <a:lnTo>
                    <a:pt x="2669477" y="5178630"/>
                  </a:lnTo>
                  <a:lnTo>
                    <a:pt x="2686649" y="5134852"/>
                  </a:lnTo>
                  <a:lnTo>
                    <a:pt x="2699256" y="5088988"/>
                  </a:lnTo>
                  <a:lnTo>
                    <a:pt x="2707022" y="5041313"/>
                  </a:lnTo>
                  <a:lnTo>
                    <a:pt x="2709672" y="4992103"/>
                  </a:lnTo>
                  <a:lnTo>
                    <a:pt x="2709672" y="451612"/>
                  </a:lnTo>
                  <a:lnTo>
                    <a:pt x="2707022" y="402402"/>
                  </a:lnTo>
                  <a:lnTo>
                    <a:pt x="2699256" y="354727"/>
                  </a:lnTo>
                  <a:lnTo>
                    <a:pt x="2686649" y="308863"/>
                  </a:lnTo>
                  <a:lnTo>
                    <a:pt x="2669477" y="265086"/>
                  </a:lnTo>
                  <a:lnTo>
                    <a:pt x="2648015" y="223670"/>
                  </a:lnTo>
                  <a:lnTo>
                    <a:pt x="2622539" y="184891"/>
                  </a:lnTo>
                  <a:lnTo>
                    <a:pt x="2593324" y="149025"/>
                  </a:lnTo>
                  <a:lnTo>
                    <a:pt x="2560646" y="116347"/>
                  </a:lnTo>
                  <a:lnTo>
                    <a:pt x="2524780" y="87132"/>
                  </a:lnTo>
                  <a:lnTo>
                    <a:pt x="2486001" y="61656"/>
                  </a:lnTo>
                  <a:lnTo>
                    <a:pt x="2444585" y="40194"/>
                  </a:lnTo>
                  <a:lnTo>
                    <a:pt x="2400808" y="23022"/>
                  </a:lnTo>
                  <a:lnTo>
                    <a:pt x="2354944" y="10415"/>
                  </a:lnTo>
                  <a:lnTo>
                    <a:pt x="2307269" y="2649"/>
                  </a:lnTo>
                  <a:lnTo>
                    <a:pt x="225806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9831" y="1414272"/>
              <a:ext cx="2710180" cy="5443855"/>
            </a:xfrm>
            <a:custGeom>
              <a:avLst/>
              <a:gdLst/>
              <a:ahLst/>
              <a:cxnLst/>
              <a:rect l="l" t="t" r="r" b="b"/>
              <a:pathLst>
                <a:path w="2710180" h="5443855">
                  <a:moveTo>
                    <a:pt x="0" y="451612"/>
                  </a:moveTo>
                  <a:lnTo>
                    <a:pt x="2650" y="402402"/>
                  </a:lnTo>
                  <a:lnTo>
                    <a:pt x="10416" y="354727"/>
                  </a:lnTo>
                  <a:lnTo>
                    <a:pt x="23023" y="308863"/>
                  </a:lnTo>
                  <a:lnTo>
                    <a:pt x="40196" y="265086"/>
                  </a:lnTo>
                  <a:lnTo>
                    <a:pt x="61659" y="223670"/>
                  </a:lnTo>
                  <a:lnTo>
                    <a:pt x="87136" y="184891"/>
                  </a:lnTo>
                  <a:lnTo>
                    <a:pt x="116352" y="149025"/>
                  </a:lnTo>
                  <a:lnTo>
                    <a:pt x="149032" y="116347"/>
                  </a:lnTo>
                  <a:lnTo>
                    <a:pt x="184899" y="87132"/>
                  </a:lnTo>
                  <a:lnTo>
                    <a:pt x="223679" y="61656"/>
                  </a:lnTo>
                  <a:lnTo>
                    <a:pt x="265096" y="40194"/>
                  </a:lnTo>
                  <a:lnTo>
                    <a:pt x="308875" y="23022"/>
                  </a:lnTo>
                  <a:lnTo>
                    <a:pt x="354739" y="10415"/>
                  </a:lnTo>
                  <a:lnTo>
                    <a:pt x="402414" y="2649"/>
                  </a:lnTo>
                  <a:lnTo>
                    <a:pt x="451624" y="0"/>
                  </a:lnTo>
                  <a:lnTo>
                    <a:pt x="2258060" y="0"/>
                  </a:lnTo>
                  <a:lnTo>
                    <a:pt x="2307269" y="2649"/>
                  </a:lnTo>
                  <a:lnTo>
                    <a:pt x="2354944" y="10415"/>
                  </a:lnTo>
                  <a:lnTo>
                    <a:pt x="2400808" y="23022"/>
                  </a:lnTo>
                  <a:lnTo>
                    <a:pt x="2444585" y="40194"/>
                  </a:lnTo>
                  <a:lnTo>
                    <a:pt x="2486001" y="61656"/>
                  </a:lnTo>
                  <a:lnTo>
                    <a:pt x="2524780" y="87132"/>
                  </a:lnTo>
                  <a:lnTo>
                    <a:pt x="2560646" y="116347"/>
                  </a:lnTo>
                  <a:lnTo>
                    <a:pt x="2593324" y="149025"/>
                  </a:lnTo>
                  <a:lnTo>
                    <a:pt x="2622539" y="184891"/>
                  </a:lnTo>
                  <a:lnTo>
                    <a:pt x="2648015" y="223670"/>
                  </a:lnTo>
                  <a:lnTo>
                    <a:pt x="2669477" y="265086"/>
                  </a:lnTo>
                  <a:lnTo>
                    <a:pt x="2686649" y="308863"/>
                  </a:lnTo>
                  <a:lnTo>
                    <a:pt x="2699256" y="354727"/>
                  </a:lnTo>
                  <a:lnTo>
                    <a:pt x="2707022" y="402402"/>
                  </a:lnTo>
                  <a:lnTo>
                    <a:pt x="2709672" y="451612"/>
                  </a:lnTo>
                  <a:lnTo>
                    <a:pt x="2709672" y="4992103"/>
                  </a:lnTo>
                  <a:lnTo>
                    <a:pt x="2707022" y="5041313"/>
                  </a:lnTo>
                  <a:lnTo>
                    <a:pt x="2699256" y="5088988"/>
                  </a:lnTo>
                  <a:lnTo>
                    <a:pt x="2686649" y="5134852"/>
                  </a:lnTo>
                  <a:lnTo>
                    <a:pt x="2669477" y="5178630"/>
                  </a:lnTo>
                  <a:lnTo>
                    <a:pt x="2648015" y="5220047"/>
                  </a:lnTo>
                  <a:lnTo>
                    <a:pt x="2622539" y="5258827"/>
                  </a:lnTo>
                  <a:lnTo>
                    <a:pt x="2593324" y="5294695"/>
                  </a:lnTo>
                  <a:lnTo>
                    <a:pt x="2560646" y="5327374"/>
                  </a:lnTo>
                  <a:lnTo>
                    <a:pt x="2524780" y="5356590"/>
                  </a:lnTo>
                  <a:lnTo>
                    <a:pt x="2486001" y="5382067"/>
                  </a:lnTo>
                  <a:lnTo>
                    <a:pt x="2444585" y="5403530"/>
                  </a:lnTo>
                  <a:lnTo>
                    <a:pt x="2400808" y="5420703"/>
                  </a:lnTo>
                  <a:lnTo>
                    <a:pt x="2354944" y="5433310"/>
                  </a:lnTo>
                  <a:lnTo>
                    <a:pt x="2307269" y="5441077"/>
                  </a:lnTo>
                  <a:lnTo>
                    <a:pt x="2258060" y="5443727"/>
                  </a:lnTo>
                  <a:lnTo>
                    <a:pt x="451624" y="5443727"/>
                  </a:lnTo>
                  <a:lnTo>
                    <a:pt x="402414" y="5441077"/>
                  </a:lnTo>
                  <a:lnTo>
                    <a:pt x="354739" y="5433310"/>
                  </a:lnTo>
                  <a:lnTo>
                    <a:pt x="308875" y="5420703"/>
                  </a:lnTo>
                  <a:lnTo>
                    <a:pt x="265096" y="5403530"/>
                  </a:lnTo>
                  <a:lnTo>
                    <a:pt x="223679" y="5382067"/>
                  </a:lnTo>
                  <a:lnTo>
                    <a:pt x="184899" y="5356590"/>
                  </a:lnTo>
                  <a:lnTo>
                    <a:pt x="149032" y="5327374"/>
                  </a:lnTo>
                  <a:lnTo>
                    <a:pt x="116352" y="5294695"/>
                  </a:lnTo>
                  <a:lnTo>
                    <a:pt x="87136" y="5258827"/>
                  </a:lnTo>
                  <a:lnTo>
                    <a:pt x="61659" y="5220047"/>
                  </a:lnTo>
                  <a:lnTo>
                    <a:pt x="40196" y="5178630"/>
                  </a:lnTo>
                  <a:lnTo>
                    <a:pt x="23023" y="5134852"/>
                  </a:lnTo>
                  <a:lnTo>
                    <a:pt x="10416" y="5088988"/>
                  </a:lnTo>
                  <a:lnTo>
                    <a:pt x="2650" y="5041313"/>
                  </a:lnTo>
                  <a:lnTo>
                    <a:pt x="0" y="4992103"/>
                  </a:lnTo>
                  <a:lnTo>
                    <a:pt x="0" y="451612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24255" y="3692093"/>
            <a:ext cx="1217295" cy="8229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3655" marR="5080" indent="-21590">
              <a:lnSpc>
                <a:spcPts val="2910"/>
              </a:lnSpc>
              <a:spcBef>
                <a:spcPts val="580"/>
              </a:spcBef>
            </a:pPr>
            <a:r>
              <a:rPr sz="2800" spc="5" dirty="0">
                <a:solidFill>
                  <a:srgbClr val="CC0000"/>
                </a:solidFill>
                <a:latin typeface="Arial"/>
                <a:cs typeface="Arial"/>
              </a:rPr>
              <a:t>Ak</a:t>
            </a:r>
            <a:r>
              <a:rPr sz="2800" spc="20" dirty="0">
                <a:solidFill>
                  <a:srgbClr val="CC0000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CC0000"/>
                </a:solidFill>
                <a:latin typeface="Arial"/>
                <a:cs typeface="Arial"/>
              </a:rPr>
              <a:t>iğer  </a:t>
            </a:r>
            <a:r>
              <a:rPr sz="2800" dirty="0">
                <a:solidFill>
                  <a:srgbClr val="CC0000"/>
                </a:solidFill>
                <a:latin typeface="Arial"/>
                <a:cs typeface="Arial"/>
              </a:rPr>
              <a:t>kanseri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635" marR="5080" indent="-189357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BAŞARILI</a:t>
            </a:r>
            <a:r>
              <a:rPr sz="4400" spc="35" dirty="0"/>
              <a:t> </a:t>
            </a:r>
            <a:r>
              <a:rPr sz="4400" spc="-10" dirty="0"/>
              <a:t>EPİDEMİYOLOJİK </a:t>
            </a:r>
            <a:r>
              <a:rPr sz="4400" spc="-1205" dirty="0"/>
              <a:t> </a:t>
            </a:r>
            <a:r>
              <a:rPr sz="4400" spc="-10" dirty="0"/>
              <a:t>ÇALIŞMALAR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3288601" y="1401889"/>
            <a:ext cx="5864860" cy="5468620"/>
            <a:chOff x="3288601" y="1401889"/>
            <a:chExt cx="5864860" cy="5468620"/>
          </a:xfrm>
        </p:grpSpPr>
        <p:sp>
          <p:nvSpPr>
            <p:cNvPr id="4" name="object 4"/>
            <p:cNvSpPr/>
            <p:nvPr/>
          </p:nvSpPr>
          <p:spPr>
            <a:xfrm>
              <a:off x="3300984" y="1414272"/>
              <a:ext cx="5840095" cy="5443855"/>
            </a:xfrm>
            <a:custGeom>
              <a:avLst/>
              <a:gdLst/>
              <a:ahLst/>
              <a:cxnLst/>
              <a:rect l="l" t="t" r="r" b="b"/>
              <a:pathLst>
                <a:path w="5840095" h="5443855">
                  <a:moveTo>
                    <a:pt x="3118104" y="0"/>
                  </a:moveTo>
                  <a:lnTo>
                    <a:pt x="3118104" y="680465"/>
                  </a:lnTo>
                  <a:lnTo>
                    <a:pt x="0" y="680465"/>
                  </a:lnTo>
                  <a:lnTo>
                    <a:pt x="0" y="4763262"/>
                  </a:lnTo>
                  <a:lnTo>
                    <a:pt x="3118104" y="4763262"/>
                  </a:lnTo>
                  <a:lnTo>
                    <a:pt x="3118104" y="5443727"/>
                  </a:lnTo>
                  <a:lnTo>
                    <a:pt x="5839968" y="2721864"/>
                  </a:lnTo>
                  <a:lnTo>
                    <a:pt x="3118104" y="0"/>
                  </a:lnTo>
                  <a:close/>
                </a:path>
              </a:pathLst>
            </a:custGeom>
            <a:solidFill>
              <a:srgbClr val="E7F3F4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00984" y="1414272"/>
              <a:ext cx="5840095" cy="5443855"/>
            </a:xfrm>
            <a:custGeom>
              <a:avLst/>
              <a:gdLst/>
              <a:ahLst/>
              <a:cxnLst/>
              <a:rect l="l" t="t" r="r" b="b"/>
              <a:pathLst>
                <a:path w="5840095" h="5443855">
                  <a:moveTo>
                    <a:pt x="0" y="680465"/>
                  </a:moveTo>
                  <a:lnTo>
                    <a:pt x="3118104" y="680465"/>
                  </a:lnTo>
                  <a:lnTo>
                    <a:pt x="3118104" y="0"/>
                  </a:lnTo>
                  <a:lnTo>
                    <a:pt x="5839968" y="2721864"/>
                  </a:lnTo>
                  <a:lnTo>
                    <a:pt x="3118104" y="5443727"/>
                  </a:lnTo>
                  <a:lnTo>
                    <a:pt x="3118104" y="4763262"/>
                  </a:lnTo>
                  <a:lnTo>
                    <a:pt x="0" y="4763262"/>
                  </a:lnTo>
                  <a:lnTo>
                    <a:pt x="0" y="680465"/>
                  </a:lnTo>
                  <a:close/>
                </a:path>
              </a:pathLst>
            </a:custGeom>
            <a:ln w="24384">
              <a:solidFill>
                <a:srgbClr val="E7F3F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317875" y="2012137"/>
            <a:ext cx="3636645" cy="358902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99085" marR="5080" indent="-287020">
              <a:lnSpc>
                <a:spcPct val="86300"/>
              </a:lnSpc>
              <a:spcBef>
                <a:spcPts val="815"/>
              </a:spcBef>
            </a:pPr>
            <a:r>
              <a:rPr sz="4400" spc="-5" dirty="0">
                <a:latin typeface="Arial"/>
                <a:cs typeface="Arial"/>
              </a:rPr>
              <a:t>•</a:t>
            </a:r>
            <a:r>
              <a:rPr sz="4400" spc="-505" dirty="0">
                <a:latin typeface="Arial"/>
                <a:cs typeface="Arial"/>
              </a:rPr>
              <a:t> </a:t>
            </a:r>
            <a:r>
              <a:rPr sz="4400" spc="-10" dirty="0">
                <a:latin typeface="Arial"/>
                <a:cs typeface="Arial"/>
              </a:rPr>
              <a:t>Ül</a:t>
            </a:r>
            <a:r>
              <a:rPr sz="4400" spc="5" dirty="0">
                <a:latin typeface="Arial"/>
                <a:cs typeface="Arial"/>
              </a:rPr>
              <a:t>k</a:t>
            </a:r>
            <a:r>
              <a:rPr sz="4400" spc="-10" dirty="0">
                <a:latin typeface="Arial"/>
                <a:cs typeface="Arial"/>
              </a:rPr>
              <a:t>emi</a:t>
            </a:r>
            <a:r>
              <a:rPr sz="4400" spc="5" dirty="0">
                <a:latin typeface="Arial"/>
                <a:cs typeface="Arial"/>
              </a:rPr>
              <a:t>z</a:t>
            </a:r>
            <a:r>
              <a:rPr sz="4400" spc="-10" dirty="0">
                <a:latin typeface="Arial"/>
                <a:cs typeface="Arial"/>
              </a:rPr>
              <a:t>d</a:t>
            </a:r>
            <a:r>
              <a:rPr sz="4400" dirty="0">
                <a:latin typeface="Arial"/>
                <a:cs typeface="Arial"/>
              </a:rPr>
              <a:t>e</a:t>
            </a:r>
            <a:r>
              <a:rPr sz="4400" spc="-5" dirty="0">
                <a:latin typeface="Arial"/>
                <a:cs typeface="Arial"/>
              </a:rPr>
              <a:t>ki  diyabet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prevelansı</a:t>
            </a:r>
            <a:r>
              <a:rPr sz="4400" spc="-65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ve </a:t>
            </a:r>
            <a:r>
              <a:rPr sz="4400" spc="-121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ilişkili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faktörleri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20" dirty="0">
                <a:latin typeface="Arial"/>
                <a:cs typeface="Arial"/>
              </a:rPr>
              <a:t>belirlenmiştir.</a:t>
            </a:r>
            <a:endParaRPr sz="44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67639" y="1402080"/>
            <a:ext cx="3145790" cy="5468620"/>
            <a:chOff x="167639" y="1402080"/>
            <a:chExt cx="3145790" cy="5468620"/>
          </a:xfrm>
        </p:grpSpPr>
        <p:sp>
          <p:nvSpPr>
            <p:cNvPr id="8" name="object 8"/>
            <p:cNvSpPr/>
            <p:nvPr/>
          </p:nvSpPr>
          <p:spPr>
            <a:xfrm>
              <a:off x="179831" y="1414272"/>
              <a:ext cx="3121660" cy="5443855"/>
            </a:xfrm>
            <a:custGeom>
              <a:avLst/>
              <a:gdLst/>
              <a:ahLst/>
              <a:cxnLst/>
              <a:rect l="l" t="t" r="r" b="b"/>
              <a:pathLst>
                <a:path w="3121660" h="5443855">
                  <a:moveTo>
                    <a:pt x="2600960" y="0"/>
                  </a:moveTo>
                  <a:lnTo>
                    <a:pt x="520204" y="0"/>
                  </a:lnTo>
                  <a:lnTo>
                    <a:pt x="472855" y="2126"/>
                  </a:lnTo>
                  <a:lnTo>
                    <a:pt x="426697" y="8381"/>
                  </a:lnTo>
                  <a:lnTo>
                    <a:pt x="381914" y="18583"/>
                  </a:lnTo>
                  <a:lnTo>
                    <a:pt x="338689" y="32546"/>
                  </a:lnTo>
                  <a:lnTo>
                    <a:pt x="297205" y="50089"/>
                  </a:lnTo>
                  <a:lnTo>
                    <a:pt x="257648" y="71025"/>
                  </a:lnTo>
                  <a:lnTo>
                    <a:pt x="220199" y="95173"/>
                  </a:lnTo>
                  <a:lnTo>
                    <a:pt x="185044" y="122349"/>
                  </a:lnTo>
                  <a:lnTo>
                    <a:pt x="152365" y="152368"/>
                  </a:lnTo>
                  <a:lnTo>
                    <a:pt x="122346" y="185047"/>
                  </a:lnTo>
                  <a:lnTo>
                    <a:pt x="95171" y="220202"/>
                  </a:lnTo>
                  <a:lnTo>
                    <a:pt x="71023" y="257650"/>
                  </a:lnTo>
                  <a:lnTo>
                    <a:pt x="50087" y="297206"/>
                  </a:lnTo>
                  <a:lnTo>
                    <a:pt x="32545" y="338688"/>
                  </a:lnTo>
                  <a:lnTo>
                    <a:pt x="18582" y="381911"/>
                  </a:lnTo>
                  <a:lnTo>
                    <a:pt x="8381" y="426692"/>
                  </a:lnTo>
                  <a:lnTo>
                    <a:pt x="2125" y="472846"/>
                  </a:lnTo>
                  <a:lnTo>
                    <a:pt x="0" y="520191"/>
                  </a:lnTo>
                  <a:lnTo>
                    <a:pt x="0" y="4923523"/>
                  </a:lnTo>
                  <a:lnTo>
                    <a:pt x="2125" y="4970872"/>
                  </a:lnTo>
                  <a:lnTo>
                    <a:pt x="8381" y="5017030"/>
                  </a:lnTo>
                  <a:lnTo>
                    <a:pt x="18582" y="5061813"/>
                  </a:lnTo>
                  <a:lnTo>
                    <a:pt x="32545" y="5105038"/>
                  </a:lnTo>
                  <a:lnTo>
                    <a:pt x="50087" y="5146521"/>
                  </a:lnTo>
                  <a:lnTo>
                    <a:pt x="71023" y="5186079"/>
                  </a:lnTo>
                  <a:lnTo>
                    <a:pt x="95171" y="5223528"/>
                  </a:lnTo>
                  <a:lnTo>
                    <a:pt x="122346" y="5258683"/>
                  </a:lnTo>
                  <a:lnTo>
                    <a:pt x="152365" y="5291362"/>
                  </a:lnTo>
                  <a:lnTo>
                    <a:pt x="185044" y="5321381"/>
                  </a:lnTo>
                  <a:lnTo>
                    <a:pt x="220199" y="5348556"/>
                  </a:lnTo>
                  <a:lnTo>
                    <a:pt x="257648" y="5372703"/>
                  </a:lnTo>
                  <a:lnTo>
                    <a:pt x="297205" y="5393640"/>
                  </a:lnTo>
                  <a:lnTo>
                    <a:pt x="338689" y="5411181"/>
                  </a:lnTo>
                  <a:lnTo>
                    <a:pt x="381914" y="5425144"/>
                  </a:lnTo>
                  <a:lnTo>
                    <a:pt x="426697" y="5435346"/>
                  </a:lnTo>
                  <a:lnTo>
                    <a:pt x="472855" y="5441601"/>
                  </a:lnTo>
                  <a:lnTo>
                    <a:pt x="520204" y="5443727"/>
                  </a:lnTo>
                  <a:lnTo>
                    <a:pt x="2600960" y="5443727"/>
                  </a:lnTo>
                  <a:lnTo>
                    <a:pt x="2648305" y="5441601"/>
                  </a:lnTo>
                  <a:lnTo>
                    <a:pt x="2694459" y="5435346"/>
                  </a:lnTo>
                  <a:lnTo>
                    <a:pt x="2739240" y="5425144"/>
                  </a:lnTo>
                  <a:lnTo>
                    <a:pt x="2782463" y="5411181"/>
                  </a:lnTo>
                  <a:lnTo>
                    <a:pt x="2823945" y="5393640"/>
                  </a:lnTo>
                  <a:lnTo>
                    <a:pt x="2863501" y="5372703"/>
                  </a:lnTo>
                  <a:lnTo>
                    <a:pt x="2900949" y="5348556"/>
                  </a:lnTo>
                  <a:lnTo>
                    <a:pt x="2936104" y="5321381"/>
                  </a:lnTo>
                  <a:lnTo>
                    <a:pt x="2968783" y="5291362"/>
                  </a:lnTo>
                  <a:lnTo>
                    <a:pt x="2998802" y="5258683"/>
                  </a:lnTo>
                  <a:lnTo>
                    <a:pt x="3025978" y="5223528"/>
                  </a:lnTo>
                  <a:lnTo>
                    <a:pt x="3050126" y="5186079"/>
                  </a:lnTo>
                  <a:lnTo>
                    <a:pt x="3071062" y="5146521"/>
                  </a:lnTo>
                  <a:lnTo>
                    <a:pt x="3088605" y="5105038"/>
                  </a:lnTo>
                  <a:lnTo>
                    <a:pt x="3102568" y="5061813"/>
                  </a:lnTo>
                  <a:lnTo>
                    <a:pt x="3112770" y="5017030"/>
                  </a:lnTo>
                  <a:lnTo>
                    <a:pt x="3119025" y="4970872"/>
                  </a:lnTo>
                  <a:lnTo>
                    <a:pt x="3121152" y="4923523"/>
                  </a:lnTo>
                  <a:lnTo>
                    <a:pt x="3121152" y="520191"/>
                  </a:lnTo>
                  <a:lnTo>
                    <a:pt x="3119025" y="472846"/>
                  </a:lnTo>
                  <a:lnTo>
                    <a:pt x="3112770" y="426692"/>
                  </a:lnTo>
                  <a:lnTo>
                    <a:pt x="3102568" y="381911"/>
                  </a:lnTo>
                  <a:lnTo>
                    <a:pt x="3088605" y="338688"/>
                  </a:lnTo>
                  <a:lnTo>
                    <a:pt x="3071062" y="297206"/>
                  </a:lnTo>
                  <a:lnTo>
                    <a:pt x="3050126" y="257650"/>
                  </a:lnTo>
                  <a:lnTo>
                    <a:pt x="3025978" y="220202"/>
                  </a:lnTo>
                  <a:lnTo>
                    <a:pt x="2998802" y="185047"/>
                  </a:lnTo>
                  <a:lnTo>
                    <a:pt x="2968783" y="152368"/>
                  </a:lnTo>
                  <a:lnTo>
                    <a:pt x="2936104" y="122349"/>
                  </a:lnTo>
                  <a:lnTo>
                    <a:pt x="2900949" y="95173"/>
                  </a:lnTo>
                  <a:lnTo>
                    <a:pt x="2863501" y="71025"/>
                  </a:lnTo>
                  <a:lnTo>
                    <a:pt x="2823945" y="50089"/>
                  </a:lnTo>
                  <a:lnTo>
                    <a:pt x="2782463" y="32546"/>
                  </a:lnTo>
                  <a:lnTo>
                    <a:pt x="2739240" y="18583"/>
                  </a:lnTo>
                  <a:lnTo>
                    <a:pt x="2694459" y="8381"/>
                  </a:lnTo>
                  <a:lnTo>
                    <a:pt x="2648305" y="2126"/>
                  </a:lnTo>
                  <a:lnTo>
                    <a:pt x="260096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9831" y="1414272"/>
              <a:ext cx="3121660" cy="5443855"/>
            </a:xfrm>
            <a:custGeom>
              <a:avLst/>
              <a:gdLst/>
              <a:ahLst/>
              <a:cxnLst/>
              <a:rect l="l" t="t" r="r" b="b"/>
              <a:pathLst>
                <a:path w="3121660" h="5443855">
                  <a:moveTo>
                    <a:pt x="0" y="520191"/>
                  </a:moveTo>
                  <a:lnTo>
                    <a:pt x="2125" y="472846"/>
                  </a:lnTo>
                  <a:lnTo>
                    <a:pt x="8381" y="426692"/>
                  </a:lnTo>
                  <a:lnTo>
                    <a:pt x="18582" y="381911"/>
                  </a:lnTo>
                  <a:lnTo>
                    <a:pt x="32545" y="338688"/>
                  </a:lnTo>
                  <a:lnTo>
                    <a:pt x="50087" y="297206"/>
                  </a:lnTo>
                  <a:lnTo>
                    <a:pt x="71023" y="257650"/>
                  </a:lnTo>
                  <a:lnTo>
                    <a:pt x="95171" y="220202"/>
                  </a:lnTo>
                  <a:lnTo>
                    <a:pt x="122346" y="185047"/>
                  </a:lnTo>
                  <a:lnTo>
                    <a:pt x="152365" y="152368"/>
                  </a:lnTo>
                  <a:lnTo>
                    <a:pt x="185044" y="122349"/>
                  </a:lnTo>
                  <a:lnTo>
                    <a:pt x="220199" y="95173"/>
                  </a:lnTo>
                  <a:lnTo>
                    <a:pt x="257648" y="71025"/>
                  </a:lnTo>
                  <a:lnTo>
                    <a:pt x="297205" y="50089"/>
                  </a:lnTo>
                  <a:lnTo>
                    <a:pt x="338689" y="32546"/>
                  </a:lnTo>
                  <a:lnTo>
                    <a:pt x="381914" y="18583"/>
                  </a:lnTo>
                  <a:lnTo>
                    <a:pt x="426697" y="8381"/>
                  </a:lnTo>
                  <a:lnTo>
                    <a:pt x="472855" y="2126"/>
                  </a:lnTo>
                  <a:lnTo>
                    <a:pt x="520204" y="0"/>
                  </a:lnTo>
                  <a:lnTo>
                    <a:pt x="2600960" y="0"/>
                  </a:lnTo>
                  <a:lnTo>
                    <a:pt x="2648305" y="2126"/>
                  </a:lnTo>
                  <a:lnTo>
                    <a:pt x="2694459" y="8381"/>
                  </a:lnTo>
                  <a:lnTo>
                    <a:pt x="2739240" y="18583"/>
                  </a:lnTo>
                  <a:lnTo>
                    <a:pt x="2782463" y="32546"/>
                  </a:lnTo>
                  <a:lnTo>
                    <a:pt x="2823945" y="50089"/>
                  </a:lnTo>
                  <a:lnTo>
                    <a:pt x="2863501" y="71025"/>
                  </a:lnTo>
                  <a:lnTo>
                    <a:pt x="2900949" y="95173"/>
                  </a:lnTo>
                  <a:lnTo>
                    <a:pt x="2936104" y="122349"/>
                  </a:lnTo>
                  <a:lnTo>
                    <a:pt x="2968783" y="152368"/>
                  </a:lnTo>
                  <a:lnTo>
                    <a:pt x="2998802" y="185047"/>
                  </a:lnTo>
                  <a:lnTo>
                    <a:pt x="3025978" y="220202"/>
                  </a:lnTo>
                  <a:lnTo>
                    <a:pt x="3050126" y="257650"/>
                  </a:lnTo>
                  <a:lnTo>
                    <a:pt x="3071062" y="297206"/>
                  </a:lnTo>
                  <a:lnTo>
                    <a:pt x="3088605" y="338688"/>
                  </a:lnTo>
                  <a:lnTo>
                    <a:pt x="3102568" y="381911"/>
                  </a:lnTo>
                  <a:lnTo>
                    <a:pt x="3112770" y="426692"/>
                  </a:lnTo>
                  <a:lnTo>
                    <a:pt x="3119025" y="472846"/>
                  </a:lnTo>
                  <a:lnTo>
                    <a:pt x="3121152" y="520191"/>
                  </a:lnTo>
                  <a:lnTo>
                    <a:pt x="3121152" y="4923523"/>
                  </a:lnTo>
                  <a:lnTo>
                    <a:pt x="3119025" y="4970872"/>
                  </a:lnTo>
                  <a:lnTo>
                    <a:pt x="3112770" y="5017030"/>
                  </a:lnTo>
                  <a:lnTo>
                    <a:pt x="3102568" y="5061813"/>
                  </a:lnTo>
                  <a:lnTo>
                    <a:pt x="3088605" y="5105038"/>
                  </a:lnTo>
                  <a:lnTo>
                    <a:pt x="3071062" y="5146521"/>
                  </a:lnTo>
                  <a:lnTo>
                    <a:pt x="3050126" y="5186079"/>
                  </a:lnTo>
                  <a:lnTo>
                    <a:pt x="3025978" y="5223528"/>
                  </a:lnTo>
                  <a:lnTo>
                    <a:pt x="2998802" y="5258683"/>
                  </a:lnTo>
                  <a:lnTo>
                    <a:pt x="2968783" y="5291362"/>
                  </a:lnTo>
                  <a:lnTo>
                    <a:pt x="2936104" y="5321381"/>
                  </a:lnTo>
                  <a:lnTo>
                    <a:pt x="2900949" y="5348556"/>
                  </a:lnTo>
                  <a:lnTo>
                    <a:pt x="2863501" y="5372703"/>
                  </a:lnTo>
                  <a:lnTo>
                    <a:pt x="2823945" y="5393640"/>
                  </a:lnTo>
                  <a:lnTo>
                    <a:pt x="2782463" y="5411181"/>
                  </a:lnTo>
                  <a:lnTo>
                    <a:pt x="2739240" y="5425144"/>
                  </a:lnTo>
                  <a:lnTo>
                    <a:pt x="2694459" y="5435346"/>
                  </a:lnTo>
                  <a:lnTo>
                    <a:pt x="2648305" y="5441601"/>
                  </a:lnTo>
                  <a:lnTo>
                    <a:pt x="2600960" y="5443727"/>
                  </a:lnTo>
                  <a:lnTo>
                    <a:pt x="520204" y="5443727"/>
                  </a:lnTo>
                  <a:lnTo>
                    <a:pt x="472855" y="5441601"/>
                  </a:lnTo>
                  <a:lnTo>
                    <a:pt x="426697" y="5435346"/>
                  </a:lnTo>
                  <a:lnTo>
                    <a:pt x="381914" y="5425144"/>
                  </a:lnTo>
                  <a:lnTo>
                    <a:pt x="338689" y="5411181"/>
                  </a:lnTo>
                  <a:lnTo>
                    <a:pt x="297205" y="5393640"/>
                  </a:lnTo>
                  <a:lnTo>
                    <a:pt x="257648" y="5372703"/>
                  </a:lnTo>
                  <a:lnTo>
                    <a:pt x="220199" y="5348556"/>
                  </a:lnTo>
                  <a:lnTo>
                    <a:pt x="185044" y="5321381"/>
                  </a:lnTo>
                  <a:lnTo>
                    <a:pt x="152365" y="5291362"/>
                  </a:lnTo>
                  <a:lnTo>
                    <a:pt x="122346" y="5258683"/>
                  </a:lnTo>
                  <a:lnTo>
                    <a:pt x="95171" y="5223528"/>
                  </a:lnTo>
                  <a:lnTo>
                    <a:pt x="71023" y="5186079"/>
                  </a:lnTo>
                  <a:lnTo>
                    <a:pt x="50087" y="5146521"/>
                  </a:lnTo>
                  <a:lnTo>
                    <a:pt x="32545" y="5105038"/>
                  </a:lnTo>
                  <a:lnTo>
                    <a:pt x="18582" y="5061813"/>
                  </a:lnTo>
                  <a:lnTo>
                    <a:pt x="8381" y="5017030"/>
                  </a:lnTo>
                  <a:lnTo>
                    <a:pt x="2125" y="4970872"/>
                  </a:lnTo>
                  <a:lnTo>
                    <a:pt x="0" y="4923523"/>
                  </a:lnTo>
                  <a:lnTo>
                    <a:pt x="0" y="520191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62483" y="3167775"/>
            <a:ext cx="2552065" cy="178562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75"/>
              </a:spcBef>
            </a:pPr>
            <a:r>
              <a:rPr sz="2800" spc="-5" dirty="0">
                <a:solidFill>
                  <a:srgbClr val="CC0000"/>
                </a:solidFill>
                <a:latin typeface="Arial"/>
                <a:cs typeface="Arial"/>
              </a:rPr>
              <a:t>TURDEP</a:t>
            </a:r>
            <a:r>
              <a:rPr sz="2800" spc="-6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sz="2800" spc="-3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CC0000"/>
                </a:solidFill>
                <a:latin typeface="Arial"/>
                <a:cs typeface="Arial"/>
              </a:rPr>
              <a:t>VE</a:t>
            </a:r>
            <a:r>
              <a:rPr sz="2800" spc="-4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CC0000"/>
                </a:solidFill>
                <a:latin typeface="Arial"/>
                <a:cs typeface="Arial"/>
              </a:rPr>
              <a:t>II</a:t>
            </a:r>
            <a:endParaRPr sz="2800">
              <a:latin typeface="Arial"/>
              <a:cs typeface="Arial"/>
            </a:endParaRPr>
          </a:p>
          <a:p>
            <a:pPr marL="43180" marR="32384" algn="ctr">
              <a:lnSpc>
                <a:spcPct val="86100"/>
              </a:lnSpc>
              <a:spcBef>
                <a:spcPts val="1140"/>
              </a:spcBef>
            </a:pPr>
            <a:r>
              <a:rPr sz="2800" spc="-5" dirty="0">
                <a:latin typeface="Arial"/>
                <a:cs typeface="Arial"/>
              </a:rPr>
              <a:t>Türkiye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Diyabet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Epidemiyolojisi </a:t>
            </a:r>
            <a:r>
              <a:rPr sz="2800" dirty="0">
                <a:latin typeface="Arial"/>
                <a:cs typeface="Arial"/>
              </a:rPr>
              <a:t> çalışması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635" marR="5080" indent="-189357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BAŞARILI</a:t>
            </a:r>
            <a:r>
              <a:rPr sz="4400" spc="35" dirty="0"/>
              <a:t> </a:t>
            </a:r>
            <a:r>
              <a:rPr sz="4400" spc="-10" dirty="0"/>
              <a:t>EPİDEMİYOLOJİK </a:t>
            </a:r>
            <a:r>
              <a:rPr sz="4400" spc="-1205" dirty="0"/>
              <a:t> </a:t>
            </a:r>
            <a:r>
              <a:rPr sz="4400" spc="-10" dirty="0"/>
              <a:t>ÇALIŞMALAR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3288601" y="1401889"/>
            <a:ext cx="5864860" cy="5468620"/>
            <a:chOff x="3288601" y="1401889"/>
            <a:chExt cx="5864860" cy="5468620"/>
          </a:xfrm>
        </p:grpSpPr>
        <p:sp>
          <p:nvSpPr>
            <p:cNvPr id="4" name="object 4"/>
            <p:cNvSpPr/>
            <p:nvPr/>
          </p:nvSpPr>
          <p:spPr>
            <a:xfrm>
              <a:off x="3300984" y="1414272"/>
              <a:ext cx="5840095" cy="5443855"/>
            </a:xfrm>
            <a:custGeom>
              <a:avLst/>
              <a:gdLst/>
              <a:ahLst/>
              <a:cxnLst/>
              <a:rect l="l" t="t" r="r" b="b"/>
              <a:pathLst>
                <a:path w="5840095" h="5443855">
                  <a:moveTo>
                    <a:pt x="3118104" y="0"/>
                  </a:moveTo>
                  <a:lnTo>
                    <a:pt x="3118104" y="680465"/>
                  </a:lnTo>
                  <a:lnTo>
                    <a:pt x="0" y="680465"/>
                  </a:lnTo>
                  <a:lnTo>
                    <a:pt x="0" y="4763262"/>
                  </a:lnTo>
                  <a:lnTo>
                    <a:pt x="3118104" y="4763262"/>
                  </a:lnTo>
                  <a:lnTo>
                    <a:pt x="3118104" y="5443727"/>
                  </a:lnTo>
                  <a:lnTo>
                    <a:pt x="5839968" y="2721864"/>
                  </a:lnTo>
                  <a:lnTo>
                    <a:pt x="3118104" y="0"/>
                  </a:lnTo>
                  <a:close/>
                </a:path>
              </a:pathLst>
            </a:custGeom>
            <a:solidFill>
              <a:srgbClr val="E7F3F4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00984" y="1414272"/>
              <a:ext cx="5840095" cy="5443855"/>
            </a:xfrm>
            <a:custGeom>
              <a:avLst/>
              <a:gdLst/>
              <a:ahLst/>
              <a:cxnLst/>
              <a:rect l="l" t="t" r="r" b="b"/>
              <a:pathLst>
                <a:path w="5840095" h="5443855">
                  <a:moveTo>
                    <a:pt x="0" y="680465"/>
                  </a:moveTo>
                  <a:lnTo>
                    <a:pt x="3118104" y="680465"/>
                  </a:lnTo>
                  <a:lnTo>
                    <a:pt x="3118104" y="0"/>
                  </a:lnTo>
                  <a:lnTo>
                    <a:pt x="5839968" y="2721864"/>
                  </a:lnTo>
                  <a:lnTo>
                    <a:pt x="3118104" y="5443727"/>
                  </a:lnTo>
                  <a:lnTo>
                    <a:pt x="3118104" y="4763262"/>
                  </a:lnTo>
                  <a:lnTo>
                    <a:pt x="0" y="4763262"/>
                  </a:lnTo>
                  <a:lnTo>
                    <a:pt x="0" y="680465"/>
                  </a:lnTo>
                  <a:close/>
                </a:path>
              </a:pathLst>
            </a:custGeom>
            <a:ln w="24384">
              <a:solidFill>
                <a:srgbClr val="E7F3F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315461" y="2015438"/>
            <a:ext cx="3676015" cy="326834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99085" marR="5080" indent="-287020">
              <a:lnSpc>
                <a:spcPct val="86300"/>
              </a:lnSpc>
              <a:spcBef>
                <a:spcPts val="765"/>
              </a:spcBef>
            </a:pPr>
            <a:r>
              <a:rPr sz="4000" dirty="0">
                <a:latin typeface="Arial"/>
                <a:cs typeface="Arial"/>
              </a:rPr>
              <a:t>• </a:t>
            </a:r>
            <a:r>
              <a:rPr sz="4000" spc="5" dirty="0">
                <a:latin typeface="Arial"/>
                <a:cs typeface="Arial"/>
              </a:rPr>
              <a:t>Bu </a:t>
            </a:r>
            <a:r>
              <a:rPr sz="4000" spc="-5" dirty="0">
                <a:latin typeface="Arial"/>
                <a:cs typeface="Arial"/>
              </a:rPr>
              <a:t>çalışma ile </a:t>
            </a:r>
            <a:r>
              <a:rPr sz="4000" dirty="0">
                <a:latin typeface="Arial"/>
                <a:cs typeface="Arial"/>
              </a:rPr>
              <a:t> ülkemizde</a:t>
            </a:r>
            <a:r>
              <a:rPr sz="4000" spc="-120" dirty="0">
                <a:latin typeface="Arial"/>
                <a:cs typeface="Arial"/>
              </a:rPr>
              <a:t> </a:t>
            </a:r>
            <a:r>
              <a:rPr sz="4000" dirty="0">
                <a:latin typeface="Arial"/>
                <a:cs typeface="Arial"/>
              </a:rPr>
              <a:t>kalp </a:t>
            </a:r>
            <a:r>
              <a:rPr sz="4000" spc="-1095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hastalıklarının </a:t>
            </a:r>
            <a:r>
              <a:rPr sz="4000" dirty="0">
                <a:latin typeface="Arial"/>
                <a:cs typeface="Arial"/>
              </a:rPr>
              <a:t> prevelansı ve </a:t>
            </a:r>
            <a:r>
              <a:rPr sz="4000" spc="5" dirty="0">
                <a:latin typeface="Arial"/>
                <a:cs typeface="Arial"/>
              </a:rPr>
              <a:t> </a:t>
            </a:r>
            <a:r>
              <a:rPr sz="4000" dirty="0">
                <a:latin typeface="Arial"/>
                <a:cs typeface="Arial"/>
              </a:rPr>
              <a:t>ilişkili faktörleri </a:t>
            </a:r>
            <a:r>
              <a:rPr sz="4000" spc="-1100" dirty="0">
                <a:latin typeface="Arial"/>
                <a:cs typeface="Arial"/>
              </a:rPr>
              <a:t> </a:t>
            </a:r>
            <a:r>
              <a:rPr sz="4000" spc="-15" dirty="0">
                <a:latin typeface="Arial"/>
                <a:cs typeface="Arial"/>
              </a:rPr>
              <a:t>belirlenmiştir.</a:t>
            </a:r>
            <a:endParaRPr sz="40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67639" y="1402080"/>
            <a:ext cx="3145790" cy="5468620"/>
            <a:chOff x="167639" y="1402080"/>
            <a:chExt cx="3145790" cy="5468620"/>
          </a:xfrm>
        </p:grpSpPr>
        <p:sp>
          <p:nvSpPr>
            <p:cNvPr id="8" name="object 8"/>
            <p:cNvSpPr/>
            <p:nvPr/>
          </p:nvSpPr>
          <p:spPr>
            <a:xfrm>
              <a:off x="179831" y="1414272"/>
              <a:ext cx="3121660" cy="5443855"/>
            </a:xfrm>
            <a:custGeom>
              <a:avLst/>
              <a:gdLst/>
              <a:ahLst/>
              <a:cxnLst/>
              <a:rect l="l" t="t" r="r" b="b"/>
              <a:pathLst>
                <a:path w="3121660" h="5443855">
                  <a:moveTo>
                    <a:pt x="2600960" y="0"/>
                  </a:moveTo>
                  <a:lnTo>
                    <a:pt x="520204" y="0"/>
                  </a:lnTo>
                  <a:lnTo>
                    <a:pt x="472855" y="2126"/>
                  </a:lnTo>
                  <a:lnTo>
                    <a:pt x="426697" y="8381"/>
                  </a:lnTo>
                  <a:lnTo>
                    <a:pt x="381914" y="18583"/>
                  </a:lnTo>
                  <a:lnTo>
                    <a:pt x="338689" y="32546"/>
                  </a:lnTo>
                  <a:lnTo>
                    <a:pt x="297205" y="50089"/>
                  </a:lnTo>
                  <a:lnTo>
                    <a:pt x="257648" y="71025"/>
                  </a:lnTo>
                  <a:lnTo>
                    <a:pt x="220199" y="95173"/>
                  </a:lnTo>
                  <a:lnTo>
                    <a:pt x="185044" y="122349"/>
                  </a:lnTo>
                  <a:lnTo>
                    <a:pt x="152365" y="152368"/>
                  </a:lnTo>
                  <a:lnTo>
                    <a:pt x="122346" y="185047"/>
                  </a:lnTo>
                  <a:lnTo>
                    <a:pt x="95171" y="220202"/>
                  </a:lnTo>
                  <a:lnTo>
                    <a:pt x="71023" y="257650"/>
                  </a:lnTo>
                  <a:lnTo>
                    <a:pt x="50087" y="297206"/>
                  </a:lnTo>
                  <a:lnTo>
                    <a:pt x="32545" y="338688"/>
                  </a:lnTo>
                  <a:lnTo>
                    <a:pt x="18582" y="381911"/>
                  </a:lnTo>
                  <a:lnTo>
                    <a:pt x="8381" y="426692"/>
                  </a:lnTo>
                  <a:lnTo>
                    <a:pt x="2125" y="472846"/>
                  </a:lnTo>
                  <a:lnTo>
                    <a:pt x="0" y="520191"/>
                  </a:lnTo>
                  <a:lnTo>
                    <a:pt x="0" y="4923523"/>
                  </a:lnTo>
                  <a:lnTo>
                    <a:pt x="2125" y="4970872"/>
                  </a:lnTo>
                  <a:lnTo>
                    <a:pt x="8381" y="5017030"/>
                  </a:lnTo>
                  <a:lnTo>
                    <a:pt x="18582" y="5061813"/>
                  </a:lnTo>
                  <a:lnTo>
                    <a:pt x="32545" y="5105038"/>
                  </a:lnTo>
                  <a:lnTo>
                    <a:pt x="50087" y="5146521"/>
                  </a:lnTo>
                  <a:lnTo>
                    <a:pt x="71023" y="5186079"/>
                  </a:lnTo>
                  <a:lnTo>
                    <a:pt x="95171" y="5223528"/>
                  </a:lnTo>
                  <a:lnTo>
                    <a:pt x="122346" y="5258683"/>
                  </a:lnTo>
                  <a:lnTo>
                    <a:pt x="152365" y="5291362"/>
                  </a:lnTo>
                  <a:lnTo>
                    <a:pt x="185044" y="5321381"/>
                  </a:lnTo>
                  <a:lnTo>
                    <a:pt x="220199" y="5348556"/>
                  </a:lnTo>
                  <a:lnTo>
                    <a:pt x="257648" y="5372703"/>
                  </a:lnTo>
                  <a:lnTo>
                    <a:pt x="297205" y="5393640"/>
                  </a:lnTo>
                  <a:lnTo>
                    <a:pt x="338689" y="5411181"/>
                  </a:lnTo>
                  <a:lnTo>
                    <a:pt x="381914" y="5425144"/>
                  </a:lnTo>
                  <a:lnTo>
                    <a:pt x="426697" y="5435346"/>
                  </a:lnTo>
                  <a:lnTo>
                    <a:pt x="472855" y="5441601"/>
                  </a:lnTo>
                  <a:lnTo>
                    <a:pt x="520204" y="5443727"/>
                  </a:lnTo>
                  <a:lnTo>
                    <a:pt x="2600960" y="5443727"/>
                  </a:lnTo>
                  <a:lnTo>
                    <a:pt x="2648305" y="5441601"/>
                  </a:lnTo>
                  <a:lnTo>
                    <a:pt x="2694459" y="5435346"/>
                  </a:lnTo>
                  <a:lnTo>
                    <a:pt x="2739240" y="5425144"/>
                  </a:lnTo>
                  <a:lnTo>
                    <a:pt x="2782463" y="5411181"/>
                  </a:lnTo>
                  <a:lnTo>
                    <a:pt x="2823945" y="5393640"/>
                  </a:lnTo>
                  <a:lnTo>
                    <a:pt x="2863501" y="5372703"/>
                  </a:lnTo>
                  <a:lnTo>
                    <a:pt x="2900949" y="5348556"/>
                  </a:lnTo>
                  <a:lnTo>
                    <a:pt x="2936104" y="5321381"/>
                  </a:lnTo>
                  <a:lnTo>
                    <a:pt x="2968783" y="5291362"/>
                  </a:lnTo>
                  <a:lnTo>
                    <a:pt x="2998802" y="5258683"/>
                  </a:lnTo>
                  <a:lnTo>
                    <a:pt x="3025978" y="5223528"/>
                  </a:lnTo>
                  <a:lnTo>
                    <a:pt x="3050126" y="5186079"/>
                  </a:lnTo>
                  <a:lnTo>
                    <a:pt x="3071062" y="5146521"/>
                  </a:lnTo>
                  <a:lnTo>
                    <a:pt x="3088605" y="5105038"/>
                  </a:lnTo>
                  <a:lnTo>
                    <a:pt x="3102568" y="5061813"/>
                  </a:lnTo>
                  <a:lnTo>
                    <a:pt x="3112770" y="5017030"/>
                  </a:lnTo>
                  <a:lnTo>
                    <a:pt x="3119025" y="4970872"/>
                  </a:lnTo>
                  <a:lnTo>
                    <a:pt x="3121152" y="4923523"/>
                  </a:lnTo>
                  <a:lnTo>
                    <a:pt x="3121152" y="520191"/>
                  </a:lnTo>
                  <a:lnTo>
                    <a:pt x="3119025" y="472846"/>
                  </a:lnTo>
                  <a:lnTo>
                    <a:pt x="3112770" y="426692"/>
                  </a:lnTo>
                  <a:lnTo>
                    <a:pt x="3102568" y="381911"/>
                  </a:lnTo>
                  <a:lnTo>
                    <a:pt x="3088605" y="338688"/>
                  </a:lnTo>
                  <a:lnTo>
                    <a:pt x="3071062" y="297206"/>
                  </a:lnTo>
                  <a:lnTo>
                    <a:pt x="3050126" y="257650"/>
                  </a:lnTo>
                  <a:lnTo>
                    <a:pt x="3025978" y="220202"/>
                  </a:lnTo>
                  <a:lnTo>
                    <a:pt x="2998802" y="185047"/>
                  </a:lnTo>
                  <a:lnTo>
                    <a:pt x="2968783" y="152368"/>
                  </a:lnTo>
                  <a:lnTo>
                    <a:pt x="2936104" y="122349"/>
                  </a:lnTo>
                  <a:lnTo>
                    <a:pt x="2900949" y="95173"/>
                  </a:lnTo>
                  <a:lnTo>
                    <a:pt x="2863501" y="71025"/>
                  </a:lnTo>
                  <a:lnTo>
                    <a:pt x="2823945" y="50089"/>
                  </a:lnTo>
                  <a:lnTo>
                    <a:pt x="2782463" y="32546"/>
                  </a:lnTo>
                  <a:lnTo>
                    <a:pt x="2739240" y="18583"/>
                  </a:lnTo>
                  <a:lnTo>
                    <a:pt x="2694459" y="8381"/>
                  </a:lnTo>
                  <a:lnTo>
                    <a:pt x="2648305" y="2126"/>
                  </a:lnTo>
                  <a:lnTo>
                    <a:pt x="260096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9831" y="1414272"/>
              <a:ext cx="3121660" cy="5443855"/>
            </a:xfrm>
            <a:custGeom>
              <a:avLst/>
              <a:gdLst/>
              <a:ahLst/>
              <a:cxnLst/>
              <a:rect l="l" t="t" r="r" b="b"/>
              <a:pathLst>
                <a:path w="3121660" h="5443855">
                  <a:moveTo>
                    <a:pt x="0" y="520191"/>
                  </a:moveTo>
                  <a:lnTo>
                    <a:pt x="2125" y="472846"/>
                  </a:lnTo>
                  <a:lnTo>
                    <a:pt x="8381" y="426692"/>
                  </a:lnTo>
                  <a:lnTo>
                    <a:pt x="18582" y="381911"/>
                  </a:lnTo>
                  <a:lnTo>
                    <a:pt x="32545" y="338688"/>
                  </a:lnTo>
                  <a:lnTo>
                    <a:pt x="50087" y="297206"/>
                  </a:lnTo>
                  <a:lnTo>
                    <a:pt x="71023" y="257650"/>
                  </a:lnTo>
                  <a:lnTo>
                    <a:pt x="95171" y="220202"/>
                  </a:lnTo>
                  <a:lnTo>
                    <a:pt x="122346" y="185047"/>
                  </a:lnTo>
                  <a:lnTo>
                    <a:pt x="152365" y="152368"/>
                  </a:lnTo>
                  <a:lnTo>
                    <a:pt x="185044" y="122349"/>
                  </a:lnTo>
                  <a:lnTo>
                    <a:pt x="220199" y="95173"/>
                  </a:lnTo>
                  <a:lnTo>
                    <a:pt x="257648" y="71025"/>
                  </a:lnTo>
                  <a:lnTo>
                    <a:pt x="297205" y="50089"/>
                  </a:lnTo>
                  <a:lnTo>
                    <a:pt x="338689" y="32546"/>
                  </a:lnTo>
                  <a:lnTo>
                    <a:pt x="381914" y="18583"/>
                  </a:lnTo>
                  <a:lnTo>
                    <a:pt x="426697" y="8381"/>
                  </a:lnTo>
                  <a:lnTo>
                    <a:pt x="472855" y="2126"/>
                  </a:lnTo>
                  <a:lnTo>
                    <a:pt x="520204" y="0"/>
                  </a:lnTo>
                  <a:lnTo>
                    <a:pt x="2600960" y="0"/>
                  </a:lnTo>
                  <a:lnTo>
                    <a:pt x="2648305" y="2126"/>
                  </a:lnTo>
                  <a:lnTo>
                    <a:pt x="2694459" y="8381"/>
                  </a:lnTo>
                  <a:lnTo>
                    <a:pt x="2739240" y="18583"/>
                  </a:lnTo>
                  <a:lnTo>
                    <a:pt x="2782463" y="32546"/>
                  </a:lnTo>
                  <a:lnTo>
                    <a:pt x="2823945" y="50089"/>
                  </a:lnTo>
                  <a:lnTo>
                    <a:pt x="2863501" y="71025"/>
                  </a:lnTo>
                  <a:lnTo>
                    <a:pt x="2900949" y="95173"/>
                  </a:lnTo>
                  <a:lnTo>
                    <a:pt x="2936104" y="122349"/>
                  </a:lnTo>
                  <a:lnTo>
                    <a:pt x="2968783" y="152368"/>
                  </a:lnTo>
                  <a:lnTo>
                    <a:pt x="2998802" y="185047"/>
                  </a:lnTo>
                  <a:lnTo>
                    <a:pt x="3025978" y="220202"/>
                  </a:lnTo>
                  <a:lnTo>
                    <a:pt x="3050126" y="257650"/>
                  </a:lnTo>
                  <a:lnTo>
                    <a:pt x="3071062" y="297206"/>
                  </a:lnTo>
                  <a:lnTo>
                    <a:pt x="3088605" y="338688"/>
                  </a:lnTo>
                  <a:lnTo>
                    <a:pt x="3102568" y="381911"/>
                  </a:lnTo>
                  <a:lnTo>
                    <a:pt x="3112770" y="426692"/>
                  </a:lnTo>
                  <a:lnTo>
                    <a:pt x="3119025" y="472846"/>
                  </a:lnTo>
                  <a:lnTo>
                    <a:pt x="3121152" y="520191"/>
                  </a:lnTo>
                  <a:lnTo>
                    <a:pt x="3121152" y="4923523"/>
                  </a:lnTo>
                  <a:lnTo>
                    <a:pt x="3119025" y="4970872"/>
                  </a:lnTo>
                  <a:lnTo>
                    <a:pt x="3112770" y="5017030"/>
                  </a:lnTo>
                  <a:lnTo>
                    <a:pt x="3102568" y="5061813"/>
                  </a:lnTo>
                  <a:lnTo>
                    <a:pt x="3088605" y="5105038"/>
                  </a:lnTo>
                  <a:lnTo>
                    <a:pt x="3071062" y="5146521"/>
                  </a:lnTo>
                  <a:lnTo>
                    <a:pt x="3050126" y="5186079"/>
                  </a:lnTo>
                  <a:lnTo>
                    <a:pt x="3025978" y="5223528"/>
                  </a:lnTo>
                  <a:lnTo>
                    <a:pt x="2998802" y="5258683"/>
                  </a:lnTo>
                  <a:lnTo>
                    <a:pt x="2968783" y="5291362"/>
                  </a:lnTo>
                  <a:lnTo>
                    <a:pt x="2936104" y="5321381"/>
                  </a:lnTo>
                  <a:lnTo>
                    <a:pt x="2900949" y="5348556"/>
                  </a:lnTo>
                  <a:lnTo>
                    <a:pt x="2863501" y="5372703"/>
                  </a:lnTo>
                  <a:lnTo>
                    <a:pt x="2823945" y="5393640"/>
                  </a:lnTo>
                  <a:lnTo>
                    <a:pt x="2782463" y="5411181"/>
                  </a:lnTo>
                  <a:lnTo>
                    <a:pt x="2739240" y="5425144"/>
                  </a:lnTo>
                  <a:lnTo>
                    <a:pt x="2694459" y="5435346"/>
                  </a:lnTo>
                  <a:lnTo>
                    <a:pt x="2648305" y="5441601"/>
                  </a:lnTo>
                  <a:lnTo>
                    <a:pt x="2600960" y="5443727"/>
                  </a:lnTo>
                  <a:lnTo>
                    <a:pt x="520204" y="5443727"/>
                  </a:lnTo>
                  <a:lnTo>
                    <a:pt x="472855" y="5441601"/>
                  </a:lnTo>
                  <a:lnTo>
                    <a:pt x="426697" y="5435346"/>
                  </a:lnTo>
                  <a:lnTo>
                    <a:pt x="381914" y="5425144"/>
                  </a:lnTo>
                  <a:lnTo>
                    <a:pt x="338689" y="5411181"/>
                  </a:lnTo>
                  <a:lnTo>
                    <a:pt x="297205" y="5393640"/>
                  </a:lnTo>
                  <a:lnTo>
                    <a:pt x="257648" y="5372703"/>
                  </a:lnTo>
                  <a:lnTo>
                    <a:pt x="220199" y="5348556"/>
                  </a:lnTo>
                  <a:lnTo>
                    <a:pt x="185044" y="5321381"/>
                  </a:lnTo>
                  <a:lnTo>
                    <a:pt x="152365" y="5291362"/>
                  </a:lnTo>
                  <a:lnTo>
                    <a:pt x="122346" y="5258683"/>
                  </a:lnTo>
                  <a:lnTo>
                    <a:pt x="95171" y="5223528"/>
                  </a:lnTo>
                  <a:lnTo>
                    <a:pt x="71023" y="5186079"/>
                  </a:lnTo>
                  <a:lnTo>
                    <a:pt x="50087" y="5146521"/>
                  </a:lnTo>
                  <a:lnTo>
                    <a:pt x="32545" y="5105038"/>
                  </a:lnTo>
                  <a:lnTo>
                    <a:pt x="18582" y="5061813"/>
                  </a:lnTo>
                  <a:lnTo>
                    <a:pt x="8381" y="5017030"/>
                  </a:lnTo>
                  <a:lnTo>
                    <a:pt x="2125" y="4970872"/>
                  </a:lnTo>
                  <a:lnTo>
                    <a:pt x="0" y="4923523"/>
                  </a:lnTo>
                  <a:lnTo>
                    <a:pt x="0" y="520191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28955" y="2699969"/>
            <a:ext cx="2621915" cy="280543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60045" marR="353060" indent="2540" algn="ctr">
              <a:lnSpc>
                <a:spcPts val="2910"/>
              </a:lnSpc>
              <a:spcBef>
                <a:spcPts val="580"/>
              </a:spcBef>
            </a:pPr>
            <a:r>
              <a:rPr sz="2800" spc="-5" dirty="0">
                <a:solidFill>
                  <a:srgbClr val="CC0000"/>
                </a:solidFill>
                <a:latin typeface="Arial"/>
                <a:cs typeface="Arial"/>
              </a:rPr>
              <a:t>TEKHARF </a:t>
            </a:r>
            <a:r>
              <a:rPr sz="280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Ç</a:t>
            </a:r>
            <a:r>
              <a:rPr sz="2800" dirty="0">
                <a:latin typeface="Arial"/>
                <a:cs typeface="Arial"/>
              </a:rPr>
              <a:t>AL</a:t>
            </a:r>
            <a:r>
              <a:rPr sz="2800" spc="5" dirty="0">
                <a:latin typeface="Arial"/>
                <a:cs typeface="Arial"/>
              </a:rPr>
              <a:t>IŞ</a:t>
            </a:r>
            <a:r>
              <a:rPr sz="2800" spc="-10" dirty="0">
                <a:latin typeface="Arial"/>
                <a:cs typeface="Arial"/>
              </a:rPr>
              <a:t>M</a:t>
            </a:r>
            <a:r>
              <a:rPr sz="2800" dirty="0">
                <a:latin typeface="Arial"/>
                <a:cs typeface="Arial"/>
              </a:rPr>
              <a:t>ASI</a:t>
            </a:r>
            <a:endParaRPr sz="2800">
              <a:latin typeface="Arial"/>
              <a:cs typeface="Arial"/>
            </a:endParaRPr>
          </a:p>
          <a:p>
            <a:pPr marL="12700" marR="5080" algn="ctr">
              <a:lnSpc>
                <a:spcPct val="86300"/>
              </a:lnSpc>
              <a:spcBef>
                <a:spcPts val="1085"/>
              </a:spcBef>
            </a:pPr>
            <a:r>
              <a:rPr sz="2800" spc="-5" dirty="0">
                <a:latin typeface="Arial"/>
                <a:cs typeface="Arial"/>
              </a:rPr>
              <a:t>Türk </a:t>
            </a:r>
            <a:r>
              <a:rPr sz="2800" dirty="0">
                <a:latin typeface="Arial"/>
                <a:cs typeface="Arial"/>
              </a:rPr>
              <a:t> Erişkinlerinde </a:t>
            </a:r>
            <a:r>
              <a:rPr sz="2800" spc="5" dirty="0">
                <a:latin typeface="Arial"/>
                <a:cs typeface="Arial"/>
              </a:rPr>
              <a:t> Kalp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Hastalıkları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ve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Risk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Faktörleri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6003" y="3307079"/>
            <a:ext cx="550545" cy="3171825"/>
          </a:xfrm>
          <a:custGeom>
            <a:avLst/>
            <a:gdLst/>
            <a:ahLst/>
            <a:cxnLst/>
            <a:rect l="l" t="t" r="r" b="b"/>
            <a:pathLst>
              <a:path w="550545" h="3171825">
                <a:moveTo>
                  <a:pt x="550163" y="3171444"/>
                </a:moveTo>
                <a:lnTo>
                  <a:pt x="0" y="3171444"/>
                </a:lnTo>
                <a:lnTo>
                  <a:pt x="0" y="0"/>
                </a:lnTo>
                <a:lnTo>
                  <a:pt x="27432" y="0"/>
                </a:lnTo>
                <a:lnTo>
                  <a:pt x="27432" y="3144012"/>
                </a:lnTo>
                <a:lnTo>
                  <a:pt x="550163" y="3144012"/>
                </a:lnTo>
                <a:lnTo>
                  <a:pt x="550163" y="3171444"/>
                </a:lnTo>
                <a:close/>
              </a:path>
              <a:path w="550545" h="3171825">
                <a:moveTo>
                  <a:pt x="550163" y="1988820"/>
                </a:moveTo>
                <a:lnTo>
                  <a:pt x="0" y="1988820"/>
                </a:lnTo>
                <a:lnTo>
                  <a:pt x="0" y="0"/>
                </a:lnTo>
                <a:lnTo>
                  <a:pt x="27432" y="0"/>
                </a:lnTo>
                <a:lnTo>
                  <a:pt x="27432" y="1961388"/>
                </a:lnTo>
                <a:lnTo>
                  <a:pt x="550163" y="1961388"/>
                </a:lnTo>
                <a:lnTo>
                  <a:pt x="550163" y="1988820"/>
                </a:lnTo>
                <a:close/>
              </a:path>
              <a:path w="550545" h="3171825">
                <a:moveTo>
                  <a:pt x="550163" y="803148"/>
                </a:moveTo>
                <a:lnTo>
                  <a:pt x="0" y="803148"/>
                </a:lnTo>
                <a:lnTo>
                  <a:pt x="0" y="0"/>
                </a:lnTo>
                <a:lnTo>
                  <a:pt x="27432" y="0"/>
                </a:lnTo>
                <a:lnTo>
                  <a:pt x="27432" y="775716"/>
                </a:lnTo>
                <a:lnTo>
                  <a:pt x="550163" y="775716"/>
                </a:lnTo>
                <a:lnTo>
                  <a:pt x="550163" y="803148"/>
                </a:lnTo>
                <a:close/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584960" y="2110739"/>
            <a:ext cx="3822700" cy="424180"/>
            <a:chOff x="1584960" y="2110739"/>
            <a:chExt cx="3822700" cy="424180"/>
          </a:xfrm>
        </p:grpSpPr>
        <p:sp>
          <p:nvSpPr>
            <p:cNvPr id="4" name="object 4"/>
            <p:cNvSpPr/>
            <p:nvPr/>
          </p:nvSpPr>
          <p:spPr>
            <a:xfrm>
              <a:off x="3482339" y="2124455"/>
              <a:ext cx="1911350" cy="396240"/>
            </a:xfrm>
            <a:custGeom>
              <a:avLst/>
              <a:gdLst/>
              <a:ahLst/>
              <a:cxnLst/>
              <a:rect l="l" t="t" r="r" b="b"/>
              <a:pathLst>
                <a:path w="1911350" h="396239">
                  <a:moveTo>
                    <a:pt x="1911096" y="396240"/>
                  </a:moveTo>
                  <a:lnTo>
                    <a:pt x="1911096" y="267970"/>
                  </a:lnTo>
                  <a:lnTo>
                    <a:pt x="27432" y="267970"/>
                  </a:lnTo>
                  <a:lnTo>
                    <a:pt x="27432" y="0"/>
                  </a:lnTo>
                  <a:lnTo>
                    <a:pt x="0" y="0"/>
                  </a:lnTo>
                  <a:lnTo>
                    <a:pt x="0" y="295402"/>
                  </a:lnTo>
                  <a:lnTo>
                    <a:pt x="1883664" y="295402"/>
                  </a:lnTo>
                  <a:lnTo>
                    <a:pt x="1883664" y="396240"/>
                  </a:lnTo>
                  <a:lnTo>
                    <a:pt x="1911096" y="396240"/>
                  </a:lnTo>
                  <a:close/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98676" y="2124455"/>
              <a:ext cx="1911350" cy="396240"/>
            </a:xfrm>
            <a:custGeom>
              <a:avLst/>
              <a:gdLst/>
              <a:ahLst/>
              <a:cxnLst/>
              <a:rect l="l" t="t" r="r" b="b"/>
              <a:pathLst>
                <a:path w="1911350" h="396239">
                  <a:moveTo>
                    <a:pt x="0" y="396240"/>
                  </a:moveTo>
                  <a:lnTo>
                    <a:pt x="0" y="267970"/>
                  </a:lnTo>
                  <a:lnTo>
                    <a:pt x="1883664" y="267970"/>
                  </a:lnTo>
                  <a:lnTo>
                    <a:pt x="1883664" y="0"/>
                  </a:lnTo>
                  <a:lnTo>
                    <a:pt x="1911096" y="0"/>
                  </a:lnTo>
                  <a:lnTo>
                    <a:pt x="1911096" y="295402"/>
                  </a:lnTo>
                  <a:lnTo>
                    <a:pt x="27431" y="295402"/>
                  </a:lnTo>
                  <a:lnTo>
                    <a:pt x="27431" y="396240"/>
                  </a:lnTo>
                  <a:lnTo>
                    <a:pt x="0" y="396240"/>
                  </a:lnTo>
                  <a:close/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468370" y="143065"/>
            <a:ext cx="3820160" cy="1206500"/>
            <a:chOff x="3468370" y="143065"/>
            <a:chExt cx="3820160" cy="1206500"/>
          </a:xfrm>
        </p:grpSpPr>
        <p:sp>
          <p:nvSpPr>
            <p:cNvPr id="7" name="object 7"/>
            <p:cNvSpPr/>
            <p:nvPr/>
          </p:nvSpPr>
          <p:spPr>
            <a:xfrm>
              <a:off x="3482340" y="941832"/>
              <a:ext cx="3792220" cy="393700"/>
            </a:xfrm>
            <a:custGeom>
              <a:avLst/>
              <a:gdLst/>
              <a:ahLst/>
              <a:cxnLst/>
              <a:rect l="l" t="t" r="r" b="b"/>
              <a:pathLst>
                <a:path w="3792220" h="393700">
                  <a:moveTo>
                    <a:pt x="3791712" y="393191"/>
                  </a:moveTo>
                  <a:lnTo>
                    <a:pt x="3791712" y="265302"/>
                  </a:lnTo>
                  <a:lnTo>
                    <a:pt x="1911096" y="265302"/>
                  </a:lnTo>
                  <a:lnTo>
                    <a:pt x="1911096" y="0"/>
                  </a:lnTo>
                  <a:lnTo>
                    <a:pt x="1883664" y="0"/>
                  </a:lnTo>
                  <a:lnTo>
                    <a:pt x="1883664" y="292734"/>
                  </a:lnTo>
                  <a:lnTo>
                    <a:pt x="3764280" y="292734"/>
                  </a:lnTo>
                  <a:lnTo>
                    <a:pt x="3764280" y="393191"/>
                  </a:lnTo>
                  <a:lnTo>
                    <a:pt x="3791712" y="393191"/>
                  </a:lnTo>
                  <a:close/>
                </a:path>
                <a:path w="3792220" h="393700">
                  <a:moveTo>
                    <a:pt x="0" y="393191"/>
                  </a:moveTo>
                  <a:lnTo>
                    <a:pt x="0" y="265302"/>
                  </a:lnTo>
                  <a:lnTo>
                    <a:pt x="1883664" y="265302"/>
                  </a:lnTo>
                  <a:lnTo>
                    <a:pt x="1883664" y="0"/>
                  </a:lnTo>
                  <a:lnTo>
                    <a:pt x="1911096" y="0"/>
                  </a:lnTo>
                  <a:lnTo>
                    <a:pt x="1911096" y="292734"/>
                  </a:lnTo>
                  <a:lnTo>
                    <a:pt x="27432" y="292734"/>
                  </a:lnTo>
                  <a:lnTo>
                    <a:pt x="27432" y="393191"/>
                  </a:lnTo>
                  <a:lnTo>
                    <a:pt x="0" y="393191"/>
                  </a:lnTo>
                  <a:close/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764280" y="152400"/>
              <a:ext cx="3228340" cy="789940"/>
            </a:xfrm>
            <a:custGeom>
              <a:avLst/>
              <a:gdLst/>
              <a:ahLst/>
              <a:cxnLst/>
              <a:rect l="l" t="t" r="r" b="b"/>
              <a:pathLst>
                <a:path w="3228340" h="789940">
                  <a:moveTo>
                    <a:pt x="3096260" y="0"/>
                  </a:moveTo>
                  <a:lnTo>
                    <a:pt x="131572" y="0"/>
                  </a:lnTo>
                  <a:lnTo>
                    <a:pt x="89993" y="6709"/>
                  </a:lnTo>
                  <a:lnTo>
                    <a:pt x="53876" y="25391"/>
                  </a:lnTo>
                  <a:lnTo>
                    <a:pt x="25391" y="53876"/>
                  </a:lnTo>
                  <a:lnTo>
                    <a:pt x="6709" y="89993"/>
                  </a:lnTo>
                  <a:lnTo>
                    <a:pt x="0" y="131572"/>
                  </a:lnTo>
                  <a:lnTo>
                    <a:pt x="0" y="657860"/>
                  </a:lnTo>
                  <a:lnTo>
                    <a:pt x="6709" y="699438"/>
                  </a:lnTo>
                  <a:lnTo>
                    <a:pt x="25391" y="735555"/>
                  </a:lnTo>
                  <a:lnTo>
                    <a:pt x="53876" y="764040"/>
                  </a:lnTo>
                  <a:lnTo>
                    <a:pt x="89993" y="782722"/>
                  </a:lnTo>
                  <a:lnTo>
                    <a:pt x="131572" y="789432"/>
                  </a:lnTo>
                  <a:lnTo>
                    <a:pt x="3096260" y="789432"/>
                  </a:lnTo>
                  <a:lnTo>
                    <a:pt x="3137838" y="782722"/>
                  </a:lnTo>
                  <a:lnTo>
                    <a:pt x="3173955" y="764040"/>
                  </a:lnTo>
                  <a:lnTo>
                    <a:pt x="3202440" y="735555"/>
                  </a:lnTo>
                  <a:lnTo>
                    <a:pt x="3221122" y="699438"/>
                  </a:lnTo>
                  <a:lnTo>
                    <a:pt x="3227831" y="657860"/>
                  </a:lnTo>
                  <a:lnTo>
                    <a:pt x="3227831" y="131572"/>
                  </a:lnTo>
                  <a:lnTo>
                    <a:pt x="3221122" y="89993"/>
                  </a:lnTo>
                  <a:lnTo>
                    <a:pt x="3202440" y="53876"/>
                  </a:lnTo>
                  <a:lnTo>
                    <a:pt x="3173955" y="25391"/>
                  </a:lnTo>
                  <a:lnTo>
                    <a:pt x="3137838" y="6709"/>
                  </a:lnTo>
                  <a:lnTo>
                    <a:pt x="3096260" y="0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759708" y="147828"/>
              <a:ext cx="3237865" cy="799465"/>
            </a:xfrm>
            <a:custGeom>
              <a:avLst/>
              <a:gdLst/>
              <a:ahLst/>
              <a:cxnLst/>
              <a:rect l="l" t="t" r="r" b="b"/>
              <a:pathLst>
                <a:path w="3237865" h="799465">
                  <a:moveTo>
                    <a:pt x="136143" y="0"/>
                  </a:moveTo>
                  <a:lnTo>
                    <a:pt x="3101213" y="0"/>
                  </a:lnTo>
                  <a:lnTo>
                    <a:pt x="3128517" y="2794"/>
                  </a:lnTo>
                  <a:lnTo>
                    <a:pt x="3176905" y="23368"/>
                  </a:lnTo>
                  <a:lnTo>
                    <a:pt x="3213989" y="60325"/>
                  </a:lnTo>
                  <a:lnTo>
                    <a:pt x="3234436" y="108839"/>
                  </a:lnTo>
                  <a:lnTo>
                    <a:pt x="3237357" y="136144"/>
                  </a:lnTo>
                  <a:lnTo>
                    <a:pt x="3237357" y="662813"/>
                  </a:lnTo>
                  <a:lnTo>
                    <a:pt x="3226689" y="715645"/>
                  </a:lnTo>
                  <a:lnTo>
                    <a:pt x="3197478" y="759079"/>
                  </a:lnTo>
                  <a:lnTo>
                    <a:pt x="3154044" y="788288"/>
                  </a:lnTo>
                  <a:lnTo>
                    <a:pt x="3101213" y="798957"/>
                  </a:lnTo>
                  <a:lnTo>
                    <a:pt x="136143" y="798957"/>
                  </a:lnTo>
                  <a:lnTo>
                    <a:pt x="83312" y="788288"/>
                  </a:lnTo>
                  <a:lnTo>
                    <a:pt x="39877" y="759079"/>
                  </a:lnTo>
                  <a:lnTo>
                    <a:pt x="10667" y="715645"/>
                  </a:lnTo>
                  <a:lnTo>
                    <a:pt x="0" y="662813"/>
                  </a:lnTo>
                  <a:lnTo>
                    <a:pt x="0" y="136144"/>
                  </a:lnTo>
                  <a:lnTo>
                    <a:pt x="10667" y="83312"/>
                  </a:lnTo>
                  <a:lnTo>
                    <a:pt x="39877" y="39877"/>
                  </a:lnTo>
                  <a:lnTo>
                    <a:pt x="83312" y="10668"/>
                  </a:lnTo>
                  <a:lnTo>
                    <a:pt x="136143" y="0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232275" y="223519"/>
            <a:ext cx="229616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latin typeface="Arial"/>
                <a:cs typeface="Arial"/>
              </a:rPr>
              <a:t>EPİDEMİYOLOJİK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ÇALIŞMA TÜRLERİ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874329" y="1325689"/>
            <a:ext cx="3247390" cy="808990"/>
            <a:chOff x="1874329" y="1325689"/>
            <a:chExt cx="3247390" cy="808990"/>
          </a:xfrm>
        </p:grpSpPr>
        <p:sp>
          <p:nvSpPr>
            <p:cNvPr id="12" name="object 12"/>
            <p:cNvSpPr/>
            <p:nvPr/>
          </p:nvSpPr>
          <p:spPr>
            <a:xfrm>
              <a:off x="1883664" y="1335024"/>
              <a:ext cx="3228340" cy="789940"/>
            </a:xfrm>
            <a:custGeom>
              <a:avLst/>
              <a:gdLst/>
              <a:ahLst/>
              <a:cxnLst/>
              <a:rect l="l" t="t" r="r" b="b"/>
              <a:pathLst>
                <a:path w="3228340" h="789939">
                  <a:moveTo>
                    <a:pt x="3096260" y="0"/>
                  </a:moveTo>
                  <a:lnTo>
                    <a:pt x="131572" y="0"/>
                  </a:lnTo>
                  <a:lnTo>
                    <a:pt x="89993" y="6709"/>
                  </a:lnTo>
                  <a:lnTo>
                    <a:pt x="53876" y="25391"/>
                  </a:lnTo>
                  <a:lnTo>
                    <a:pt x="25391" y="53876"/>
                  </a:lnTo>
                  <a:lnTo>
                    <a:pt x="6709" y="89993"/>
                  </a:lnTo>
                  <a:lnTo>
                    <a:pt x="0" y="131572"/>
                  </a:lnTo>
                  <a:lnTo>
                    <a:pt x="0" y="657860"/>
                  </a:lnTo>
                  <a:lnTo>
                    <a:pt x="6709" y="699438"/>
                  </a:lnTo>
                  <a:lnTo>
                    <a:pt x="25391" y="735555"/>
                  </a:lnTo>
                  <a:lnTo>
                    <a:pt x="53876" y="764040"/>
                  </a:lnTo>
                  <a:lnTo>
                    <a:pt x="89993" y="782722"/>
                  </a:lnTo>
                  <a:lnTo>
                    <a:pt x="131572" y="789431"/>
                  </a:lnTo>
                  <a:lnTo>
                    <a:pt x="3096260" y="789431"/>
                  </a:lnTo>
                  <a:lnTo>
                    <a:pt x="3137838" y="782722"/>
                  </a:lnTo>
                  <a:lnTo>
                    <a:pt x="3173955" y="764040"/>
                  </a:lnTo>
                  <a:lnTo>
                    <a:pt x="3202440" y="735555"/>
                  </a:lnTo>
                  <a:lnTo>
                    <a:pt x="3221122" y="699438"/>
                  </a:lnTo>
                  <a:lnTo>
                    <a:pt x="3227832" y="657860"/>
                  </a:lnTo>
                  <a:lnTo>
                    <a:pt x="3227832" y="131572"/>
                  </a:lnTo>
                  <a:lnTo>
                    <a:pt x="3221122" y="89993"/>
                  </a:lnTo>
                  <a:lnTo>
                    <a:pt x="3202440" y="53876"/>
                  </a:lnTo>
                  <a:lnTo>
                    <a:pt x="3173955" y="25391"/>
                  </a:lnTo>
                  <a:lnTo>
                    <a:pt x="3137838" y="6709"/>
                  </a:lnTo>
                  <a:lnTo>
                    <a:pt x="30962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79092" y="1330452"/>
              <a:ext cx="3237865" cy="799465"/>
            </a:xfrm>
            <a:custGeom>
              <a:avLst/>
              <a:gdLst/>
              <a:ahLst/>
              <a:cxnLst/>
              <a:rect l="l" t="t" r="r" b="b"/>
              <a:pathLst>
                <a:path w="3237865" h="799464">
                  <a:moveTo>
                    <a:pt x="136144" y="0"/>
                  </a:moveTo>
                  <a:lnTo>
                    <a:pt x="3101212" y="0"/>
                  </a:lnTo>
                  <a:lnTo>
                    <a:pt x="3128518" y="2794"/>
                  </a:lnTo>
                  <a:lnTo>
                    <a:pt x="3176905" y="23368"/>
                  </a:lnTo>
                  <a:lnTo>
                    <a:pt x="3213988" y="60325"/>
                  </a:lnTo>
                  <a:lnTo>
                    <a:pt x="3234435" y="108838"/>
                  </a:lnTo>
                  <a:lnTo>
                    <a:pt x="3237357" y="136144"/>
                  </a:lnTo>
                  <a:lnTo>
                    <a:pt x="3237357" y="662813"/>
                  </a:lnTo>
                  <a:lnTo>
                    <a:pt x="3226688" y="715645"/>
                  </a:lnTo>
                  <a:lnTo>
                    <a:pt x="3197479" y="759078"/>
                  </a:lnTo>
                  <a:lnTo>
                    <a:pt x="3154045" y="788288"/>
                  </a:lnTo>
                  <a:lnTo>
                    <a:pt x="3101212" y="798957"/>
                  </a:lnTo>
                  <a:lnTo>
                    <a:pt x="136144" y="798957"/>
                  </a:lnTo>
                  <a:lnTo>
                    <a:pt x="83312" y="788288"/>
                  </a:lnTo>
                  <a:lnTo>
                    <a:pt x="39877" y="759078"/>
                  </a:lnTo>
                  <a:lnTo>
                    <a:pt x="10668" y="715645"/>
                  </a:lnTo>
                  <a:lnTo>
                    <a:pt x="0" y="662813"/>
                  </a:lnTo>
                  <a:lnTo>
                    <a:pt x="0" y="136144"/>
                  </a:lnTo>
                  <a:lnTo>
                    <a:pt x="10668" y="83312"/>
                  </a:lnTo>
                  <a:lnTo>
                    <a:pt x="39877" y="39877"/>
                  </a:lnTo>
                  <a:lnTo>
                    <a:pt x="83312" y="10668"/>
                  </a:lnTo>
                  <a:lnTo>
                    <a:pt x="136144" y="0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711576" y="1558874"/>
            <a:ext cx="15709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dirty="0">
                <a:latin typeface="Arial"/>
                <a:cs typeface="Arial"/>
              </a:rPr>
              <a:t>GÖ</a:t>
            </a:r>
            <a:r>
              <a:rPr sz="2000" spc="-5" dirty="0">
                <a:latin typeface="Arial"/>
                <a:cs typeface="Arial"/>
              </a:rPr>
              <a:t>ZL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spc="-25" dirty="0">
                <a:latin typeface="Arial"/>
                <a:cs typeface="Arial"/>
              </a:rPr>
              <a:t>S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L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638800" y="1325880"/>
            <a:ext cx="3246755" cy="808355"/>
            <a:chOff x="5638800" y="1325880"/>
            <a:chExt cx="3246755" cy="808355"/>
          </a:xfrm>
        </p:grpSpPr>
        <p:sp>
          <p:nvSpPr>
            <p:cNvPr id="16" name="object 16"/>
            <p:cNvSpPr/>
            <p:nvPr/>
          </p:nvSpPr>
          <p:spPr>
            <a:xfrm>
              <a:off x="5647944" y="1335024"/>
              <a:ext cx="3228340" cy="789940"/>
            </a:xfrm>
            <a:custGeom>
              <a:avLst/>
              <a:gdLst/>
              <a:ahLst/>
              <a:cxnLst/>
              <a:rect l="l" t="t" r="r" b="b"/>
              <a:pathLst>
                <a:path w="3228340" h="789939">
                  <a:moveTo>
                    <a:pt x="3096259" y="0"/>
                  </a:moveTo>
                  <a:lnTo>
                    <a:pt x="131571" y="0"/>
                  </a:lnTo>
                  <a:lnTo>
                    <a:pt x="89993" y="6709"/>
                  </a:lnTo>
                  <a:lnTo>
                    <a:pt x="53876" y="25391"/>
                  </a:lnTo>
                  <a:lnTo>
                    <a:pt x="25391" y="53876"/>
                  </a:lnTo>
                  <a:lnTo>
                    <a:pt x="6709" y="89993"/>
                  </a:lnTo>
                  <a:lnTo>
                    <a:pt x="0" y="131572"/>
                  </a:lnTo>
                  <a:lnTo>
                    <a:pt x="0" y="657860"/>
                  </a:lnTo>
                  <a:lnTo>
                    <a:pt x="6709" y="699438"/>
                  </a:lnTo>
                  <a:lnTo>
                    <a:pt x="25391" y="735555"/>
                  </a:lnTo>
                  <a:lnTo>
                    <a:pt x="53876" y="764040"/>
                  </a:lnTo>
                  <a:lnTo>
                    <a:pt x="89993" y="782722"/>
                  </a:lnTo>
                  <a:lnTo>
                    <a:pt x="131571" y="789431"/>
                  </a:lnTo>
                  <a:lnTo>
                    <a:pt x="3096259" y="789431"/>
                  </a:lnTo>
                  <a:lnTo>
                    <a:pt x="3137838" y="782722"/>
                  </a:lnTo>
                  <a:lnTo>
                    <a:pt x="3173955" y="764040"/>
                  </a:lnTo>
                  <a:lnTo>
                    <a:pt x="3202440" y="735555"/>
                  </a:lnTo>
                  <a:lnTo>
                    <a:pt x="3221122" y="699438"/>
                  </a:lnTo>
                  <a:lnTo>
                    <a:pt x="3227831" y="657860"/>
                  </a:lnTo>
                  <a:lnTo>
                    <a:pt x="3227831" y="131572"/>
                  </a:lnTo>
                  <a:lnTo>
                    <a:pt x="3221122" y="89993"/>
                  </a:lnTo>
                  <a:lnTo>
                    <a:pt x="3202440" y="53876"/>
                  </a:lnTo>
                  <a:lnTo>
                    <a:pt x="3173955" y="25391"/>
                  </a:lnTo>
                  <a:lnTo>
                    <a:pt x="3137838" y="6709"/>
                  </a:lnTo>
                  <a:lnTo>
                    <a:pt x="3096259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643372" y="1330452"/>
              <a:ext cx="3237865" cy="799465"/>
            </a:xfrm>
            <a:custGeom>
              <a:avLst/>
              <a:gdLst/>
              <a:ahLst/>
              <a:cxnLst/>
              <a:rect l="l" t="t" r="r" b="b"/>
              <a:pathLst>
                <a:path w="3237865" h="799464">
                  <a:moveTo>
                    <a:pt x="136143" y="0"/>
                  </a:moveTo>
                  <a:lnTo>
                    <a:pt x="3101212" y="0"/>
                  </a:lnTo>
                  <a:lnTo>
                    <a:pt x="3128518" y="2794"/>
                  </a:lnTo>
                  <a:lnTo>
                    <a:pt x="3176904" y="23368"/>
                  </a:lnTo>
                  <a:lnTo>
                    <a:pt x="3213988" y="60325"/>
                  </a:lnTo>
                  <a:lnTo>
                    <a:pt x="3234435" y="108838"/>
                  </a:lnTo>
                  <a:lnTo>
                    <a:pt x="3237356" y="136144"/>
                  </a:lnTo>
                  <a:lnTo>
                    <a:pt x="3237356" y="662813"/>
                  </a:lnTo>
                  <a:lnTo>
                    <a:pt x="3226688" y="715645"/>
                  </a:lnTo>
                  <a:lnTo>
                    <a:pt x="3197479" y="759078"/>
                  </a:lnTo>
                  <a:lnTo>
                    <a:pt x="3154045" y="788288"/>
                  </a:lnTo>
                  <a:lnTo>
                    <a:pt x="3101212" y="798957"/>
                  </a:lnTo>
                  <a:lnTo>
                    <a:pt x="136143" y="798957"/>
                  </a:lnTo>
                  <a:lnTo>
                    <a:pt x="83312" y="788288"/>
                  </a:lnTo>
                  <a:lnTo>
                    <a:pt x="39877" y="759078"/>
                  </a:lnTo>
                  <a:lnTo>
                    <a:pt x="10667" y="715645"/>
                  </a:lnTo>
                  <a:lnTo>
                    <a:pt x="0" y="662813"/>
                  </a:lnTo>
                  <a:lnTo>
                    <a:pt x="0" y="136144"/>
                  </a:lnTo>
                  <a:lnTo>
                    <a:pt x="10667" y="83312"/>
                  </a:lnTo>
                  <a:lnTo>
                    <a:pt x="39877" y="39877"/>
                  </a:lnTo>
                  <a:lnTo>
                    <a:pt x="83312" y="10668"/>
                  </a:lnTo>
                  <a:lnTo>
                    <a:pt x="136143" y="0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578854" y="1558874"/>
            <a:ext cx="137033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" dirty="0">
                <a:latin typeface="Arial"/>
                <a:cs typeface="Arial"/>
              </a:rPr>
              <a:t>DENEYSEL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-4572" y="2511551"/>
            <a:ext cx="3242310" cy="805180"/>
            <a:chOff x="-4572" y="2511551"/>
            <a:chExt cx="3242310" cy="805180"/>
          </a:xfrm>
        </p:grpSpPr>
        <p:sp>
          <p:nvSpPr>
            <p:cNvPr id="20" name="object 20"/>
            <p:cNvSpPr/>
            <p:nvPr/>
          </p:nvSpPr>
          <p:spPr>
            <a:xfrm>
              <a:off x="0" y="2520695"/>
              <a:ext cx="3228340" cy="786765"/>
            </a:xfrm>
            <a:custGeom>
              <a:avLst/>
              <a:gdLst/>
              <a:ahLst/>
              <a:cxnLst/>
              <a:rect l="l" t="t" r="r" b="b"/>
              <a:pathLst>
                <a:path w="3228340" h="786764">
                  <a:moveTo>
                    <a:pt x="3096768" y="0"/>
                  </a:moveTo>
                  <a:lnTo>
                    <a:pt x="131064" y="0"/>
                  </a:lnTo>
                  <a:lnTo>
                    <a:pt x="80048" y="10298"/>
                  </a:lnTo>
                  <a:lnTo>
                    <a:pt x="38388" y="38385"/>
                  </a:lnTo>
                  <a:lnTo>
                    <a:pt x="10299" y="80045"/>
                  </a:lnTo>
                  <a:lnTo>
                    <a:pt x="0" y="131063"/>
                  </a:lnTo>
                  <a:lnTo>
                    <a:pt x="0" y="655319"/>
                  </a:lnTo>
                  <a:lnTo>
                    <a:pt x="10299" y="706338"/>
                  </a:lnTo>
                  <a:lnTo>
                    <a:pt x="38388" y="747998"/>
                  </a:lnTo>
                  <a:lnTo>
                    <a:pt x="80048" y="776085"/>
                  </a:lnTo>
                  <a:lnTo>
                    <a:pt x="131064" y="786383"/>
                  </a:lnTo>
                  <a:lnTo>
                    <a:pt x="3096768" y="786383"/>
                  </a:lnTo>
                  <a:lnTo>
                    <a:pt x="3147786" y="776085"/>
                  </a:lnTo>
                  <a:lnTo>
                    <a:pt x="3189446" y="747998"/>
                  </a:lnTo>
                  <a:lnTo>
                    <a:pt x="3217533" y="706338"/>
                  </a:lnTo>
                  <a:lnTo>
                    <a:pt x="3227832" y="655319"/>
                  </a:lnTo>
                  <a:lnTo>
                    <a:pt x="3227832" y="131063"/>
                  </a:lnTo>
                  <a:lnTo>
                    <a:pt x="3217533" y="80045"/>
                  </a:lnTo>
                  <a:lnTo>
                    <a:pt x="3189446" y="38385"/>
                  </a:lnTo>
                  <a:lnTo>
                    <a:pt x="3147786" y="10298"/>
                  </a:lnTo>
                  <a:lnTo>
                    <a:pt x="3096768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2516123"/>
              <a:ext cx="3232785" cy="796290"/>
            </a:xfrm>
            <a:custGeom>
              <a:avLst/>
              <a:gdLst/>
              <a:ahLst/>
              <a:cxnLst/>
              <a:rect l="l" t="t" r="r" b="b"/>
              <a:pathLst>
                <a:path w="3232785" h="796289">
                  <a:moveTo>
                    <a:pt x="131127" y="0"/>
                  </a:moveTo>
                  <a:lnTo>
                    <a:pt x="3097022" y="0"/>
                  </a:lnTo>
                  <a:lnTo>
                    <a:pt x="3124327" y="2793"/>
                  </a:lnTo>
                  <a:lnTo>
                    <a:pt x="3172841" y="22987"/>
                  </a:lnTo>
                  <a:lnTo>
                    <a:pt x="3209798" y="59943"/>
                  </a:lnTo>
                  <a:lnTo>
                    <a:pt x="3229864" y="108458"/>
                  </a:lnTo>
                  <a:lnTo>
                    <a:pt x="3232785" y="135636"/>
                  </a:lnTo>
                  <a:lnTo>
                    <a:pt x="3232785" y="660400"/>
                  </a:lnTo>
                  <a:lnTo>
                    <a:pt x="3222117" y="712724"/>
                  </a:lnTo>
                  <a:lnTo>
                    <a:pt x="3192907" y="755903"/>
                  </a:lnTo>
                  <a:lnTo>
                    <a:pt x="3149727" y="785113"/>
                  </a:lnTo>
                  <a:lnTo>
                    <a:pt x="3097022" y="795781"/>
                  </a:lnTo>
                  <a:lnTo>
                    <a:pt x="131127" y="795781"/>
                  </a:lnTo>
                  <a:lnTo>
                    <a:pt x="78403" y="785113"/>
                  </a:lnTo>
                  <a:lnTo>
                    <a:pt x="35251" y="755903"/>
                  </a:lnTo>
                  <a:lnTo>
                    <a:pt x="6078" y="712724"/>
                  </a:lnTo>
                  <a:lnTo>
                    <a:pt x="0" y="692931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4572" y="2511551"/>
              <a:ext cx="140271" cy="111963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806907" y="2743657"/>
            <a:ext cx="161099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latin typeface="Arial"/>
                <a:cs typeface="Arial"/>
              </a:rPr>
              <a:t>TANIMLAYICI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755135" y="2511551"/>
            <a:ext cx="3246755" cy="805180"/>
            <a:chOff x="3755135" y="2511551"/>
            <a:chExt cx="3246755" cy="805180"/>
          </a:xfrm>
        </p:grpSpPr>
        <p:sp>
          <p:nvSpPr>
            <p:cNvPr id="25" name="object 25"/>
            <p:cNvSpPr/>
            <p:nvPr/>
          </p:nvSpPr>
          <p:spPr>
            <a:xfrm>
              <a:off x="3764279" y="2520695"/>
              <a:ext cx="3228340" cy="786765"/>
            </a:xfrm>
            <a:custGeom>
              <a:avLst/>
              <a:gdLst/>
              <a:ahLst/>
              <a:cxnLst/>
              <a:rect l="l" t="t" r="r" b="b"/>
              <a:pathLst>
                <a:path w="3228340" h="786764">
                  <a:moveTo>
                    <a:pt x="3096768" y="0"/>
                  </a:moveTo>
                  <a:lnTo>
                    <a:pt x="131064" y="0"/>
                  </a:lnTo>
                  <a:lnTo>
                    <a:pt x="80045" y="10298"/>
                  </a:lnTo>
                  <a:lnTo>
                    <a:pt x="38385" y="38385"/>
                  </a:lnTo>
                  <a:lnTo>
                    <a:pt x="10298" y="80045"/>
                  </a:lnTo>
                  <a:lnTo>
                    <a:pt x="0" y="131063"/>
                  </a:lnTo>
                  <a:lnTo>
                    <a:pt x="0" y="655319"/>
                  </a:lnTo>
                  <a:lnTo>
                    <a:pt x="10298" y="706338"/>
                  </a:lnTo>
                  <a:lnTo>
                    <a:pt x="38385" y="747998"/>
                  </a:lnTo>
                  <a:lnTo>
                    <a:pt x="80045" y="776085"/>
                  </a:lnTo>
                  <a:lnTo>
                    <a:pt x="131064" y="786383"/>
                  </a:lnTo>
                  <a:lnTo>
                    <a:pt x="3096768" y="786383"/>
                  </a:lnTo>
                  <a:lnTo>
                    <a:pt x="3147786" y="776085"/>
                  </a:lnTo>
                  <a:lnTo>
                    <a:pt x="3189446" y="747998"/>
                  </a:lnTo>
                  <a:lnTo>
                    <a:pt x="3217533" y="706338"/>
                  </a:lnTo>
                  <a:lnTo>
                    <a:pt x="3227831" y="655319"/>
                  </a:lnTo>
                  <a:lnTo>
                    <a:pt x="3227831" y="131063"/>
                  </a:lnTo>
                  <a:lnTo>
                    <a:pt x="3217533" y="80045"/>
                  </a:lnTo>
                  <a:lnTo>
                    <a:pt x="3189446" y="38385"/>
                  </a:lnTo>
                  <a:lnTo>
                    <a:pt x="3147786" y="10298"/>
                  </a:lnTo>
                  <a:lnTo>
                    <a:pt x="3096768" y="0"/>
                  </a:lnTo>
                  <a:close/>
                </a:path>
              </a:pathLst>
            </a:custGeom>
            <a:solidFill>
              <a:srgbClr val="8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759707" y="2516123"/>
              <a:ext cx="3237865" cy="796290"/>
            </a:xfrm>
            <a:custGeom>
              <a:avLst/>
              <a:gdLst/>
              <a:ahLst/>
              <a:cxnLst/>
              <a:rect l="l" t="t" r="r" b="b"/>
              <a:pathLst>
                <a:path w="3237865" h="796289">
                  <a:moveTo>
                    <a:pt x="135636" y="0"/>
                  </a:moveTo>
                  <a:lnTo>
                    <a:pt x="3101593" y="0"/>
                  </a:lnTo>
                  <a:lnTo>
                    <a:pt x="3128898" y="2793"/>
                  </a:lnTo>
                  <a:lnTo>
                    <a:pt x="3177413" y="22987"/>
                  </a:lnTo>
                  <a:lnTo>
                    <a:pt x="3214369" y="59943"/>
                  </a:lnTo>
                  <a:lnTo>
                    <a:pt x="3234436" y="108458"/>
                  </a:lnTo>
                  <a:lnTo>
                    <a:pt x="3237357" y="135636"/>
                  </a:lnTo>
                  <a:lnTo>
                    <a:pt x="3237357" y="660400"/>
                  </a:lnTo>
                  <a:lnTo>
                    <a:pt x="3226689" y="712724"/>
                  </a:lnTo>
                  <a:lnTo>
                    <a:pt x="3197478" y="755903"/>
                  </a:lnTo>
                  <a:lnTo>
                    <a:pt x="3154298" y="785113"/>
                  </a:lnTo>
                  <a:lnTo>
                    <a:pt x="3101593" y="795781"/>
                  </a:lnTo>
                  <a:lnTo>
                    <a:pt x="135636" y="795781"/>
                  </a:lnTo>
                  <a:lnTo>
                    <a:pt x="82930" y="785113"/>
                  </a:lnTo>
                  <a:lnTo>
                    <a:pt x="39877" y="755903"/>
                  </a:lnTo>
                  <a:lnTo>
                    <a:pt x="10667" y="712724"/>
                  </a:lnTo>
                  <a:lnTo>
                    <a:pt x="0" y="660400"/>
                  </a:lnTo>
                  <a:lnTo>
                    <a:pt x="0" y="135636"/>
                  </a:lnTo>
                  <a:lnTo>
                    <a:pt x="10667" y="82930"/>
                  </a:lnTo>
                  <a:lnTo>
                    <a:pt x="39877" y="39877"/>
                  </a:lnTo>
                  <a:lnTo>
                    <a:pt x="82930" y="10667"/>
                  </a:lnTo>
                  <a:lnTo>
                    <a:pt x="135636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4805298" y="2743657"/>
            <a:ext cx="11518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latin typeface="Arial"/>
                <a:cs typeface="Arial"/>
              </a:rPr>
              <a:t>ANALİTİK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5907023" y="3694176"/>
            <a:ext cx="3241675" cy="805180"/>
            <a:chOff x="5907023" y="3694176"/>
            <a:chExt cx="3241675" cy="805180"/>
          </a:xfrm>
        </p:grpSpPr>
        <p:sp>
          <p:nvSpPr>
            <p:cNvPr id="29" name="object 29"/>
            <p:cNvSpPr/>
            <p:nvPr/>
          </p:nvSpPr>
          <p:spPr>
            <a:xfrm>
              <a:off x="5916167" y="3703320"/>
              <a:ext cx="3228340" cy="786765"/>
            </a:xfrm>
            <a:custGeom>
              <a:avLst/>
              <a:gdLst/>
              <a:ahLst/>
              <a:cxnLst/>
              <a:rect l="l" t="t" r="r" b="b"/>
              <a:pathLst>
                <a:path w="3228340" h="786764">
                  <a:moveTo>
                    <a:pt x="3096767" y="0"/>
                  </a:moveTo>
                  <a:lnTo>
                    <a:pt x="131064" y="0"/>
                  </a:lnTo>
                  <a:lnTo>
                    <a:pt x="80045" y="10298"/>
                  </a:lnTo>
                  <a:lnTo>
                    <a:pt x="38385" y="38385"/>
                  </a:lnTo>
                  <a:lnTo>
                    <a:pt x="10298" y="80045"/>
                  </a:lnTo>
                  <a:lnTo>
                    <a:pt x="0" y="131063"/>
                  </a:lnTo>
                  <a:lnTo>
                    <a:pt x="0" y="655319"/>
                  </a:lnTo>
                  <a:lnTo>
                    <a:pt x="10298" y="706338"/>
                  </a:lnTo>
                  <a:lnTo>
                    <a:pt x="38385" y="747998"/>
                  </a:lnTo>
                  <a:lnTo>
                    <a:pt x="80045" y="776085"/>
                  </a:lnTo>
                  <a:lnTo>
                    <a:pt x="131064" y="786383"/>
                  </a:lnTo>
                  <a:lnTo>
                    <a:pt x="3096767" y="786383"/>
                  </a:lnTo>
                  <a:lnTo>
                    <a:pt x="3147786" y="776085"/>
                  </a:lnTo>
                  <a:lnTo>
                    <a:pt x="3189446" y="747998"/>
                  </a:lnTo>
                  <a:lnTo>
                    <a:pt x="3217533" y="706338"/>
                  </a:lnTo>
                  <a:lnTo>
                    <a:pt x="3227832" y="655319"/>
                  </a:lnTo>
                  <a:lnTo>
                    <a:pt x="3227832" y="131063"/>
                  </a:lnTo>
                  <a:lnTo>
                    <a:pt x="3217533" y="80045"/>
                  </a:lnTo>
                  <a:lnTo>
                    <a:pt x="3189446" y="38385"/>
                  </a:lnTo>
                  <a:lnTo>
                    <a:pt x="3147786" y="10298"/>
                  </a:lnTo>
                  <a:lnTo>
                    <a:pt x="3096767" y="0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911595" y="3698748"/>
              <a:ext cx="3232785" cy="796290"/>
            </a:xfrm>
            <a:custGeom>
              <a:avLst/>
              <a:gdLst/>
              <a:ahLst/>
              <a:cxnLst/>
              <a:rect l="l" t="t" r="r" b="b"/>
              <a:pathLst>
                <a:path w="3232784" h="796289">
                  <a:moveTo>
                    <a:pt x="135636" y="0"/>
                  </a:moveTo>
                  <a:lnTo>
                    <a:pt x="3101594" y="0"/>
                  </a:lnTo>
                  <a:lnTo>
                    <a:pt x="3128899" y="2793"/>
                  </a:lnTo>
                  <a:lnTo>
                    <a:pt x="3177412" y="22987"/>
                  </a:lnTo>
                  <a:lnTo>
                    <a:pt x="3214370" y="59943"/>
                  </a:lnTo>
                  <a:lnTo>
                    <a:pt x="3226688" y="82931"/>
                  </a:lnTo>
                  <a:lnTo>
                    <a:pt x="3232404" y="101762"/>
                  </a:lnTo>
                </a:path>
                <a:path w="3232784" h="796289">
                  <a:moveTo>
                    <a:pt x="3232404" y="693986"/>
                  </a:moveTo>
                  <a:lnTo>
                    <a:pt x="3214370" y="735838"/>
                  </a:lnTo>
                  <a:lnTo>
                    <a:pt x="3177412" y="772794"/>
                  </a:lnTo>
                  <a:lnTo>
                    <a:pt x="3128899" y="792860"/>
                  </a:lnTo>
                  <a:lnTo>
                    <a:pt x="3101594" y="795782"/>
                  </a:lnTo>
                  <a:lnTo>
                    <a:pt x="135636" y="795782"/>
                  </a:lnTo>
                  <a:lnTo>
                    <a:pt x="82930" y="785113"/>
                  </a:lnTo>
                  <a:lnTo>
                    <a:pt x="39877" y="755903"/>
                  </a:lnTo>
                  <a:lnTo>
                    <a:pt x="10667" y="712724"/>
                  </a:lnTo>
                  <a:lnTo>
                    <a:pt x="0" y="660400"/>
                  </a:lnTo>
                  <a:lnTo>
                    <a:pt x="0" y="135635"/>
                  </a:lnTo>
                  <a:lnTo>
                    <a:pt x="10667" y="82931"/>
                  </a:lnTo>
                  <a:lnTo>
                    <a:pt x="39877" y="39877"/>
                  </a:lnTo>
                  <a:lnTo>
                    <a:pt x="82930" y="10668"/>
                  </a:lnTo>
                  <a:lnTo>
                    <a:pt x="108457" y="2793"/>
                  </a:lnTo>
                  <a:lnTo>
                    <a:pt x="13563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914515" y="3926789"/>
            <a:ext cx="12331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" dirty="0">
                <a:latin typeface="Arial"/>
                <a:cs typeface="Arial"/>
              </a:rPr>
              <a:t>KES</a:t>
            </a:r>
            <a:r>
              <a:rPr sz="2000" spc="-5" dirty="0">
                <a:latin typeface="Arial"/>
                <a:cs typeface="Arial"/>
              </a:rPr>
              <a:t>İ</a:t>
            </a:r>
            <a:r>
              <a:rPr sz="2000" spc="2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SE</a:t>
            </a:r>
            <a:r>
              <a:rPr sz="2000" spc="-5" dirty="0">
                <a:latin typeface="Arial"/>
                <a:cs typeface="Arial"/>
              </a:rPr>
              <a:t>L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5907023" y="4876800"/>
            <a:ext cx="3241675" cy="808355"/>
            <a:chOff x="5907023" y="4876800"/>
            <a:chExt cx="3241675" cy="808355"/>
          </a:xfrm>
        </p:grpSpPr>
        <p:sp>
          <p:nvSpPr>
            <p:cNvPr id="33" name="object 33"/>
            <p:cNvSpPr/>
            <p:nvPr/>
          </p:nvSpPr>
          <p:spPr>
            <a:xfrm>
              <a:off x="5916167" y="4885944"/>
              <a:ext cx="3228340" cy="789940"/>
            </a:xfrm>
            <a:custGeom>
              <a:avLst/>
              <a:gdLst/>
              <a:ahLst/>
              <a:cxnLst/>
              <a:rect l="l" t="t" r="r" b="b"/>
              <a:pathLst>
                <a:path w="3228340" h="789939">
                  <a:moveTo>
                    <a:pt x="3096260" y="0"/>
                  </a:moveTo>
                  <a:lnTo>
                    <a:pt x="131572" y="0"/>
                  </a:lnTo>
                  <a:lnTo>
                    <a:pt x="89993" y="6709"/>
                  </a:lnTo>
                  <a:lnTo>
                    <a:pt x="53876" y="25391"/>
                  </a:lnTo>
                  <a:lnTo>
                    <a:pt x="25391" y="53876"/>
                  </a:lnTo>
                  <a:lnTo>
                    <a:pt x="6709" y="89993"/>
                  </a:lnTo>
                  <a:lnTo>
                    <a:pt x="0" y="131571"/>
                  </a:lnTo>
                  <a:lnTo>
                    <a:pt x="0" y="657859"/>
                  </a:lnTo>
                  <a:lnTo>
                    <a:pt x="6709" y="699448"/>
                  </a:lnTo>
                  <a:lnTo>
                    <a:pt x="25391" y="735566"/>
                  </a:lnTo>
                  <a:lnTo>
                    <a:pt x="53876" y="764047"/>
                  </a:lnTo>
                  <a:lnTo>
                    <a:pt x="89993" y="782724"/>
                  </a:lnTo>
                  <a:lnTo>
                    <a:pt x="131572" y="789431"/>
                  </a:lnTo>
                  <a:lnTo>
                    <a:pt x="3096260" y="789431"/>
                  </a:lnTo>
                  <a:lnTo>
                    <a:pt x="3137838" y="782724"/>
                  </a:lnTo>
                  <a:lnTo>
                    <a:pt x="3173955" y="764047"/>
                  </a:lnTo>
                  <a:lnTo>
                    <a:pt x="3202440" y="735566"/>
                  </a:lnTo>
                  <a:lnTo>
                    <a:pt x="3221122" y="699448"/>
                  </a:lnTo>
                  <a:lnTo>
                    <a:pt x="3227832" y="657859"/>
                  </a:lnTo>
                  <a:lnTo>
                    <a:pt x="3227832" y="131571"/>
                  </a:lnTo>
                  <a:lnTo>
                    <a:pt x="3221122" y="89993"/>
                  </a:lnTo>
                  <a:lnTo>
                    <a:pt x="3202440" y="53876"/>
                  </a:lnTo>
                  <a:lnTo>
                    <a:pt x="3173955" y="25391"/>
                  </a:lnTo>
                  <a:lnTo>
                    <a:pt x="3137838" y="6709"/>
                  </a:lnTo>
                  <a:lnTo>
                    <a:pt x="3096260" y="0"/>
                  </a:lnTo>
                  <a:close/>
                </a:path>
              </a:pathLst>
            </a:custGeom>
            <a:solidFill>
              <a:srgbClr val="99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911595" y="4881372"/>
              <a:ext cx="3232785" cy="799465"/>
            </a:xfrm>
            <a:custGeom>
              <a:avLst/>
              <a:gdLst/>
              <a:ahLst/>
              <a:cxnLst/>
              <a:rect l="l" t="t" r="r" b="b"/>
              <a:pathLst>
                <a:path w="3232784" h="799464">
                  <a:moveTo>
                    <a:pt x="136143" y="0"/>
                  </a:moveTo>
                  <a:lnTo>
                    <a:pt x="3101212" y="0"/>
                  </a:lnTo>
                  <a:lnTo>
                    <a:pt x="3128518" y="2793"/>
                  </a:lnTo>
                  <a:lnTo>
                    <a:pt x="3176904" y="23367"/>
                  </a:lnTo>
                  <a:lnTo>
                    <a:pt x="3213988" y="60325"/>
                  </a:lnTo>
                  <a:lnTo>
                    <a:pt x="3226688" y="83311"/>
                  </a:lnTo>
                  <a:lnTo>
                    <a:pt x="3232404" y="102143"/>
                  </a:lnTo>
                </a:path>
                <a:path w="3232784" h="799464">
                  <a:moveTo>
                    <a:pt x="3232404" y="696796"/>
                  </a:moveTo>
                  <a:lnTo>
                    <a:pt x="3213988" y="738568"/>
                  </a:lnTo>
                  <a:lnTo>
                    <a:pt x="3176904" y="775538"/>
                  </a:lnTo>
                  <a:lnTo>
                    <a:pt x="3128518" y="796074"/>
                  </a:lnTo>
                  <a:lnTo>
                    <a:pt x="3101212" y="798918"/>
                  </a:lnTo>
                  <a:lnTo>
                    <a:pt x="136143" y="798918"/>
                  </a:lnTo>
                  <a:lnTo>
                    <a:pt x="83312" y="788263"/>
                  </a:lnTo>
                  <a:lnTo>
                    <a:pt x="39877" y="759104"/>
                  </a:lnTo>
                  <a:lnTo>
                    <a:pt x="10667" y="715581"/>
                  </a:lnTo>
                  <a:lnTo>
                    <a:pt x="0" y="662812"/>
                  </a:lnTo>
                  <a:lnTo>
                    <a:pt x="0" y="136144"/>
                  </a:lnTo>
                  <a:lnTo>
                    <a:pt x="10667" y="83311"/>
                  </a:lnTo>
                  <a:lnTo>
                    <a:pt x="39877" y="39877"/>
                  </a:lnTo>
                  <a:lnTo>
                    <a:pt x="83312" y="10667"/>
                  </a:lnTo>
                  <a:lnTo>
                    <a:pt x="108838" y="2793"/>
                  </a:lnTo>
                  <a:lnTo>
                    <a:pt x="136143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6502654" y="5111572"/>
            <a:ext cx="206057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15" dirty="0">
                <a:latin typeface="Arial"/>
                <a:cs typeface="Arial"/>
              </a:rPr>
              <a:t>K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spc="25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5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L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5907023" y="6059423"/>
            <a:ext cx="3241675" cy="803275"/>
            <a:chOff x="5907023" y="6059423"/>
            <a:chExt cx="3241675" cy="803275"/>
          </a:xfrm>
        </p:grpSpPr>
        <p:sp>
          <p:nvSpPr>
            <p:cNvPr id="37" name="object 37"/>
            <p:cNvSpPr/>
            <p:nvPr/>
          </p:nvSpPr>
          <p:spPr>
            <a:xfrm>
              <a:off x="5916167" y="6068567"/>
              <a:ext cx="3228340" cy="789940"/>
            </a:xfrm>
            <a:custGeom>
              <a:avLst/>
              <a:gdLst/>
              <a:ahLst/>
              <a:cxnLst/>
              <a:rect l="l" t="t" r="r" b="b"/>
              <a:pathLst>
                <a:path w="3228340" h="789940">
                  <a:moveTo>
                    <a:pt x="3096260" y="0"/>
                  </a:moveTo>
                  <a:lnTo>
                    <a:pt x="131572" y="0"/>
                  </a:lnTo>
                  <a:lnTo>
                    <a:pt x="89993" y="6707"/>
                  </a:lnTo>
                  <a:lnTo>
                    <a:pt x="53876" y="25384"/>
                  </a:lnTo>
                  <a:lnTo>
                    <a:pt x="25391" y="53865"/>
                  </a:lnTo>
                  <a:lnTo>
                    <a:pt x="6709" y="89983"/>
                  </a:lnTo>
                  <a:lnTo>
                    <a:pt x="0" y="131571"/>
                  </a:lnTo>
                  <a:lnTo>
                    <a:pt x="0" y="657859"/>
                  </a:lnTo>
                  <a:lnTo>
                    <a:pt x="6709" y="699446"/>
                  </a:lnTo>
                  <a:lnTo>
                    <a:pt x="25391" y="735564"/>
                  </a:lnTo>
                  <a:lnTo>
                    <a:pt x="53876" y="764045"/>
                  </a:lnTo>
                  <a:lnTo>
                    <a:pt x="89993" y="782723"/>
                  </a:lnTo>
                  <a:lnTo>
                    <a:pt x="131572" y="789431"/>
                  </a:lnTo>
                  <a:lnTo>
                    <a:pt x="3096260" y="789431"/>
                  </a:lnTo>
                  <a:lnTo>
                    <a:pt x="3137838" y="782723"/>
                  </a:lnTo>
                  <a:lnTo>
                    <a:pt x="3173955" y="764045"/>
                  </a:lnTo>
                  <a:lnTo>
                    <a:pt x="3202440" y="735564"/>
                  </a:lnTo>
                  <a:lnTo>
                    <a:pt x="3221122" y="699446"/>
                  </a:lnTo>
                  <a:lnTo>
                    <a:pt x="3227832" y="657859"/>
                  </a:lnTo>
                  <a:lnTo>
                    <a:pt x="3227832" y="131571"/>
                  </a:lnTo>
                  <a:lnTo>
                    <a:pt x="3221122" y="89983"/>
                  </a:lnTo>
                  <a:lnTo>
                    <a:pt x="3202440" y="53865"/>
                  </a:lnTo>
                  <a:lnTo>
                    <a:pt x="3173955" y="25384"/>
                  </a:lnTo>
                  <a:lnTo>
                    <a:pt x="3137838" y="6707"/>
                  </a:lnTo>
                  <a:lnTo>
                    <a:pt x="3096260" y="0"/>
                  </a:lnTo>
                  <a:close/>
                </a:path>
              </a:pathLst>
            </a:custGeom>
            <a:solidFill>
              <a:srgbClr val="99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047739" y="6063995"/>
              <a:ext cx="3096260" cy="102235"/>
            </a:xfrm>
            <a:custGeom>
              <a:avLst/>
              <a:gdLst/>
              <a:ahLst/>
              <a:cxnLst/>
              <a:rect l="l" t="t" r="r" b="b"/>
              <a:pathLst>
                <a:path w="3096259" h="102235">
                  <a:moveTo>
                    <a:pt x="0" y="0"/>
                  </a:moveTo>
                  <a:lnTo>
                    <a:pt x="2965068" y="0"/>
                  </a:lnTo>
                  <a:lnTo>
                    <a:pt x="2992374" y="2844"/>
                  </a:lnTo>
                  <a:lnTo>
                    <a:pt x="3040761" y="23380"/>
                  </a:lnTo>
                  <a:lnTo>
                    <a:pt x="3077844" y="60363"/>
                  </a:lnTo>
                  <a:lnTo>
                    <a:pt x="3090544" y="83337"/>
                  </a:lnTo>
                  <a:lnTo>
                    <a:pt x="3096260" y="10214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42318" y="6756206"/>
              <a:ext cx="106252" cy="106364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5911595" y="6063995"/>
              <a:ext cx="136525" cy="794385"/>
            </a:xfrm>
            <a:custGeom>
              <a:avLst/>
              <a:gdLst/>
              <a:ahLst/>
              <a:cxnLst/>
              <a:rect l="l" t="t" r="r" b="b"/>
              <a:pathLst>
                <a:path w="136525" h="794384">
                  <a:moveTo>
                    <a:pt x="102061" y="794002"/>
                  </a:moveTo>
                  <a:lnTo>
                    <a:pt x="60325" y="775543"/>
                  </a:lnTo>
                  <a:lnTo>
                    <a:pt x="23367" y="738565"/>
                  </a:lnTo>
                  <a:lnTo>
                    <a:pt x="2793" y="690097"/>
                  </a:lnTo>
                  <a:lnTo>
                    <a:pt x="0" y="662825"/>
                  </a:lnTo>
                  <a:lnTo>
                    <a:pt x="0" y="136093"/>
                  </a:lnTo>
                  <a:lnTo>
                    <a:pt x="10667" y="83337"/>
                  </a:lnTo>
                  <a:lnTo>
                    <a:pt x="39877" y="39814"/>
                  </a:lnTo>
                  <a:lnTo>
                    <a:pt x="83312" y="10655"/>
                  </a:lnTo>
                  <a:lnTo>
                    <a:pt x="108838" y="2844"/>
                  </a:lnTo>
                  <a:lnTo>
                    <a:pt x="136143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6975475" y="6294831"/>
            <a:ext cx="110934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" dirty="0">
                <a:latin typeface="Arial"/>
                <a:cs typeface="Arial"/>
              </a:rPr>
              <a:t>K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RT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1001" y="483488"/>
            <a:ext cx="530352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>
                <a:solidFill>
                  <a:srgbClr val="FF0000"/>
                </a:solidFill>
              </a:rPr>
              <a:t>KESİTSEL</a:t>
            </a:r>
            <a:r>
              <a:rPr sz="4400" spc="-30" dirty="0">
                <a:solidFill>
                  <a:srgbClr val="FF0000"/>
                </a:solidFill>
              </a:rPr>
              <a:t> </a:t>
            </a:r>
            <a:r>
              <a:rPr sz="4400" spc="-10" dirty="0">
                <a:solidFill>
                  <a:srgbClr val="FF0000"/>
                </a:solidFill>
              </a:rPr>
              <a:t>ÇALIŞMA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5185" y="2988523"/>
            <a:ext cx="2868951" cy="178697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76552" y="3648913"/>
            <a:ext cx="96520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260" dirty="0">
                <a:latin typeface="Arial"/>
                <a:cs typeface="Arial"/>
              </a:rPr>
              <a:t>T</a:t>
            </a:r>
            <a:r>
              <a:rPr sz="2300" spc="-10" dirty="0">
                <a:latin typeface="Arial"/>
                <a:cs typeface="Arial"/>
              </a:rPr>
              <a:t>oplu</a:t>
            </a:r>
            <a:r>
              <a:rPr sz="2300" spc="5" dirty="0">
                <a:latin typeface="Arial"/>
                <a:cs typeface="Arial"/>
              </a:rPr>
              <a:t>m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248977" y="3496043"/>
            <a:ext cx="1958339" cy="772160"/>
            <a:chOff x="3248977" y="3496043"/>
            <a:chExt cx="1958339" cy="772160"/>
          </a:xfrm>
        </p:grpSpPr>
        <p:sp>
          <p:nvSpPr>
            <p:cNvPr id="6" name="object 6"/>
            <p:cNvSpPr/>
            <p:nvPr/>
          </p:nvSpPr>
          <p:spPr>
            <a:xfrm>
              <a:off x="3261359" y="3863085"/>
              <a:ext cx="542925" cy="0"/>
            </a:xfrm>
            <a:custGeom>
              <a:avLst/>
              <a:gdLst/>
              <a:ahLst/>
              <a:cxnLst/>
              <a:rect l="l" t="t" r="r" b="b"/>
              <a:pathLst>
                <a:path w="542925">
                  <a:moveTo>
                    <a:pt x="0" y="0"/>
                  </a:moveTo>
                  <a:lnTo>
                    <a:pt x="542798" y="0"/>
                  </a:lnTo>
                </a:path>
              </a:pathLst>
            </a:custGeom>
            <a:ln w="243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55135" y="3496043"/>
              <a:ext cx="1451610" cy="771918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4074414" y="3648913"/>
            <a:ext cx="822325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10" dirty="0">
                <a:latin typeface="Arial"/>
                <a:cs typeface="Arial"/>
              </a:rPr>
              <a:t>Ö</a:t>
            </a:r>
            <a:r>
              <a:rPr sz="2300" dirty="0">
                <a:latin typeface="Arial"/>
                <a:cs typeface="Arial"/>
              </a:rPr>
              <a:t>rn</a:t>
            </a:r>
            <a:r>
              <a:rPr sz="2300" spc="-15" dirty="0">
                <a:latin typeface="Arial"/>
                <a:cs typeface="Arial"/>
              </a:rPr>
              <a:t>e</a:t>
            </a:r>
            <a:r>
              <a:rPr sz="2300" dirty="0">
                <a:latin typeface="Arial"/>
                <a:cs typeface="Arial"/>
              </a:rPr>
              <a:t>k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148579" y="2636507"/>
            <a:ext cx="2054860" cy="1239520"/>
            <a:chOff x="5148579" y="2636507"/>
            <a:chExt cx="2054860" cy="1239520"/>
          </a:xfrm>
        </p:grpSpPr>
        <p:sp>
          <p:nvSpPr>
            <p:cNvPr id="10" name="object 10"/>
            <p:cNvSpPr/>
            <p:nvPr/>
          </p:nvSpPr>
          <p:spPr>
            <a:xfrm>
              <a:off x="5161279" y="3082925"/>
              <a:ext cx="542925" cy="780415"/>
            </a:xfrm>
            <a:custGeom>
              <a:avLst/>
              <a:gdLst/>
              <a:ahLst/>
              <a:cxnLst/>
              <a:rect l="l" t="t" r="r" b="b"/>
              <a:pathLst>
                <a:path w="542925" h="780414">
                  <a:moveTo>
                    <a:pt x="0" y="780288"/>
                  </a:moveTo>
                  <a:lnTo>
                    <a:pt x="542798" y="0"/>
                  </a:lnTo>
                </a:path>
              </a:pathLst>
            </a:custGeom>
            <a:ln w="25400">
              <a:solidFill>
                <a:srgbClr val="DAEC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38799" y="2636507"/>
              <a:ext cx="1564386" cy="97918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843778" y="2717673"/>
            <a:ext cx="1079500" cy="67881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56870" marR="5080" indent="-344805">
              <a:lnSpc>
                <a:spcPts val="2380"/>
              </a:lnSpc>
              <a:spcBef>
                <a:spcPts val="500"/>
              </a:spcBef>
            </a:pPr>
            <a:r>
              <a:rPr sz="2300" spc="-10" dirty="0">
                <a:latin typeface="Arial"/>
                <a:cs typeface="Arial"/>
              </a:rPr>
              <a:t>Ha</a:t>
            </a:r>
            <a:r>
              <a:rPr sz="2300" dirty="0">
                <a:latin typeface="Arial"/>
                <a:cs typeface="Arial"/>
              </a:rPr>
              <a:t>st</a:t>
            </a:r>
            <a:r>
              <a:rPr sz="2300" spc="-10" dirty="0">
                <a:latin typeface="Arial"/>
                <a:cs typeface="Arial"/>
              </a:rPr>
              <a:t>al</a:t>
            </a:r>
            <a:r>
              <a:rPr sz="2300" spc="5" dirty="0">
                <a:latin typeface="Arial"/>
                <a:cs typeface="Arial"/>
              </a:rPr>
              <a:t>ı</a:t>
            </a:r>
            <a:r>
              <a:rPr sz="2300" dirty="0">
                <a:latin typeface="Arial"/>
                <a:cs typeface="Arial"/>
              </a:rPr>
              <a:t>k  (+)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048245" y="2325611"/>
            <a:ext cx="2044700" cy="772160"/>
            <a:chOff x="7048245" y="2325611"/>
            <a:chExt cx="2044700" cy="772160"/>
          </a:xfrm>
        </p:grpSpPr>
        <p:sp>
          <p:nvSpPr>
            <p:cNvPr id="14" name="object 14"/>
            <p:cNvSpPr/>
            <p:nvPr/>
          </p:nvSpPr>
          <p:spPr>
            <a:xfrm>
              <a:off x="7060945" y="2692908"/>
              <a:ext cx="542925" cy="390525"/>
            </a:xfrm>
            <a:custGeom>
              <a:avLst/>
              <a:gdLst/>
              <a:ahLst/>
              <a:cxnLst/>
              <a:rect l="l" t="t" r="r" b="b"/>
              <a:pathLst>
                <a:path w="542925" h="390525">
                  <a:moveTo>
                    <a:pt x="0" y="390016"/>
                  </a:moveTo>
                  <a:lnTo>
                    <a:pt x="542798" y="0"/>
                  </a:lnTo>
                </a:path>
              </a:pathLst>
            </a:custGeom>
            <a:ln w="25400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67599" y="2325611"/>
              <a:ext cx="1625346" cy="771918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7673720" y="2478100"/>
            <a:ext cx="1222375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latin typeface="Arial"/>
                <a:cs typeface="Arial"/>
              </a:rPr>
              <a:t>Etken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(+)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7048245" y="3070225"/>
            <a:ext cx="2008505" cy="807720"/>
            <a:chOff x="7048245" y="3070225"/>
            <a:chExt cx="2008505" cy="807720"/>
          </a:xfrm>
        </p:grpSpPr>
        <p:sp>
          <p:nvSpPr>
            <p:cNvPr id="18" name="object 18"/>
            <p:cNvSpPr/>
            <p:nvPr/>
          </p:nvSpPr>
          <p:spPr>
            <a:xfrm>
              <a:off x="7060945" y="3082925"/>
              <a:ext cx="542925" cy="390525"/>
            </a:xfrm>
            <a:custGeom>
              <a:avLst/>
              <a:gdLst/>
              <a:ahLst/>
              <a:cxnLst/>
              <a:rect l="l" t="t" r="r" b="b"/>
              <a:pathLst>
                <a:path w="542925" h="390525">
                  <a:moveTo>
                    <a:pt x="0" y="0"/>
                  </a:moveTo>
                  <a:lnTo>
                    <a:pt x="542798" y="390144"/>
                  </a:lnTo>
                </a:path>
              </a:pathLst>
            </a:custGeom>
            <a:ln w="25400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04175" y="3105899"/>
              <a:ext cx="1552194" cy="771918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7710678" y="3259073"/>
            <a:ext cx="1147445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latin typeface="Arial"/>
                <a:cs typeface="Arial"/>
              </a:rPr>
              <a:t>Etken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(-)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148579" y="3850513"/>
            <a:ext cx="2054860" cy="1325880"/>
            <a:chOff x="5148579" y="3850513"/>
            <a:chExt cx="2054860" cy="1325880"/>
          </a:xfrm>
        </p:grpSpPr>
        <p:sp>
          <p:nvSpPr>
            <p:cNvPr id="22" name="object 22"/>
            <p:cNvSpPr/>
            <p:nvPr/>
          </p:nvSpPr>
          <p:spPr>
            <a:xfrm>
              <a:off x="5161279" y="3863213"/>
              <a:ext cx="542925" cy="780415"/>
            </a:xfrm>
            <a:custGeom>
              <a:avLst/>
              <a:gdLst/>
              <a:ahLst/>
              <a:cxnLst/>
              <a:rect l="l" t="t" r="r" b="b"/>
              <a:pathLst>
                <a:path w="542925" h="780414">
                  <a:moveTo>
                    <a:pt x="0" y="0"/>
                  </a:moveTo>
                  <a:lnTo>
                    <a:pt x="542798" y="780161"/>
                  </a:lnTo>
                </a:path>
              </a:pathLst>
            </a:custGeom>
            <a:ln w="25400">
              <a:solidFill>
                <a:srgbClr val="DAEC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38799" y="4197096"/>
              <a:ext cx="1564386" cy="97916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5843778" y="4278325"/>
            <a:ext cx="1079500" cy="679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2570"/>
              </a:lnSpc>
              <a:spcBef>
                <a:spcPts val="105"/>
              </a:spcBef>
            </a:pPr>
            <a:r>
              <a:rPr sz="2300" spc="-5" dirty="0">
                <a:latin typeface="Arial"/>
                <a:cs typeface="Arial"/>
              </a:rPr>
              <a:t>Hastalık</a:t>
            </a:r>
            <a:endParaRPr sz="2300">
              <a:latin typeface="Arial"/>
              <a:cs typeface="Arial"/>
            </a:endParaRPr>
          </a:p>
          <a:p>
            <a:pPr marL="635" algn="ctr">
              <a:lnSpc>
                <a:spcPts val="2570"/>
              </a:lnSpc>
            </a:pPr>
            <a:r>
              <a:rPr sz="2300" dirty="0">
                <a:latin typeface="Arial"/>
                <a:cs typeface="Arial"/>
              </a:rPr>
              <a:t>(-)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7048245" y="3886187"/>
            <a:ext cx="2044700" cy="772160"/>
            <a:chOff x="7048245" y="3886187"/>
            <a:chExt cx="2044700" cy="772160"/>
          </a:xfrm>
        </p:grpSpPr>
        <p:sp>
          <p:nvSpPr>
            <p:cNvPr id="26" name="object 26"/>
            <p:cNvSpPr/>
            <p:nvPr/>
          </p:nvSpPr>
          <p:spPr>
            <a:xfrm>
              <a:off x="7060945" y="4253229"/>
              <a:ext cx="542925" cy="390525"/>
            </a:xfrm>
            <a:custGeom>
              <a:avLst/>
              <a:gdLst/>
              <a:ahLst/>
              <a:cxnLst/>
              <a:rect l="l" t="t" r="r" b="b"/>
              <a:pathLst>
                <a:path w="542925" h="390525">
                  <a:moveTo>
                    <a:pt x="0" y="390144"/>
                  </a:moveTo>
                  <a:lnTo>
                    <a:pt x="542798" y="0"/>
                  </a:lnTo>
                </a:path>
              </a:pathLst>
            </a:custGeom>
            <a:ln w="25400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7599" y="3886187"/>
              <a:ext cx="1625346" cy="771918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7673720" y="4039615"/>
            <a:ext cx="1221740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latin typeface="Arial"/>
                <a:cs typeface="Arial"/>
              </a:rPr>
              <a:t>Etken</a:t>
            </a:r>
            <a:r>
              <a:rPr sz="2300" spc="-7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(+)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7048245" y="4630673"/>
            <a:ext cx="2008505" cy="807720"/>
            <a:chOff x="7048245" y="4630673"/>
            <a:chExt cx="2008505" cy="807720"/>
          </a:xfrm>
        </p:grpSpPr>
        <p:sp>
          <p:nvSpPr>
            <p:cNvPr id="30" name="object 30"/>
            <p:cNvSpPr/>
            <p:nvPr/>
          </p:nvSpPr>
          <p:spPr>
            <a:xfrm>
              <a:off x="7060945" y="4643373"/>
              <a:ext cx="542925" cy="390525"/>
            </a:xfrm>
            <a:custGeom>
              <a:avLst/>
              <a:gdLst/>
              <a:ahLst/>
              <a:cxnLst/>
              <a:rect l="l" t="t" r="r" b="b"/>
              <a:pathLst>
                <a:path w="542925" h="390525">
                  <a:moveTo>
                    <a:pt x="0" y="0"/>
                  </a:moveTo>
                  <a:lnTo>
                    <a:pt x="542798" y="390144"/>
                  </a:lnTo>
                </a:path>
              </a:pathLst>
            </a:custGeom>
            <a:ln w="25400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04175" y="4666475"/>
              <a:ext cx="1552194" cy="771918"/>
            </a:xfrm>
            <a:prstGeom prst="rect">
              <a:avLst/>
            </a:prstGeom>
          </p:spPr>
        </p:pic>
      </p:grpSp>
      <p:sp>
        <p:nvSpPr>
          <p:cNvPr id="32" name="object 32"/>
          <p:cNvSpPr txBox="1"/>
          <p:nvPr/>
        </p:nvSpPr>
        <p:spPr>
          <a:xfrm>
            <a:off x="7710678" y="4820158"/>
            <a:ext cx="114744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latin typeface="Arial"/>
                <a:cs typeface="Arial"/>
              </a:rPr>
              <a:t>Etken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(-)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407664" y="1831848"/>
            <a:ext cx="2112645" cy="673735"/>
            <a:chOff x="3407664" y="1831848"/>
            <a:chExt cx="2112645" cy="673735"/>
          </a:xfrm>
        </p:grpSpPr>
        <p:sp>
          <p:nvSpPr>
            <p:cNvPr id="34" name="object 34"/>
            <p:cNvSpPr/>
            <p:nvPr/>
          </p:nvSpPr>
          <p:spPr>
            <a:xfrm>
              <a:off x="3419856" y="1844040"/>
              <a:ext cx="2087880" cy="649605"/>
            </a:xfrm>
            <a:custGeom>
              <a:avLst/>
              <a:gdLst/>
              <a:ahLst/>
              <a:cxnLst/>
              <a:rect l="l" t="t" r="r" b="b"/>
              <a:pathLst>
                <a:path w="2087879" h="649605">
                  <a:moveTo>
                    <a:pt x="1763268" y="0"/>
                  </a:moveTo>
                  <a:lnTo>
                    <a:pt x="1763268" y="162306"/>
                  </a:lnTo>
                  <a:lnTo>
                    <a:pt x="0" y="162306"/>
                  </a:lnTo>
                  <a:lnTo>
                    <a:pt x="0" y="486918"/>
                  </a:lnTo>
                  <a:lnTo>
                    <a:pt x="1763268" y="486918"/>
                  </a:lnTo>
                  <a:lnTo>
                    <a:pt x="1763268" y="649224"/>
                  </a:lnTo>
                  <a:lnTo>
                    <a:pt x="2087880" y="324612"/>
                  </a:lnTo>
                  <a:lnTo>
                    <a:pt x="176326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419856" y="1844040"/>
              <a:ext cx="2087880" cy="649605"/>
            </a:xfrm>
            <a:custGeom>
              <a:avLst/>
              <a:gdLst/>
              <a:ahLst/>
              <a:cxnLst/>
              <a:rect l="l" t="t" r="r" b="b"/>
              <a:pathLst>
                <a:path w="2087879" h="649605">
                  <a:moveTo>
                    <a:pt x="0" y="162306"/>
                  </a:moveTo>
                  <a:lnTo>
                    <a:pt x="1763268" y="162306"/>
                  </a:lnTo>
                  <a:lnTo>
                    <a:pt x="1763268" y="0"/>
                  </a:lnTo>
                  <a:lnTo>
                    <a:pt x="2087880" y="324612"/>
                  </a:lnTo>
                  <a:lnTo>
                    <a:pt x="1763268" y="649224"/>
                  </a:lnTo>
                  <a:lnTo>
                    <a:pt x="1763268" y="486918"/>
                  </a:lnTo>
                  <a:lnTo>
                    <a:pt x="0" y="486918"/>
                  </a:lnTo>
                  <a:lnTo>
                    <a:pt x="0" y="162306"/>
                  </a:lnTo>
                  <a:close/>
                </a:path>
              </a:pathLst>
            </a:custGeom>
            <a:ln w="243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3705859" y="1963292"/>
            <a:ext cx="94106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Arial"/>
                <a:cs typeface="Arial"/>
              </a:rPr>
              <a:t>z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spc="1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1001" y="300304"/>
            <a:ext cx="530542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solidFill>
                  <a:srgbClr val="FF0000"/>
                </a:solidFill>
              </a:rPr>
              <a:t>KESİTSEL</a:t>
            </a:r>
            <a:r>
              <a:rPr sz="4400" spc="-15" dirty="0">
                <a:solidFill>
                  <a:srgbClr val="FF0000"/>
                </a:solidFill>
              </a:rPr>
              <a:t> </a:t>
            </a:r>
            <a:r>
              <a:rPr sz="4400" spc="-10" dirty="0">
                <a:solidFill>
                  <a:srgbClr val="FF0000"/>
                </a:solidFill>
              </a:rPr>
              <a:t>ÇALIŞMA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1289303" y="1173467"/>
            <a:ext cx="5172075" cy="4629785"/>
            <a:chOff x="1289303" y="1173467"/>
            <a:chExt cx="5172075" cy="462978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52484" y="3552435"/>
              <a:ext cx="762837" cy="212218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47944" y="3547859"/>
              <a:ext cx="692670" cy="76277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24873" y="2168598"/>
              <a:ext cx="2436133" cy="4123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69591" y="2164067"/>
              <a:ext cx="1988058" cy="40615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93136" y="1173467"/>
              <a:ext cx="2091689" cy="107976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93825" y="3537190"/>
              <a:ext cx="470267" cy="226545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89303" y="3532619"/>
              <a:ext cx="442734" cy="921270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291585" y="1354912"/>
            <a:ext cx="14979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75" dirty="0">
                <a:solidFill>
                  <a:srgbClr val="FFFFFF"/>
                </a:solidFill>
                <a:latin typeface="Arial"/>
                <a:cs typeface="Arial"/>
              </a:rPr>
              <a:t>Toplum</a:t>
            </a:r>
            <a:endParaRPr sz="360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66800" y="2542032"/>
            <a:ext cx="2042922" cy="1076706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595755" y="2721305"/>
            <a:ext cx="9906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Ol</a:t>
            </a:r>
            <a:r>
              <a:rPr sz="3600" spc="-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360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53896" y="3925811"/>
            <a:ext cx="2490978" cy="1076718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1754251" y="4106113"/>
            <a:ext cx="18935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Etken</a:t>
            </a:r>
            <a:r>
              <a:rPr sz="36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(+)</a:t>
            </a:r>
            <a:endParaRPr sz="3600">
              <a:latin typeface="Arial"/>
              <a:cs typeface="Arial"/>
            </a:endParaRPr>
          </a:p>
        </p:txBody>
      </p:sp>
      <p:pic>
        <p:nvPicPr>
          <p:cNvPr id="16" name="object 1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548383" y="5276088"/>
            <a:ext cx="2372105" cy="1079754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847850" y="5459069"/>
            <a:ext cx="17786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Etken</a:t>
            </a:r>
            <a:r>
              <a:rPr sz="36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(-)</a:t>
            </a:r>
            <a:endParaRPr sz="3600"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413247" y="2557272"/>
            <a:ext cx="2064257" cy="1079753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5713221" y="2737180"/>
            <a:ext cx="14732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Ko</a:t>
            </a:r>
            <a:r>
              <a:rPr sz="3600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trol</a:t>
            </a:r>
            <a:endParaRPr sz="3600">
              <a:latin typeface="Arial"/>
              <a:cs typeface="Arial"/>
            </a:endParaRPr>
          </a:p>
        </p:txBody>
      </p:sp>
      <p:pic>
        <p:nvPicPr>
          <p:cNvPr id="20" name="object 2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062471" y="3779507"/>
            <a:ext cx="2490978" cy="1079766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6364351" y="3961841"/>
            <a:ext cx="18935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Etken</a:t>
            </a:r>
            <a:r>
              <a:rPr sz="36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(+)</a:t>
            </a:r>
            <a:endParaRPr sz="3600">
              <a:latin typeface="Arial"/>
              <a:cs typeface="Arial"/>
            </a:endParaRPr>
          </a:p>
        </p:txBody>
      </p:sp>
      <p:pic>
        <p:nvPicPr>
          <p:cNvPr id="22" name="object 2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199632" y="5148071"/>
            <a:ext cx="2372106" cy="1079753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6500621" y="5330748"/>
            <a:ext cx="17786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Etken</a:t>
            </a:r>
            <a:r>
              <a:rPr sz="36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(-)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4257" y="483488"/>
            <a:ext cx="502221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>
                <a:solidFill>
                  <a:srgbClr val="FF0000"/>
                </a:solidFill>
              </a:rPr>
              <a:t>KOHORT</a:t>
            </a:r>
            <a:r>
              <a:rPr sz="4400" spc="-5" dirty="0">
                <a:solidFill>
                  <a:srgbClr val="FF0000"/>
                </a:solidFill>
              </a:rPr>
              <a:t> </a:t>
            </a:r>
            <a:r>
              <a:rPr sz="4400" spc="-10" dirty="0">
                <a:solidFill>
                  <a:srgbClr val="FF0000"/>
                </a:solidFill>
              </a:rPr>
              <a:t>ÇALIŞMA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4203" y="2942792"/>
            <a:ext cx="2868994" cy="179004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14958" y="3605910"/>
            <a:ext cx="96456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spc="-260" dirty="0">
                <a:latin typeface="Arial"/>
                <a:cs typeface="Arial"/>
              </a:rPr>
              <a:t>T</a:t>
            </a:r>
            <a:r>
              <a:rPr sz="2300" spc="-10" dirty="0">
                <a:latin typeface="Arial"/>
                <a:cs typeface="Arial"/>
              </a:rPr>
              <a:t>oplu</a:t>
            </a:r>
            <a:r>
              <a:rPr sz="2300" dirty="0">
                <a:latin typeface="Arial"/>
                <a:cs typeface="Arial"/>
              </a:rPr>
              <a:t>m</a:t>
            </a:r>
            <a:endParaRPr sz="23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94176" y="3371075"/>
            <a:ext cx="1515618" cy="98223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187700" y="3454653"/>
            <a:ext cx="1737995" cy="6788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570"/>
              </a:lnSpc>
              <a:spcBef>
                <a:spcPts val="105"/>
              </a:spcBef>
              <a:tabLst>
                <a:tab pos="624840" algn="l"/>
              </a:tabLst>
            </a:pPr>
            <a:r>
              <a:rPr sz="23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27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Arial"/>
                <a:cs typeface="Arial"/>
              </a:rPr>
              <a:t>S</a:t>
            </a:r>
            <a:r>
              <a:rPr sz="2300" spc="-10" dirty="0">
                <a:latin typeface="Arial"/>
                <a:cs typeface="Arial"/>
              </a:rPr>
              <a:t>ağla</a:t>
            </a:r>
            <a:r>
              <a:rPr sz="2300" dirty="0">
                <a:latin typeface="Arial"/>
                <a:cs typeface="Arial"/>
              </a:rPr>
              <a:t>m</a:t>
            </a:r>
            <a:endParaRPr sz="2300">
              <a:latin typeface="Arial"/>
              <a:cs typeface="Arial"/>
            </a:endParaRPr>
          </a:p>
          <a:p>
            <a:pPr marL="861694">
              <a:lnSpc>
                <a:spcPts val="2570"/>
              </a:lnSpc>
            </a:pPr>
            <a:r>
              <a:rPr sz="2300" spc="-5" dirty="0">
                <a:latin typeface="Arial"/>
                <a:cs typeface="Arial"/>
              </a:rPr>
              <a:t>kişiler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086984" y="2673083"/>
            <a:ext cx="2043430" cy="1159510"/>
            <a:chOff x="5086984" y="2673083"/>
            <a:chExt cx="2043430" cy="1159510"/>
          </a:xfrm>
        </p:grpSpPr>
        <p:sp>
          <p:nvSpPr>
            <p:cNvPr id="8" name="object 8"/>
            <p:cNvSpPr/>
            <p:nvPr/>
          </p:nvSpPr>
          <p:spPr>
            <a:xfrm>
              <a:off x="5099684" y="3039491"/>
              <a:ext cx="542925" cy="780415"/>
            </a:xfrm>
            <a:custGeom>
              <a:avLst/>
              <a:gdLst/>
              <a:ahLst/>
              <a:cxnLst/>
              <a:rect l="l" t="t" r="r" b="b"/>
              <a:pathLst>
                <a:path w="542925" h="780414">
                  <a:moveTo>
                    <a:pt x="0" y="780288"/>
                  </a:moveTo>
                  <a:lnTo>
                    <a:pt x="542670" y="0"/>
                  </a:lnTo>
                </a:path>
              </a:pathLst>
            </a:custGeom>
            <a:ln w="25400">
              <a:solidFill>
                <a:srgbClr val="DAEC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7735" y="2673083"/>
              <a:ext cx="1622297" cy="771918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5711697" y="2824937"/>
            <a:ext cx="1222375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latin typeface="Arial"/>
                <a:cs typeface="Arial"/>
              </a:rPr>
              <a:t>Etken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(+)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086984" y="2203704"/>
            <a:ext cx="3954145" cy="2799080"/>
            <a:chOff x="5086984" y="2203704"/>
            <a:chExt cx="3954145" cy="2799080"/>
          </a:xfrm>
        </p:grpSpPr>
        <p:sp>
          <p:nvSpPr>
            <p:cNvPr id="12" name="object 12"/>
            <p:cNvSpPr/>
            <p:nvPr/>
          </p:nvSpPr>
          <p:spPr>
            <a:xfrm>
              <a:off x="6999350" y="2649474"/>
              <a:ext cx="542925" cy="390525"/>
            </a:xfrm>
            <a:custGeom>
              <a:avLst/>
              <a:gdLst/>
              <a:ahLst/>
              <a:cxnLst/>
              <a:rect l="l" t="t" r="r" b="b"/>
              <a:pathLst>
                <a:path w="542925" h="390525">
                  <a:moveTo>
                    <a:pt x="0" y="390016"/>
                  </a:moveTo>
                  <a:lnTo>
                    <a:pt x="542671" y="0"/>
                  </a:lnTo>
                </a:path>
              </a:pathLst>
            </a:custGeom>
            <a:ln w="25400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76743" y="2203704"/>
              <a:ext cx="1564386" cy="97917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999350" y="3039491"/>
              <a:ext cx="542925" cy="390525"/>
            </a:xfrm>
            <a:custGeom>
              <a:avLst/>
              <a:gdLst/>
              <a:ahLst/>
              <a:cxnLst/>
              <a:rect l="l" t="t" r="r" b="b"/>
              <a:pathLst>
                <a:path w="542925" h="390525">
                  <a:moveTo>
                    <a:pt x="0" y="0"/>
                  </a:moveTo>
                  <a:lnTo>
                    <a:pt x="542671" y="390144"/>
                  </a:lnTo>
                </a:path>
              </a:pathLst>
            </a:custGeom>
            <a:ln w="25400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476743" y="2980931"/>
              <a:ext cx="1564386" cy="98223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5099684" y="3819779"/>
              <a:ext cx="542925" cy="780415"/>
            </a:xfrm>
            <a:custGeom>
              <a:avLst/>
              <a:gdLst/>
              <a:ahLst/>
              <a:cxnLst/>
              <a:rect l="l" t="t" r="r" b="b"/>
              <a:pathLst>
                <a:path w="542925" h="780414">
                  <a:moveTo>
                    <a:pt x="0" y="0"/>
                  </a:moveTo>
                  <a:lnTo>
                    <a:pt x="542670" y="780161"/>
                  </a:lnTo>
                </a:path>
              </a:pathLst>
            </a:custGeom>
            <a:ln w="25400">
              <a:solidFill>
                <a:srgbClr val="DAEC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544311" y="4233672"/>
              <a:ext cx="1549145" cy="768857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5748654" y="4386452"/>
            <a:ext cx="114744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latin typeface="Arial"/>
                <a:cs typeface="Arial"/>
              </a:rPr>
              <a:t>Etken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(-)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986651" y="3761219"/>
            <a:ext cx="2054860" cy="1762760"/>
            <a:chOff x="6986651" y="3761219"/>
            <a:chExt cx="2054860" cy="1762760"/>
          </a:xfrm>
        </p:grpSpPr>
        <p:sp>
          <p:nvSpPr>
            <p:cNvPr id="20" name="object 20"/>
            <p:cNvSpPr/>
            <p:nvPr/>
          </p:nvSpPr>
          <p:spPr>
            <a:xfrm>
              <a:off x="6999351" y="4209922"/>
              <a:ext cx="542925" cy="390525"/>
            </a:xfrm>
            <a:custGeom>
              <a:avLst/>
              <a:gdLst/>
              <a:ahLst/>
              <a:cxnLst/>
              <a:rect l="l" t="t" r="r" b="b"/>
              <a:pathLst>
                <a:path w="542925" h="390525">
                  <a:moveTo>
                    <a:pt x="0" y="390016"/>
                  </a:moveTo>
                  <a:lnTo>
                    <a:pt x="542671" y="0"/>
                  </a:lnTo>
                </a:path>
              </a:pathLst>
            </a:custGeom>
            <a:ln w="25400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76744" y="3761219"/>
              <a:ext cx="1564386" cy="98223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999351" y="4599939"/>
              <a:ext cx="542925" cy="390525"/>
            </a:xfrm>
            <a:custGeom>
              <a:avLst/>
              <a:gdLst/>
              <a:ahLst/>
              <a:cxnLst/>
              <a:rect l="l" t="t" r="r" b="b"/>
              <a:pathLst>
                <a:path w="542925" h="390525">
                  <a:moveTo>
                    <a:pt x="0" y="0"/>
                  </a:moveTo>
                  <a:lnTo>
                    <a:pt x="542671" y="390144"/>
                  </a:lnTo>
                </a:path>
              </a:pathLst>
            </a:custGeom>
            <a:ln w="25400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476744" y="4541507"/>
              <a:ext cx="1564386" cy="982230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7682230" y="2283968"/>
            <a:ext cx="1079500" cy="30200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 algn="ctr">
              <a:lnSpc>
                <a:spcPts val="2380"/>
              </a:lnSpc>
              <a:spcBef>
                <a:spcPts val="500"/>
              </a:spcBef>
            </a:pPr>
            <a:r>
              <a:rPr sz="2300" spc="-10" dirty="0">
                <a:latin typeface="Arial"/>
                <a:cs typeface="Arial"/>
              </a:rPr>
              <a:t>Ha</a:t>
            </a:r>
            <a:r>
              <a:rPr sz="2300" dirty="0">
                <a:latin typeface="Arial"/>
                <a:cs typeface="Arial"/>
              </a:rPr>
              <a:t>st</a:t>
            </a:r>
            <a:r>
              <a:rPr sz="2300" spc="-10" dirty="0">
                <a:latin typeface="Arial"/>
                <a:cs typeface="Arial"/>
              </a:rPr>
              <a:t>al</a:t>
            </a:r>
            <a:r>
              <a:rPr sz="2300" spc="5" dirty="0">
                <a:latin typeface="Arial"/>
                <a:cs typeface="Arial"/>
              </a:rPr>
              <a:t>ı</a:t>
            </a:r>
            <a:r>
              <a:rPr sz="2300" dirty="0">
                <a:latin typeface="Arial"/>
                <a:cs typeface="Arial"/>
              </a:rPr>
              <a:t>k  (+)</a:t>
            </a:r>
            <a:endParaRPr sz="2300">
              <a:latin typeface="Arial"/>
              <a:cs typeface="Arial"/>
            </a:endParaRPr>
          </a:p>
          <a:p>
            <a:pPr algn="ctr">
              <a:lnSpc>
                <a:spcPts val="2570"/>
              </a:lnSpc>
              <a:spcBef>
                <a:spcPts val="985"/>
              </a:spcBef>
            </a:pPr>
            <a:r>
              <a:rPr sz="2300" spc="-5" dirty="0">
                <a:latin typeface="Arial"/>
                <a:cs typeface="Arial"/>
              </a:rPr>
              <a:t>Hastalık</a:t>
            </a:r>
            <a:endParaRPr sz="2300">
              <a:latin typeface="Arial"/>
              <a:cs typeface="Arial"/>
            </a:endParaRPr>
          </a:p>
          <a:p>
            <a:pPr marL="635" algn="ctr">
              <a:lnSpc>
                <a:spcPts val="2570"/>
              </a:lnSpc>
            </a:pPr>
            <a:r>
              <a:rPr sz="2300" dirty="0">
                <a:latin typeface="Arial"/>
                <a:cs typeface="Arial"/>
              </a:rPr>
              <a:t>(-)</a:t>
            </a:r>
            <a:endParaRPr sz="2300">
              <a:latin typeface="Arial"/>
              <a:cs typeface="Arial"/>
            </a:endParaRPr>
          </a:p>
          <a:p>
            <a:pPr algn="ctr">
              <a:lnSpc>
                <a:spcPts val="2570"/>
              </a:lnSpc>
              <a:spcBef>
                <a:spcPts val="1010"/>
              </a:spcBef>
            </a:pPr>
            <a:r>
              <a:rPr sz="2300" spc="-5" dirty="0">
                <a:latin typeface="Arial"/>
                <a:cs typeface="Arial"/>
              </a:rPr>
              <a:t>Hastalık</a:t>
            </a:r>
            <a:endParaRPr sz="2300">
              <a:latin typeface="Arial"/>
              <a:cs typeface="Arial"/>
            </a:endParaRPr>
          </a:p>
          <a:p>
            <a:pPr marL="1270" algn="ctr">
              <a:lnSpc>
                <a:spcPts val="2570"/>
              </a:lnSpc>
            </a:pPr>
            <a:r>
              <a:rPr sz="2300" dirty="0">
                <a:latin typeface="Arial"/>
                <a:cs typeface="Arial"/>
              </a:rPr>
              <a:t>(+)</a:t>
            </a:r>
            <a:endParaRPr sz="2300">
              <a:latin typeface="Arial"/>
              <a:cs typeface="Arial"/>
            </a:endParaRPr>
          </a:p>
          <a:p>
            <a:pPr algn="ctr">
              <a:lnSpc>
                <a:spcPts val="2570"/>
              </a:lnSpc>
              <a:spcBef>
                <a:spcPts val="1005"/>
              </a:spcBef>
            </a:pPr>
            <a:r>
              <a:rPr sz="2300" spc="-5" dirty="0">
                <a:latin typeface="Arial"/>
                <a:cs typeface="Arial"/>
              </a:rPr>
              <a:t>Hastalık</a:t>
            </a:r>
            <a:endParaRPr sz="2300">
              <a:latin typeface="Arial"/>
              <a:cs typeface="Arial"/>
            </a:endParaRPr>
          </a:p>
          <a:p>
            <a:pPr marL="635" algn="ctr">
              <a:lnSpc>
                <a:spcPts val="2570"/>
              </a:lnSpc>
            </a:pPr>
            <a:r>
              <a:rPr sz="2300" dirty="0">
                <a:latin typeface="Arial"/>
                <a:cs typeface="Arial"/>
              </a:rPr>
              <a:t>(-)</a:t>
            </a:r>
            <a:endParaRPr sz="2300">
              <a:latin typeface="Arial"/>
              <a:cs typeface="Arial"/>
            </a:endParaRPr>
          </a:p>
        </p:txBody>
      </p:sp>
      <p:pic>
        <p:nvPicPr>
          <p:cNvPr id="25" name="object 2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511296" y="6117334"/>
            <a:ext cx="5391911" cy="710184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5228971" y="6247891"/>
            <a:ext cx="94106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Arial"/>
                <a:cs typeface="Arial"/>
              </a:rPr>
              <a:t>z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10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an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1758" y="483488"/>
            <a:ext cx="7663815" cy="538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335280" algn="ctr">
              <a:lnSpc>
                <a:spcPct val="100000"/>
              </a:lnSpc>
              <a:spcBef>
                <a:spcPts val="90"/>
              </a:spcBef>
            </a:pPr>
            <a:r>
              <a:rPr sz="4400" spc="-10" dirty="0">
                <a:solidFill>
                  <a:srgbClr val="CC0000"/>
                </a:solidFill>
                <a:latin typeface="Arial"/>
                <a:cs typeface="Arial"/>
              </a:rPr>
              <a:t>EPİDEMİYOLOJİ</a:t>
            </a:r>
            <a:endParaRPr sz="4400">
              <a:latin typeface="Arial"/>
              <a:cs typeface="Arial"/>
            </a:endParaRPr>
          </a:p>
          <a:p>
            <a:pPr marL="12700" marR="5080" indent="-3810" algn="ctr">
              <a:lnSpc>
                <a:spcPct val="90000"/>
              </a:lnSpc>
              <a:spcBef>
                <a:spcPts val="3660"/>
              </a:spcBef>
            </a:pPr>
            <a:r>
              <a:rPr sz="4400" spc="-5" dirty="0">
                <a:latin typeface="Arial"/>
                <a:cs typeface="Arial"/>
              </a:rPr>
              <a:t>Epidemiyoloji, bir toplumda,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sağlıkla</a:t>
            </a:r>
            <a:r>
              <a:rPr sz="4400" spc="145" dirty="0">
                <a:latin typeface="Arial"/>
                <a:cs typeface="Arial"/>
              </a:rPr>
              <a:t> </a:t>
            </a:r>
            <a:r>
              <a:rPr sz="4400" dirty="0">
                <a:latin typeface="Arial"/>
                <a:cs typeface="Arial"/>
              </a:rPr>
              <a:t>ilgili</a:t>
            </a:r>
            <a:r>
              <a:rPr sz="4400" spc="1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olgu</a:t>
            </a:r>
            <a:r>
              <a:rPr sz="4400" spc="135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ve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durumların</a:t>
            </a:r>
            <a:r>
              <a:rPr sz="4400" spc="45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ve</a:t>
            </a:r>
            <a:r>
              <a:rPr sz="4400" spc="-1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bunların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belirleyicilerinin </a:t>
            </a:r>
            <a:r>
              <a:rPr sz="4400" spc="-15" dirty="0">
                <a:latin typeface="Arial"/>
                <a:cs typeface="Arial"/>
              </a:rPr>
              <a:t>dağılımının </a:t>
            </a:r>
            <a:r>
              <a:rPr sz="4400" spc="-1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incelenmesi ve </a:t>
            </a:r>
            <a:r>
              <a:rPr sz="4400" spc="-10" dirty="0">
                <a:latin typeface="Arial"/>
                <a:cs typeface="Arial"/>
              </a:rPr>
              <a:t>bu </a:t>
            </a:r>
            <a:r>
              <a:rPr sz="4400" spc="-5" dirty="0">
                <a:latin typeface="Arial"/>
                <a:cs typeface="Arial"/>
              </a:rPr>
              <a:t>çalışmaların </a:t>
            </a:r>
            <a:r>
              <a:rPr sz="4400" spc="-121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sağlıkla </a:t>
            </a:r>
            <a:r>
              <a:rPr sz="4400" dirty="0">
                <a:latin typeface="Arial"/>
                <a:cs typeface="Arial"/>
              </a:rPr>
              <a:t>ilgili </a:t>
            </a:r>
            <a:r>
              <a:rPr sz="4400" spc="-5" dirty="0">
                <a:latin typeface="Arial"/>
                <a:cs typeface="Arial"/>
              </a:rPr>
              <a:t>sorunların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kontrolünde</a:t>
            </a:r>
            <a:r>
              <a:rPr sz="4400" spc="-15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kullanılmasıdır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2296" y="2180285"/>
            <a:ext cx="6830059" cy="2037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400" spc="-5" dirty="0"/>
              <a:t>Bir</a:t>
            </a:r>
            <a:r>
              <a:rPr sz="4400" spc="-20" dirty="0"/>
              <a:t> </a:t>
            </a:r>
            <a:r>
              <a:rPr sz="4400" spc="-5" dirty="0"/>
              <a:t>toplumun</a:t>
            </a:r>
            <a:r>
              <a:rPr sz="4400" spc="15" dirty="0"/>
              <a:t> </a:t>
            </a:r>
            <a:r>
              <a:rPr sz="4400" spc="-5" dirty="0"/>
              <a:t>sağlık</a:t>
            </a:r>
            <a:r>
              <a:rPr sz="4400" spc="-10" dirty="0"/>
              <a:t> durumu </a:t>
            </a:r>
            <a:r>
              <a:rPr sz="4400" spc="-1205" dirty="0"/>
              <a:t> </a:t>
            </a:r>
            <a:r>
              <a:rPr sz="4400" spc="-5" dirty="0"/>
              <a:t>epidemiyolojik göstergelere </a:t>
            </a:r>
            <a:r>
              <a:rPr sz="4400" spc="-1210" dirty="0"/>
              <a:t> </a:t>
            </a:r>
            <a:r>
              <a:rPr sz="4400" spc="-5" dirty="0"/>
              <a:t>göre</a:t>
            </a:r>
            <a:r>
              <a:rPr sz="4400" dirty="0"/>
              <a:t> </a:t>
            </a:r>
            <a:r>
              <a:rPr sz="4400" spc="-5" dirty="0"/>
              <a:t>değerlendirilir</a:t>
            </a:r>
            <a:endParaRPr sz="4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3957" rIns="0" bIns="0" rtlCol="0">
            <a:spAutoFit/>
          </a:bodyPr>
          <a:lstStyle/>
          <a:p>
            <a:pPr marL="150495" marR="5080" indent="506095">
              <a:lnSpc>
                <a:spcPct val="100000"/>
              </a:lnSpc>
              <a:spcBef>
                <a:spcPts val="110"/>
              </a:spcBef>
            </a:pPr>
            <a:r>
              <a:rPr dirty="0"/>
              <a:t>NEDEN EPİDEMİYOLOJİK </a:t>
            </a:r>
            <a:r>
              <a:rPr spc="5" dirty="0"/>
              <a:t> </a:t>
            </a:r>
            <a:r>
              <a:rPr dirty="0"/>
              <a:t>GÖSTERGELERİ</a:t>
            </a:r>
            <a:r>
              <a:rPr spc="-100" dirty="0"/>
              <a:t> </a:t>
            </a:r>
            <a:r>
              <a:rPr spc="-5" dirty="0"/>
              <a:t>BİLMELİYİZ?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79244"/>
            <a:ext cx="7970520" cy="4167504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356870" marR="121920" indent="-344805">
              <a:lnSpc>
                <a:spcPct val="90000"/>
              </a:lnSpc>
              <a:spcBef>
                <a:spcPts val="440"/>
              </a:spcBef>
              <a:tabLst>
                <a:tab pos="356870" algn="l"/>
              </a:tabLst>
            </a:pPr>
            <a:r>
              <a:rPr sz="2800" dirty="0">
                <a:latin typeface="Arial"/>
                <a:cs typeface="Arial"/>
              </a:rPr>
              <a:t>•	Bir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toplumun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sağlığını tanımlama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ve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sağlığın </a:t>
            </a:r>
            <a:r>
              <a:rPr sz="2800" dirty="0">
                <a:latin typeface="Arial"/>
                <a:cs typeface="Arial"/>
              </a:rPr>
              <a:t> değişik özelliklere ( </a:t>
            </a:r>
            <a:r>
              <a:rPr sz="2800" spc="-5" dirty="0">
                <a:latin typeface="Arial"/>
                <a:cs typeface="Arial"/>
              </a:rPr>
              <a:t>yaş,cins </a:t>
            </a:r>
            <a:r>
              <a:rPr sz="2800" spc="-15" dirty="0">
                <a:latin typeface="Arial"/>
                <a:cs typeface="Arial"/>
              </a:rPr>
              <a:t>vb) </a:t>
            </a:r>
            <a:r>
              <a:rPr sz="2800" dirty="0">
                <a:latin typeface="Arial"/>
                <a:cs typeface="Arial"/>
              </a:rPr>
              <a:t>göre </a:t>
            </a:r>
            <a:r>
              <a:rPr sz="2800" spc="-5" dirty="0">
                <a:latin typeface="Arial"/>
                <a:cs typeface="Arial"/>
              </a:rPr>
              <a:t>değişimini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belirleme,</a:t>
            </a:r>
            <a:endParaRPr sz="2800">
              <a:latin typeface="Arial"/>
              <a:cs typeface="Arial"/>
            </a:endParaRPr>
          </a:p>
          <a:p>
            <a:pPr marL="356870" marR="793115" indent="-344805">
              <a:lnSpc>
                <a:spcPts val="3020"/>
              </a:lnSpc>
              <a:spcBef>
                <a:spcPts val="725"/>
              </a:spcBef>
              <a:tabLst>
                <a:tab pos="356870" algn="l"/>
              </a:tabLst>
            </a:pPr>
            <a:r>
              <a:rPr sz="2800" dirty="0">
                <a:latin typeface="Arial"/>
                <a:cs typeface="Arial"/>
              </a:rPr>
              <a:t>•	Sağlık </a:t>
            </a:r>
            <a:r>
              <a:rPr sz="2800" spc="-5" dirty="0">
                <a:latin typeface="Arial"/>
                <a:cs typeface="Arial"/>
              </a:rPr>
              <a:t>sorunlarının </a:t>
            </a:r>
            <a:r>
              <a:rPr sz="2800" dirty="0">
                <a:latin typeface="Arial"/>
                <a:cs typeface="Arial"/>
              </a:rPr>
              <a:t>zaman içinde gösterdiği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değişimi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değerlendirme,</a:t>
            </a:r>
            <a:endParaRPr sz="2800">
              <a:latin typeface="Arial"/>
              <a:cs typeface="Arial"/>
            </a:endParaRPr>
          </a:p>
          <a:p>
            <a:pPr marL="356870" marR="5080" indent="-344805">
              <a:lnSpc>
                <a:spcPts val="3030"/>
              </a:lnSpc>
              <a:spcBef>
                <a:spcPts val="675"/>
              </a:spcBef>
              <a:tabLst>
                <a:tab pos="356870" algn="l"/>
              </a:tabLst>
            </a:pPr>
            <a:r>
              <a:rPr sz="2800" dirty="0">
                <a:latin typeface="Arial"/>
                <a:cs typeface="Arial"/>
              </a:rPr>
              <a:t>•	Bir </a:t>
            </a:r>
            <a:r>
              <a:rPr sz="2800" spc="-5" dirty="0">
                <a:latin typeface="Arial"/>
                <a:cs typeface="Arial"/>
              </a:rPr>
              <a:t>toplumun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sağlık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düzeyini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başka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toplumlarınki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ile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karşılaştırma,</a:t>
            </a:r>
            <a:endParaRPr sz="2800">
              <a:latin typeface="Arial"/>
              <a:cs typeface="Arial"/>
            </a:endParaRPr>
          </a:p>
          <a:p>
            <a:pPr marL="356870" marR="378460" indent="-344805">
              <a:lnSpc>
                <a:spcPts val="3030"/>
              </a:lnSpc>
              <a:spcBef>
                <a:spcPts val="660"/>
              </a:spcBef>
              <a:tabLst>
                <a:tab pos="356870" algn="l"/>
              </a:tabLst>
            </a:pPr>
            <a:r>
              <a:rPr sz="2800" dirty="0">
                <a:latin typeface="Arial"/>
                <a:cs typeface="Arial"/>
              </a:rPr>
              <a:t>•	Sunulan </a:t>
            </a:r>
            <a:r>
              <a:rPr sz="2800" spc="-5" dirty="0">
                <a:latin typeface="Arial"/>
                <a:cs typeface="Arial"/>
              </a:rPr>
              <a:t>sağlık hizmetlerinin </a:t>
            </a:r>
            <a:r>
              <a:rPr sz="2800" dirty="0">
                <a:latin typeface="Arial"/>
                <a:cs typeface="Arial"/>
              </a:rPr>
              <a:t>sorunları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çözmedeki etkinliklerinin </a:t>
            </a:r>
            <a:r>
              <a:rPr sz="2800" spc="-5" dirty="0">
                <a:latin typeface="Arial"/>
                <a:cs typeface="Arial"/>
              </a:rPr>
              <a:t>değerlendirilmesinde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kullanılır.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15300" y="4358640"/>
            <a:ext cx="27940" cy="832485"/>
          </a:xfrm>
          <a:custGeom>
            <a:avLst/>
            <a:gdLst/>
            <a:ahLst/>
            <a:cxnLst/>
            <a:rect l="l" t="t" r="r" b="b"/>
            <a:pathLst>
              <a:path w="27940" h="832485">
                <a:moveTo>
                  <a:pt x="27431" y="832104"/>
                </a:moveTo>
                <a:lnTo>
                  <a:pt x="27431" y="704342"/>
                </a:lnTo>
                <a:lnTo>
                  <a:pt x="27431" y="0"/>
                </a:lnTo>
                <a:lnTo>
                  <a:pt x="0" y="0"/>
                </a:lnTo>
                <a:lnTo>
                  <a:pt x="0" y="731774"/>
                </a:lnTo>
                <a:lnTo>
                  <a:pt x="0" y="832104"/>
                </a:lnTo>
                <a:lnTo>
                  <a:pt x="27431" y="832104"/>
                </a:lnTo>
                <a:close/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43955" y="4358640"/>
            <a:ext cx="30480" cy="832485"/>
          </a:xfrm>
          <a:custGeom>
            <a:avLst/>
            <a:gdLst/>
            <a:ahLst/>
            <a:cxnLst/>
            <a:rect l="l" t="t" r="r" b="b"/>
            <a:pathLst>
              <a:path w="30479" h="832485">
                <a:moveTo>
                  <a:pt x="30480" y="832104"/>
                </a:moveTo>
                <a:lnTo>
                  <a:pt x="30480" y="704342"/>
                </a:lnTo>
                <a:lnTo>
                  <a:pt x="27432" y="704342"/>
                </a:lnTo>
                <a:lnTo>
                  <a:pt x="27432" y="0"/>
                </a:lnTo>
                <a:lnTo>
                  <a:pt x="0" y="0"/>
                </a:lnTo>
                <a:lnTo>
                  <a:pt x="0" y="731774"/>
                </a:lnTo>
                <a:lnTo>
                  <a:pt x="3048" y="731774"/>
                </a:lnTo>
                <a:lnTo>
                  <a:pt x="3048" y="832104"/>
                </a:lnTo>
                <a:lnTo>
                  <a:pt x="30480" y="832104"/>
                </a:lnTo>
                <a:close/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72611" y="4358640"/>
            <a:ext cx="30480" cy="832485"/>
          </a:xfrm>
          <a:custGeom>
            <a:avLst/>
            <a:gdLst/>
            <a:ahLst/>
            <a:cxnLst/>
            <a:rect l="l" t="t" r="r" b="b"/>
            <a:pathLst>
              <a:path w="30479" h="832485">
                <a:moveTo>
                  <a:pt x="0" y="832104"/>
                </a:moveTo>
                <a:lnTo>
                  <a:pt x="3048" y="0"/>
                </a:lnTo>
                <a:lnTo>
                  <a:pt x="30479" y="0"/>
                </a:lnTo>
                <a:lnTo>
                  <a:pt x="27432" y="832104"/>
                </a:lnTo>
                <a:lnTo>
                  <a:pt x="0" y="832104"/>
                </a:lnTo>
                <a:close/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1267" y="4358640"/>
            <a:ext cx="30480" cy="832485"/>
          </a:xfrm>
          <a:custGeom>
            <a:avLst/>
            <a:gdLst/>
            <a:ahLst/>
            <a:cxnLst/>
            <a:rect l="l" t="t" r="r" b="b"/>
            <a:pathLst>
              <a:path w="30480" h="832485">
                <a:moveTo>
                  <a:pt x="30479" y="832104"/>
                </a:moveTo>
                <a:lnTo>
                  <a:pt x="30479" y="704342"/>
                </a:lnTo>
                <a:lnTo>
                  <a:pt x="27431" y="704342"/>
                </a:lnTo>
                <a:lnTo>
                  <a:pt x="27431" y="0"/>
                </a:lnTo>
                <a:lnTo>
                  <a:pt x="0" y="0"/>
                </a:lnTo>
                <a:lnTo>
                  <a:pt x="0" y="731774"/>
                </a:lnTo>
                <a:lnTo>
                  <a:pt x="3047" y="731774"/>
                </a:lnTo>
                <a:lnTo>
                  <a:pt x="3047" y="832104"/>
                </a:lnTo>
                <a:lnTo>
                  <a:pt x="30479" y="832104"/>
                </a:lnTo>
                <a:close/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987297" y="182689"/>
            <a:ext cx="7169784" cy="2522855"/>
            <a:chOff x="987297" y="182689"/>
            <a:chExt cx="7169784" cy="2522855"/>
          </a:xfrm>
        </p:grpSpPr>
        <p:sp>
          <p:nvSpPr>
            <p:cNvPr id="7" name="object 7"/>
            <p:cNvSpPr/>
            <p:nvPr/>
          </p:nvSpPr>
          <p:spPr>
            <a:xfrm>
              <a:off x="3372612" y="1859279"/>
              <a:ext cx="4770120" cy="832485"/>
            </a:xfrm>
            <a:custGeom>
              <a:avLst/>
              <a:gdLst/>
              <a:ahLst/>
              <a:cxnLst/>
              <a:rect l="l" t="t" r="r" b="b"/>
              <a:pathLst>
                <a:path w="4770120" h="832485">
                  <a:moveTo>
                    <a:pt x="4770120" y="832104"/>
                  </a:moveTo>
                  <a:lnTo>
                    <a:pt x="4770120" y="704342"/>
                  </a:lnTo>
                  <a:lnTo>
                    <a:pt x="1213103" y="704342"/>
                  </a:lnTo>
                  <a:lnTo>
                    <a:pt x="1213103" y="0"/>
                  </a:lnTo>
                  <a:lnTo>
                    <a:pt x="1185672" y="0"/>
                  </a:lnTo>
                  <a:lnTo>
                    <a:pt x="1185672" y="731774"/>
                  </a:lnTo>
                  <a:lnTo>
                    <a:pt x="4742688" y="731774"/>
                  </a:lnTo>
                  <a:lnTo>
                    <a:pt x="4742688" y="832104"/>
                  </a:lnTo>
                  <a:lnTo>
                    <a:pt x="4770120" y="832104"/>
                  </a:lnTo>
                  <a:close/>
                </a:path>
                <a:path w="4770120" h="832485">
                  <a:moveTo>
                    <a:pt x="2398776" y="832104"/>
                  </a:moveTo>
                  <a:lnTo>
                    <a:pt x="2398776" y="704342"/>
                  </a:lnTo>
                  <a:lnTo>
                    <a:pt x="1213103" y="704342"/>
                  </a:lnTo>
                  <a:lnTo>
                    <a:pt x="1213103" y="0"/>
                  </a:lnTo>
                  <a:lnTo>
                    <a:pt x="1185672" y="0"/>
                  </a:lnTo>
                  <a:lnTo>
                    <a:pt x="1185672" y="731774"/>
                  </a:lnTo>
                  <a:lnTo>
                    <a:pt x="2371343" y="731774"/>
                  </a:lnTo>
                  <a:lnTo>
                    <a:pt x="2371343" y="832104"/>
                  </a:lnTo>
                  <a:lnTo>
                    <a:pt x="2398776" y="832104"/>
                  </a:lnTo>
                  <a:close/>
                </a:path>
                <a:path w="4770120" h="832485">
                  <a:moveTo>
                    <a:pt x="0" y="832104"/>
                  </a:moveTo>
                  <a:lnTo>
                    <a:pt x="0" y="704342"/>
                  </a:lnTo>
                  <a:lnTo>
                    <a:pt x="1185672" y="704342"/>
                  </a:lnTo>
                  <a:lnTo>
                    <a:pt x="1185672" y="0"/>
                  </a:lnTo>
                  <a:lnTo>
                    <a:pt x="1213103" y="0"/>
                  </a:lnTo>
                  <a:lnTo>
                    <a:pt x="1213103" y="731774"/>
                  </a:lnTo>
                  <a:lnTo>
                    <a:pt x="27432" y="731774"/>
                  </a:lnTo>
                  <a:lnTo>
                    <a:pt x="27432" y="832104"/>
                  </a:lnTo>
                  <a:lnTo>
                    <a:pt x="0" y="832104"/>
                  </a:lnTo>
                  <a:close/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01267" y="1859279"/>
              <a:ext cx="3584575" cy="832485"/>
            </a:xfrm>
            <a:custGeom>
              <a:avLst/>
              <a:gdLst/>
              <a:ahLst/>
              <a:cxnLst/>
              <a:rect l="l" t="t" r="r" b="b"/>
              <a:pathLst>
                <a:path w="3584575" h="832485">
                  <a:moveTo>
                    <a:pt x="0" y="832104"/>
                  </a:moveTo>
                  <a:lnTo>
                    <a:pt x="0" y="704342"/>
                  </a:lnTo>
                  <a:lnTo>
                    <a:pt x="3557016" y="704342"/>
                  </a:lnTo>
                  <a:lnTo>
                    <a:pt x="3557016" y="0"/>
                  </a:lnTo>
                  <a:lnTo>
                    <a:pt x="3584448" y="0"/>
                  </a:lnTo>
                  <a:lnTo>
                    <a:pt x="3584448" y="731774"/>
                  </a:lnTo>
                  <a:lnTo>
                    <a:pt x="27431" y="731774"/>
                  </a:lnTo>
                  <a:lnTo>
                    <a:pt x="27431" y="832104"/>
                  </a:lnTo>
                  <a:lnTo>
                    <a:pt x="0" y="832104"/>
                  </a:lnTo>
                  <a:close/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57015" y="192024"/>
              <a:ext cx="2030095" cy="1667510"/>
            </a:xfrm>
            <a:custGeom>
              <a:avLst/>
              <a:gdLst/>
              <a:ahLst/>
              <a:cxnLst/>
              <a:rect l="l" t="t" r="r" b="b"/>
              <a:pathLst>
                <a:path w="2030095" h="1667510">
                  <a:moveTo>
                    <a:pt x="1752092" y="0"/>
                  </a:moveTo>
                  <a:lnTo>
                    <a:pt x="277875" y="0"/>
                  </a:lnTo>
                  <a:lnTo>
                    <a:pt x="232815" y="3638"/>
                  </a:lnTo>
                  <a:lnTo>
                    <a:pt x="190065" y="14171"/>
                  </a:lnTo>
                  <a:lnTo>
                    <a:pt x="150198" y="31025"/>
                  </a:lnTo>
                  <a:lnTo>
                    <a:pt x="113787" y="53628"/>
                  </a:lnTo>
                  <a:lnTo>
                    <a:pt x="81406" y="81407"/>
                  </a:lnTo>
                  <a:lnTo>
                    <a:pt x="53628" y="113787"/>
                  </a:lnTo>
                  <a:lnTo>
                    <a:pt x="31025" y="150198"/>
                  </a:lnTo>
                  <a:lnTo>
                    <a:pt x="14171" y="190065"/>
                  </a:lnTo>
                  <a:lnTo>
                    <a:pt x="3638" y="232815"/>
                  </a:lnTo>
                  <a:lnTo>
                    <a:pt x="0" y="277875"/>
                  </a:lnTo>
                  <a:lnTo>
                    <a:pt x="0" y="1389379"/>
                  </a:lnTo>
                  <a:lnTo>
                    <a:pt x="3638" y="1434440"/>
                  </a:lnTo>
                  <a:lnTo>
                    <a:pt x="14171" y="1477190"/>
                  </a:lnTo>
                  <a:lnTo>
                    <a:pt x="31025" y="1517057"/>
                  </a:lnTo>
                  <a:lnTo>
                    <a:pt x="53628" y="1553468"/>
                  </a:lnTo>
                  <a:lnTo>
                    <a:pt x="81407" y="1585849"/>
                  </a:lnTo>
                  <a:lnTo>
                    <a:pt x="113787" y="1613627"/>
                  </a:lnTo>
                  <a:lnTo>
                    <a:pt x="150198" y="1636230"/>
                  </a:lnTo>
                  <a:lnTo>
                    <a:pt x="190065" y="1653084"/>
                  </a:lnTo>
                  <a:lnTo>
                    <a:pt x="232815" y="1663617"/>
                  </a:lnTo>
                  <a:lnTo>
                    <a:pt x="277875" y="1667255"/>
                  </a:lnTo>
                  <a:lnTo>
                    <a:pt x="1752092" y="1667255"/>
                  </a:lnTo>
                  <a:lnTo>
                    <a:pt x="1797152" y="1663617"/>
                  </a:lnTo>
                  <a:lnTo>
                    <a:pt x="1839902" y="1653084"/>
                  </a:lnTo>
                  <a:lnTo>
                    <a:pt x="1879769" y="1636230"/>
                  </a:lnTo>
                  <a:lnTo>
                    <a:pt x="1916180" y="1613627"/>
                  </a:lnTo>
                  <a:lnTo>
                    <a:pt x="1948561" y="1585849"/>
                  </a:lnTo>
                  <a:lnTo>
                    <a:pt x="1976339" y="1553468"/>
                  </a:lnTo>
                  <a:lnTo>
                    <a:pt x="1998942" y="1517057"/>
                  </a:lnTo>
                  <a:lnTo>
                    <a:pt x="2015796" y="1477190"/>
                  </a:lnTo>
                  <a:lnTo>
                    <a:pt x="2026329" y="1434440"/>
                  </a:lnTo>
                  <a:lnTo>
                    <a:pt x="2029968" y="1389379"/>
                  </a:lnTo>
                  <a:lnTo>
                    <a:pt x="2029968" y="277875"/>
                  </a:lnTo>
                  <a:lnTo>
                    <a:pt x="2026329" y="232815"/>
                  </a:lnTo>
                  <a:lnTo>
                    <a:pt x="2015796" y="190065"/>
                  </a:lnTo>
                  <a:lnTo>
                    <a:pt x="1998942" y="150198"/>
                  </a:lnTo>
                  <a:lnTo>
                    <a:pt x="1976339" y="113787"/>
                  </a:lnTo>
                  <a:lnTo>
                    <a:pt x="1948561" y="81406"/>
                  </a:lnTo>
                  <a:lnTo>
                    <a:pt x="1916180" y="53628"/>
                  </a:lnTo>
                  <a:lnTo>
                    <a:pt x="1879769" y="31025"/>
                  </a:lnTo>
                  <a:lnTo>
                    <a:pt x="1839902" y="14171"/>
                  </a:lnTo>
                  <a:lnTo>
                    <a:pt x="1797152" y="3638"/>
                  </a:lnTo>
                  <a:lnTo>
                    <a:pt x="1752092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52443" y="187452"/>
              <a:ext cx="2039620" cy="1676400"/>
            </a:xfrm>
            <a:custGeom>
              <a:avLst/>
              <a:gdLst/>
              <a:ahLst/>
              <a:cxnLst/>
              <a:rect l="l" t="t" r="r" b="b"/>
              <a:pathLst>
                <a:path w="2039620" h="1676400">
                  <a:moveTo>
                    <a:pt x="282701" y="0"/>
                  </a:moveTo>
                  <a:lnTo>
                    <a:pt x="1756917" y="0"/>
                  </a:lnTo>
                  <a:lnTo>
                    <a:pt x="1785746" y="1650"/>
                  </a:lnTo>
                  <a:lnTo>
                    <a:pt x="1840738" y="12953"/>
                  </a:lnTo>
                  <a:lnTo>
                    <a:pt x="1914905" y="48387"/>
                  </a:lnTo>
                  <a:lnTo>
                    <a:pt x="1956434" y="82676"/>
                  </a:lnTo>
                  <a:lnTo>
                    <a:pt x="1991232" y="124587"/>
                  </a:lnTo>
                  <a:lnTo>
                    <a:pt x="2016886" y="172593"/>
                  </a:lnTo>
                  <a:lnTo>
                    <a:pt x="2033523" y="225933"/>
                  </a:lnTo>
                  <a:lnTo>
                    <a:pt x="2039111" y="282701"/>
                  </a:lnTo>
                  <a:lnTo>
                    <a:pt x="2039111" y="1394206"/>
                  </a:lnTo>
                  <a:lnTo>
                    <a:pt x="2033523" y="1450848"/>
                  </a:lnTo>
                  <a:lnTo>
                    <a:pt x="2016886" y="1504314"/>
                  </a:lnTo>
                  <a:lnTo>
                    <a:pt x="1991105" y="1552194"/>
                  </a:lnTo>
                  <a:lnTo>
                    <a:pt x="1956434" y="1593723"/>
                  </a:lnTo>
                  <a:lnTo>
                    <a:pt x="1914905" y="1628394"/>
                  </a:lnTo>
                  <a:lnTo>
                    <a:pt x="1867027" y="1654175"/>
                  </a:lnTo>
                  <a:lnTo>
                    <a:pt x="1813686" y="1670812"/>
                  </a:lnTo>
                  <a:lnTo>
                    <a:pt x="1756917" y="1676400"/>
                  </a:lnTo>
                  <a:lnTo>
                    <a:pt x="282701" y="1676400"/>
                  </a:lnTo>
                  <a:lnTo>
                    <a:pt x="225932" y="1670812"/>
                  </a:lnTo>
                  <a:lnTo>
                    <a:pt x="172592" y="1654175"/>
                  </a:lnTo>
                  <a:lnTo>
                    <a:pt x="124586" y="1628394"/>
                  </a:lnTo>
                  <a:lnTo>
                    <a:pt x="82676" y="1593723"/>
                  </a:lnTo>
                  <a:lnTo>
                    <a:pt x="48386" y="1552194"/>
                  </a:lnTo>
                  <a:lnTo>
                    <a:pt x="22225" y="1504188"/>
                  </a:lnTo>
                  <a:lnTo>
                    <a:pt x="5587" y="1450975"/>
                  </a:lnTo>
                  <a:lnTo>
                    <a:pt x="0" y="1394206"/>
                  </a:lnTo>
                  <a:lnTo>
                    <a:pt x="0" y="282701"/>
                  </a:lnTo>
                  <a:lnTo>
                    <a:pt x="5587" y="225933"/>
                  </a:lnTo>
                  <a:lnTo>
                    <a:pt x="22225" y="172593"/>
                  </a:lnTo>
                  <a:lnTo>
                    <a:pt x="48386" y="124587"/>
                  </a:lnTo>
                  <a:lnTo>
                    <a:pt x="82676" y="82676"/>
                  </a:lnTo>
                  <a:lnTo>
                    <a:pt x="124586" y="48387"/>
                  </a:lnTo>
                  <a:lnTo>
                    <a:pt x="172592" y="22225"/>
                  </a:lnTo>
                  <a:lnTo>
                    <a:pt x="225932" y="5588"/>
                  </a:lnTo>
                  <a:lnTo>
                    <a:pt x="282701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629405" y="748030"/>
            <a:ext cx="1824355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latin typeface="Arial"/>
                <a:cs typeface="Arial"/>
              </a:rPr>
              <a:t>EPİDEMİYOLOJİK</a:t>
            </a:r>
            <a:endParaRPr sz="17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</a:pPr>
            <a:r>
              <a:rPr sz="1700" spc="-10" dirty="0">
                <a:latin typeface="Arial"/>
                <a:cs typeface="Arial"/>
              </a:rPr>
              <a:t>GÖSTERGELER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-4762" y="2682049"/>
            <a:ext cx="2047239" cy="1685925"/>
            <a:chOff x="-4762" y="2682049"/>
            <a:chExt cx="2047239" cy="1685925"/>
          </a:xfrm>
        </p:grpSpPr>
        <p:sp>
          <p:nvSpPr>
            <p:cNvPr id="13" name="object 13"/>
            <p:cNvSpPr/>
            <p:nvPr/>
          </p:nvSpPr>
          <p:spPr>
            <a:xfrm>
              <a:off x="0" y="2691383"/>
              <a:ext cx="2033270" cy="1667510"/>
            </a:xfrm>
            <a:custGeom>
              <a:avLst/>
              <a:gdLst/>
              <a:ahLst/>
              <a:cxnLst/>
              <a:rect l="l" t="t" r="r" b="b"/>
              <a:pathLst>
                <a:path w="2033270" h="1667510">
                  <a:moveTo>
                    <a:pt x="1755139" y="0"/>
                  </a:moveTo>
                  <a:lnTo>
                    <a:pt x="277876" y="0"/>
                  </a:lnTo>
                  <a:lnTo>
                    <a:pt x="232803" y="3638"/>
                  </a:lnTo>
                  <a:lnTo>
                    <a:pt x="190046" y="14171"/>
                  </a:lnTo>
                  <a:lnTo>
                    <a:pt x="150177" y="31025"/>
                  </a:lnTo>
                  <a:lnTo>
                    <a:pt x="113767" y="53628"/>
                  </a:lnTo>
                  <a:lnTo>
                    <a:pt x="81388" y="81407"/>
                  </a:lnTo>
                  <a:lnTo>
                    <a:pt x="53614" y="113787"/>
                  </a:lnTo>
                  <a:lnTo>
                    <a:pt x="31016" y="150198"/>
                  </a:lnTo>
                  <a:lnTo>
                    <a:pt x="14166" y="190065"/>
                  </a:lnTo>
                  <a:lnTo>
                    <a:pt x="3636" y="232815"/>
                  </a:lnTo>
                  <a:lnTo>
                    <a:pt x="0" y="277875"/>
                  </a:lnTo>
                  <a:lnTo>
                    <a:pt x="0" y="1389379"/>
                  </a:lnTo>
                  <a:lnTo>
                    <a:pt x="3636" y="1434440"/>
                  </a:lnTo>
                  <a:lnTo>
                    <a:pt x="14166" y="1477190"/>
                  </a:lnTo>
                  <a:lnTo>
                    <a:pt x="31016" y="1517057"/>
                  </a:lnTo>
                  <a:lnTo>
                    <a:pt x="53614" y="1553468"/>
                  </a:lnTo>
                  <a:lnTo>
                    <a:pt x="81388" y="1585848"/>
                  </a:lnTo>
                  <a:lnTo>
                    <a:pt x="113767" y="1613627"/>
                  </a:lnTo>
                  <a:lnTo>
                    <a:pt x="150177" y="1636230"/>
                  </a:lnTo>
                  <a:lnTo>
                    <a:pt x="190046" y="1653084"/>
                  </a:lnTo>
                  <a:lnTo>
                    <a:pt x="232803" y="1663617"/>
                  </a:lnTo>
                  <a:lnTo>
                    <a:pt x="277876" y="1667255"/>
                  </a:lnTo>
                  <a:lnTo>
                    <a:pt x="1755139" y="1667255"/>
                  </a:lnTo>
                  <a:lnTo>
                    <a:pt x="1800200" y="1663617"/>
                  </a:lnTo>
                  <a:lnTo>
                    <a:pt x="1842950" y="1653084"/>
                  </a:lnTo>
                  <a:lnTo>
                    <a:pt x="1882817" y="1636230"/>
                  </a:lnTo>
                  <a:lnTo>
                    <a:pt x="1919228" y="1613627"/>
                  </a:lnTo>
                  <a:lnTo>
                    <a:pt x="1951608" y="1585848"/>
                  </a:lnTo>
                  <a:lnTo>
                    <a:pt x="1979387" y="1553468"/>
                  </a:lnTo>
                  <a:lnTo>
                    <a:pt x="2001990" y="1517057"/>
                  </a:lnTo>
                  <a:lnTo>
                    <a:pt x="2018844" y="1477190"/>
                  </a:lnTo>
                  <a:lnTo>
                    <a:pt x="2029377" y="1434440"/>
                  </a:lnTo>
                  <a:lnTo>
                    <a:pt x="2033016" y="1389379"/>
                  </a:lnTo>
                  <a:lnTo>
                    <a:pt x="2033016" y="277875"/>
                  </a:lnTo>
                  <a:lnTo>
                    <a:pt x="2029377" y="232815"/>
                  </a:lnTo>
                  <a:lnTo>
                    <a:pt x="2018844" y="190065"/>
                  </a:lnTo>
                  <a:lnTo>
                    <a:pt x="2001990" y="150198"/>
                  </a:lnTo>
                  <a:lnTo>
                    <a:pt x="1979387" y="113787"/>
                  </a:lnTo>
                  <a:lnTo>
                    <a:pt x="1951608" y="81406"/>
                  </a:lnTo>
                  <a:lnTo>
                    <a:pt x="1919228" y="53628"/>
                  </a:lnTo>
                  <a:lnTo>
                    <a:pt x="1882817" y="31025"/>
                  </a:lnTo>
                  <a:lnTo>
                    <a:pt x="1842950" y="14171"/>
                  </a:lnTo>
                  <a:lnTo>
                    <a:pt x="1800200" y="3638"/>
                  </a:lnTo>
                  <a:lnTo>
                    <a:pt x="1755139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2686811"/>
              <a:ext cx="2037714" cy="1676400"/>
            </a:xfrm>
            <a:custGeom>
              <a:avLst/>
              <a:gdLst/>
              <a:ahLst/>
              <a:cxnLst/>
              <a:rect l="l" t="t" r="r" b="b"/>
              <a:pathLst>
                <a:path w="2037714" h="1676400">
                  <a:moveTo>
                    <a:pt x="278079" y="0"/>
                  </a:moveTo>
                  <a:lnTo>
                    <a:pt x="1755520" y="0"/>
                  </a:lnTo>
                  <a:lnTo>
                    <a:pt x="1784350" y="1650"/>
                  </a:lnTo>
                  <a:lnTo>
                    <a:pt x="1839341" y="12953"/>
                  </a:lnTo>
                  <a:lnTo>
                    <a:pt x="1913508" y="48387"/>
                  </a:lnTo>
                  <a:lnTo>
                    <a:pt x="1955038" y="82676"/>
                  </a:lnTo>
                  <a:lnTo>
                    <a:pt x="1989836" y="124587"/>
                  </a:lnTo>
                  <a:lnTo>
                    <a:pt x="2015489" y="172592"/>
                  </a:lnTo>
                  <a:lnTo>
                    <a:pt x="2032127" y="225933"/>
                  </a:lnTo>
                  <a:lnTo>
                    <a:pt x="2037714" y="282701"/>
                  </a:lnTo>
                  <a:lnTo>
                    <a:pt x="2037714" y="1394206"/>
                  </a:lnTo>
                  <a:lnTo>
                    <a:pt x="2032127" y="1450848"/>
                  </a:lnTo>
                  <a:lnTo>
                    <a:pt x="2015489" y="1504314"/>
                  </a:lnTo>
                  <a:lnTo>
                    <a:pt x="1989708" y="1552194"/>
                  </a:lnTo>
                  <a:lnTo>
                    <a:pt x="1955038" y="1593723"/>
                  </a:lnTo>
                  <a:lnTo>
                    <a:pt x="1913508" y="1628394"/>
                  </a:lnTo>
                  <a:lnTo>
                    <a:pt x="1865630" y="1654175"/>
                  </a:lnTo>
                  <a:lnTo>
                    <a:pt x="1812289" y="1670812"/>
                  </a:lnTo>
                  <a:lnTo>
                    <a:pt x="1755520" y="1676400"/>
                  </a:lnTo>
                  <a:lnTo>
                    <a:pt x="278079" y="1676400"/>
                  </a:lnTo>
                  <a:lnTo>
                    <a:pt x="221361" y="1670812"/>
                  </a:lnTo>
                  <a:lnTo>
                    <a:pt x="167982" y="1654175"/>
                  </a:lnTo>
                  <a:lnTo>
                    <a:pt x="120069" y="1628394"/>
                  </a:lnTo>
                  <a:lnTo>
                    <a:pt x="78110" y="1593723"/>
                  </a:lnTo>
                  <a:lnTo>
                    <a:pt x="43821" y="1552194"/>
                  </a:lnTo>
                  <a:lnTo>
                    <a:pt x="17640" y="1504188"/>
                  </a:lnTo>
                  <a:lnTo>
                    <a:pt x="1070" y="1450975"/>
                  </a:lnTo>
                  <a:lnTo>
                    <a:pt x="0" y="1443565"/>
                  </a:lnTo>
                </a:path>
                <a:path w="2037714" h="1676400">
                  <a:moveTo>
                    <a:pt x="0" y="233308"/>
                  </a:moveTo>
                  <a:lnTo>
                    <a:pt x="17640" y="172592"/>
                  </a:lnTo>
                  <a:lnTo>
                    <a:pt x="43816" y="124587"/>
                  </a:lnTo>
                  <a:lnTo>
                    <a:pt x="78110" y="82676"/>
                  </a:lnTo>
                  <a:lnTo>
                    <a:pt x="120069" y="48387"/>
                  </a:lnTo>
                  <a:lnTo>
                    <a:pt x="167995" y="22225"/>
                  </a:lnTo>
                  <a:lnTo>
                    <a:pt x="221322" y="5587"/>
                  </a:lnTo>
                  <a:lnTo>
                    <a:pt x="249174" y="1650"/>
                  </a:lnTo>
                  <a:lnTo>
                    <a:pt x="278079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46075" y="3248355"/>
            <a:ext cx="1474470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latin typeface="Arial"/>
                <a:cs typeface="Arial"/>
              </a:rPr>
              <a:t>DEMOGRAFİK</a:t>
            </a:r>
            <a:endParaRPr sz="1700">
              <a:latin typeface="Arial"/>
              <a:cs typeface="Arial"/>
            </a:endParaRPr>
          </a:p>
          <a:p>
            <a:pPr marL="62865" algn="ctr">
              <a:lnSpc>
                <a:spcPct val="100000"/>
              </a:lnSpc>
            </a:pPr>
            <a:r>
              <a:rPr sz="1700" spc="-5" dirty="0">
                <a:latin typeface="Arial"/>
                <a:cs typeface="Arial"/>
              </a:rPr>
              <a:t>VERİLER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362009" y="2682049"/>
            <a:ext cx="2049145" cy="1685925"/>
            <a:chOff x="2362009" y="2682049"/>
            <a:chExt cx="2049145" cy="1685925"/>
          </a:xfrm>
        </p:grpSpPr>
        <p:sp>
          <p:nvSpPr>
            <p:cNvPr id="17" name="object 17"/>
            <p:cNvSpPr/>
            <p:nvPr/>
          </p:nvSpPr>
          <p:spPr>
            <a:xfrm>
              <a:off x="2371344" y="2691383"/>
              <a:ext cx="2030095" cy="1667510"/>
            </a:xfrm>
            <a:custGeom>
              <a:avLst/>
              <a:gdLst/>
              <a:ahLst/>
              <a:cxnLst/>
              <a:rect l="l" t="t" r="r" b="b"/>
              <a:pathLst>
                <a:path w="2030095" h="1667510">
                  <a:moveTo>
                    <a:pt x="1752092" y="0"/>
                  </a:moveTo>
                  <a:lnTo>
                    <a:pt x="277875" y="0"/>
                  </a:lnTo>
                  <a:lnTo>
                    <a:pt x="232815" y="3638"/>
                  </a:lnTo>
                  <a:lnTo>
                    <a:pt x="190065" y="14171"/>
                  </a:lnTo>
                  <a:lnTo>
                    <a:pt x="150198" y="31025"/>
                  </a:lnTo>
                  <a:lnTo>
                    <a:pt x="113787" y="53628"/>
                  </a:lnTo>
                  <a:lnTo>
                    <a:pt x="81407" y="81407"/>
                  </a:lnTo>
                  <a:lnTo>
                    <a:pt x="53628" y="113787"/>
                  </a:lnTo>
                  <a:lnTo>
                    <a:pt x="31025" y="150198"/>
                  </a:lnTo>
                  <a:lnTo>
                    <a:pt x="14171" y="190065"/>
                  </a:lnTo>
                  <a:lnTo>
                    <a:pt x="3638" y="232815"/>
                  </a:lnTo>
                  <a:lnTo>
                    <a:pt x="0" y="277875"/>
                  </a:lnTo>
                  <a:lnTo>
                    <a:pt x="0" y="1389379"/>
                  </a:lnTo>
                  <a:lnTo>
                    <a:pt x="3638" y="1434440"/>
                  </a:lnTo>
                  <a:lnTo>
                    <a:pt x="14171" y="1477190"/>
                  </a:lnTo>
                  <a:lnTo>
                    <a:pt x="31025" y="1517057"/>
                  </a:lnTo>
                  <a:lnTo>
                    <a:pt x="53628" y="1553468"/>
                  </a:lnTo>
                  <a:lnTo>
                    <a:pt x="81406" y="1585848"/>
                  </a:lnTo>
                  <a:lnTo>
                    <a:pt x="113787" y="1613627"/>
                  </a:lnTo>
                  <a:lnTo>
                    <a:pt x="150198" y="1636230"/>
                  </a:lnTo>
                  <a:lnTo>
                    <a:pt x="190065" y="1653084"/>
                  </a:lnTo>
                  <a:lnTo>
                    <a:pt x="232815" y="1663617"/>
                  </a:lnTo>
                  <a:lnTo>
                    <a:pt x="277875" y="1667255"/>
                  </a:lnTo>
                  <a:lnTo>
                    <a:pt x="1752092" y="1667255"/>
                  </a:lnTo>
                  <a:lnTo>
                    <a:pt x="1797152" y="1663617"/>
                  </a:lnTo>
                  <a:lnTo>
                    <a:pt x="1839902" y="1653084"/>
                  </a:lnTo>
                  <a:lnTo>
                    <a:pt x="1879769" y="1636230"/>
                  </a:lnTo>
                  <a:lnTo>
                    <a:pt x="1916180" y="1613627"/>
                  </a:lnTo>
                  <a:lnTo>
                    <a:pt x="1948561" y="1585848"/>
                  </a:lnTo>
                  <a:lnTo>
                    <a:pt x="1976339" y="1553468"/>
                  </a:lnTo>
                  <a:lnTo>
                    <a:pt x="1998942" y="1517057"/>
                  </a:lnTo>
                  <a:lnTo>
                    <a:pt x="2015796" y="1477190"/>
                  </a:lnTo>
                  <a:lnTo>
                    <a:pt x="2026329" y="1434440"/>
                  </a:lnTo>
                  <a:lnTo>
                    <a:pt x="2029968" y="1389379"/>
                  </a:lnTo>
                  <a:lnTo>
                    <a:pt x="2029968" y="277875"/>
                  </a:lnTo>
                  <a:lnTo>
                    <a:pt x="2026329" y="232815"/>
                  </a:lnTo>
                  <a:lnTo>
                    <a:pt x="2015796" y="190065"/>
                  </a:lnTo>
                  <a:lnTo>
                    <a:pt x="1998942" y="150198"/>
                  </a:lnTo>
                  <a:lnTo>
                    <a:pt x="1976339" y="113787"/>
                  </a:lnTo>
                  <a:lnTo>
                    <a:pt x="1948560" y="81406"/>
                  </a:lnTo>
                  <a:lnTo>
                    <a:pt x="1916180" y="53628"/>
                  </a:lnTo>
                  <a:lnTo>
                    <a:pt x="1879769" y="31025"/>
                  </a:lnTo>
                  <a:lnTo>
                    <a:pt x="1839902" y="14171"/>
                  </a:lnTo>
                  <a:lnTo>
                    <a:pt x="1797152" y="3638"/>
                  </a:lnTo>
                  <a:lnTo>
                    <a:pt x="1752092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66772" y="2686811"/>
              <a:ext cx="2039620" cy="1676400"/>
            </a:xfrm>
            <a:custGeom>
              <a:avLst/>
              <a:gdLst/>
              <a:ahLst/>
              <a:cxnLst/>
              <a:rect l="l" t="t" r="r" b="b"/>
              <a:pathLst>
                <a:path w="2039620" h="1676400">
                  <a:moveTo>
                    <a:pt x="282701" y="0"/>
                  </a:moveTo>
                  <a:lnTo>
                    <a:pt x="1756917" y="0"/>
                  </a:lnTo>
                  <a:lnTo>
                    <a:pt x="1785747" y="1650"/>
                  </a:lnTo>
                  <a:lnTo>
                    <a:pt x="1840738" y="12953"/>
                  </a:lnTo>
                  <a:lnTo>
                    <a:pt x="1914905" y="48387"/>
                  </a:lnTo>
                  <a:lnTo>
                    <a:pt x="1956435" y="82676"/>
                  </a:lnTo>
                  <a:lnTo>
                    <a:pt x="1991232" y="124587"/>
                  </a:lnTo>
                  <a:lnTo>
                    <a:pt x="2016887" y="172592"/>
                  </a:lnTo>
                  <a:lnTo>
                    <a:pt x="2033524" y="225933"/>
                  </a:lnTo>
                  <a:lnTo>
                    <a:pt x="2039112" y="282701"/>
                  </a:lnTo>
                  <a:lnTo>
                    <a:pt x="2039112" y="1394206"/>
                  </a:lnTo>
                  <a:lnTo>
                    <a:pt x="2033524" y="1450848"/>
                  </a:lnTo>
                  <a:lnTo>
                    <a:pt x="2016887" y="1504314"/>
                  </a:lnTo>
                  <a:lnTo>
                    <a:pt x="1991105" y="1552194"/>
                  </a:lnTo>
                  <a:lnTo>
                    <a:pt x="1956435" y="1593723"/>
                  </a:lnTo>
                  <a:lnTo>
                    <a:pt x="1914905" y="1628394"/>
                  </a:lnTo>
                  <a:lnTo>
                    <a:pt x="1867027" y="1654175"/>
                  </a:lnTo>
                  <a:lnTo>
                    <a:pt x="1813687" y="1670812"/>
                  </a:lnTo>
                  <a:lnTo>
                    <a:pt x="1756917" y="1676400"/>
                  </a:lnTo>
                  <a:lnTo>
                    <a:pt x="282701" y="1676400"/>
                  </a:lnTo>
                  <a:lnTo>
                    <a:pt x="225932" y="1670812"/>
                  </a:lnTo>
                  <a:lnTo>
                    <a:pt x="172592" y="1654175"/>
                  </a:lnTo>
                  <a:lnTo>
                    <a:pt x="124586" y="1628394"/>
                  </a:lnTo>
                  <a:lnTo>
                    <a:pt x="82676" y="1593723"/>
                  </a:lnTo>
                  <a:lnTo>
                    <a:pt x="48386" y="1552194"/>
                  </a:lnTo>
                  <a:lnTo>
                    <a:pt x="22225" y="1504188"/>
                  </a:lnTo>
                  <a:lnTo>
                    <a:pt x="5587" y="1450975"/>
                  </a:lnTo>
                  <a:lnTo>
                    <a:pt x="0" y="1394206"/>
                  </a:lnTo>
                  <a:lnTo>
                    <a:pt x="0" y="282701"/>
                  </a:lnTo>
                  <a:lnTo>
                    <a:pt x="5587" y="225933"/>
                  </a:lnTo>
                  <a:lnTo>
                    <a:pt x="22225" y="172592"/>
                  </a:lnTo>
                  <a:lnTo>
                    <a:pt x="48386" y="124587"/>
                  </a:lnTo>
                  <a:lnTo>
                    <a:pt x="82676" y="82676"/>
                  </a:lnTo>
                  <a:lnTo>
                    <a:pt x="124586" y="48387"/>
                  </a:lnTo>
                  <a:lnTo>
                    <a:pt x="172592" y="22225"/>
                  </a:lnTo>
                  <a:lnTo>
                    <a:pt x="225932" y="5587"/>
                  </a:lnTo>
                  <a:lnTo>
                    <a:pt x="282701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577210" y="3119120"/>
            <a:ext cx="1619885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latin typeface="Arial"/>
                <a:cs typeface="Arial"/>
              </a:rPr>
              <a:t>DOĞURGANLIK</a:t>
            </a:r>
            <a:endParaRPr sz="1700">
              <a:latin typeface="Arial"/>
              <a:cs typeface="Arial"/>
            </a:endParaRPr>
          </a:p>
          <a:p>
            <a:pPr marL="56515" algn="ctr">
              <a:lnSpc>
                <a:spcPct val="100000"/>
              </a:lnSpc>
            </a:pPr>
            <a:r>
              <a:rPr sz="1700" spc="-10" dirty="0">
                <a:latin typeface="Arial"/>
                <a:cs typeface="Arial"/>
              </a:rPr>
              <a:t>VERİLERİ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733353" y="2682049"/>
            <a:ext cx="2049145" cy="1685925"/>
            <a:chOff x="4733353" y="2682049"/>
            <a:chExt cx="2049145" cy="1685925"/>
          </a:xfrm>
        </p:grpSpPr>
        <p:sp>
          <p:nvSpPr>
            <p:cNvPr id="21" name="object 21"/>
            <p:cNvSpPr/>
            <p:nvPr/>
          </p:nvSpPr>
          <p:spPr>
            <a:xfrm>
              <a:off x="4742687" y="2691383"/>
              <a:ext cx="2030095" cy="1667510"/>
            </a:xfrm>
            <a:custGeom>
              <a:avLst/>
              <a:gdLst/>
              <a:ahLst/>
              <a:cxnLst/>
              <a:rect l="l" t="t" r="r" b="b"/>
              <a:pathLst>
                <a:path w="2030095" h="1667510">
                  <a:moveTo>
                    <a:pt x="1752091" y="0"/>
                  </a:moveTo>
                  <a:lnTo>
                    <a:pt x="277875" y="0"/>
                  </a:lnTo>
                  <a:lnTo>
                    <a:pt x="232815" y="3638"/>
                  </a:lnTo>
                  <a:lnTo>
                    <a:pt x="190065" y="14171"/>
                  </a:lnTo>
                  <a:lnTo>
                    <a:pt x="150198" y="31025"/>
                  </a:lnTo>
                  <a:lnTo>
                    <a:pt x="113787" y="53628"/>
                  </a:lnTo>
                  <a:lnTo>
                    <a:pt x="81406" y="81407"/>
                  </a:lnTo>
                  <a:lnTo>
                    <a:pt x="53628" y="113787"/>
                  </a:lnTo>
                  <a:lnTo>
                    <a:pt x="31025" y="150198"/>
                  </a:lnTo>
                  <a:lnTo>
                    <a:pt x="14171" y="190065"/>
                  </a:lnTo>
                  <a:lnTo>
                    <a:pt x="3638" y="232815"/>
                  </a:lnTo>
                  <a:lnTo>
                    <a:pt x="0" y="277875"/>
                  </a:lnTo>
                  <a:lnTo>
                    <a:pt x="0" y="1389379"/>
                  </a:lnTo>
                  <a:lnTo>
                    <a:pt x="3638" y="1434440"/>
                  </a:lnTo>
                  <a:lnTo>
                    <a:pt x="14171" y="1477190"/>
                  </a:lnTo>
                  <a:lnTo>
                    <a:pt x="31025" y="1517057"/>
                  </a:lnTo>
                  <a:lnTo>
                    <a:pt x="53628" y="1553468"/>
                  </a:lnTo>
                  <a:lnTo>
                    <a:pt x="81407" y="1585848"/>
                  </a:lnTo>
                  <a:lnTo>
                    <a:pt x="113787" y="1613627"/>
                  </a:lnTo>
                  <a:lnTo>
                    <a:pt x="150198" y="1636230"/>
                  </a:lnTo>
                  <a:lnTo>
                    <a:pt x="190065" y="1653084"/>
                  </a:lnTo>
                  <a:lnTo>
                    <a:pt x="232815" y="1663617"/>
                  </a:lnTo>
                  <a:lnTo>
                    <a:pt x="277875" y="1667255"/>
                  </a:lnTo>
                  <a:lnTo>
                    <a:pt x="1752091" y="1667255"/>
                  </a:lnTo>
                  <a:lnTo>
                    <a:pt x="1797152" y="1663617"/>
                  </a:lnTo>
                  <a:lnTo>
                    <a:pt x="1839902" y="1653084"/>
                  </a:lnTo>
                  <a:lnTo>
                    <a:pt x="1879769" y="1636230"/>
                  </a:lnTo>
                  <a:lnTo>
                    <a:pt x="1916180" y="1613627"/>
                  </a:lnTo>
                  <a:lnTo>
                    <a:pt x="1948561" y="1585848"/>
                  </a:lnTo>
                  <a:lnTo>
                    <a:pt x="1976339" y="1553468"/>
                  </a:lnTo>
                  <a:lnTo>
                    <a:pt x="1998942" y="1517057"/>
                  </a:lnTo>
                  <a:lnTo>
                    <a:pt x="2015796" y="1477190"/>
                  </a:lnTo>
                  <a:lnTo>
                    <a:pt x="2026329" y="1434440"/>
                  </a:lnTo>
                  <a:lnTo>
                    <a:pt x="2029967" y="1389379"/>
                  </a:lnTo>
                  <a:lnTo>
                    <a:pt x="2029967" y="277875"/>
                  </a:lnTo>
                  <a:lnTo>
                    <a:pt x="2026329" y="232815"/>
                  </a:lnTo>
                  <a:lnTo>
                    <a:pt x="2015796" y="190065"/>
                  </a:lnTo>
                  <a:lnTo>
                    <a:pt x="1998942" y="150198"/>
                  </a:lnTo>
                  <a:lnTo>
                    <a:pt x="1976339" y="113787"/>
                  </a:lnTo>
                  <a:lnTo>
                    <a:pt x="1948561" y="81406"/>
                  </a:lnTo>
                  <a:lnTo>
                    <a:pt x="1916180" y="53628"/>
                  </a:lnTo>
                  <a:lnTo>
                    <a:pt x="1879769" y="31025"/>
                  </a:lnTo>
                  <a:lnTo>
                    <a:pt x="1839902" y="14171"/>
                  </a:lnTo>
                  <a:lnTo>
                    <a:pt x="1797152" y="3638"/>
                  </a:lnTo>
                  <a:lnTo>
                    <a:pt x="1752091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38115" y="2686811"/>
              <a:ext cx="2039620" cy="1676400"/>
            </a:xfrm>
            <a:custGeom>
              <a:avLst/>
              <a:gdLst/>
              <a:ahLst/>
              <a:cxnLst/>
              <a:rect l="l" t="t" r="r" b="b"/>
              <a:pathLst>
                <a:path w="2039620" h="1676400">
                  <a:moveTo>
                    <a:pt x="282701" y="0"/>
                  </a:moveTo>
                  <a:lnTo>
                    <a:pt x="1756918" y="0"/>
                  </a:lnTo>
                  <a:lnTo>
                    <a:pt x="1785747" y="1650"/>
                  </a:lnTo>
                  <a:lnTo>
                    <a:pt x="1840738" y="12953"/>
                  </a:lnTo>
                  <a:lnTo>
                    <a:pt x="1914906" y="48387"/>
                  </a:lnTo>
                  <a:lnTo>
                    <a:pt x="1956435" y="82676"/>
                  </a:lnTo>
                  <a:lnTo>
                    <a:pt x="1991233" y="124587"/>
                  </a:lnTo>
                  <a:lnTo>
                    <a:pt x="2016887" y="172592"/>
                  </a:lnTo>
                  <a:lnTo>
                    <a:pt x="2033524" y="225933"/>
                  </a:lnTo>
                  <a:lnTo>
                    <a:pt x="2039112" y="282701"/>
                  </a:lnTo>
                  <a:lnTo>
                    <a:pt x="2039112" y="1394206"/>
                  </a:lnTo>
                  <a:lnTo>
                    <a:pt x="2033524" y="1450848"/>
                  </a:lnTo>
                  <a:lnTo>
                    <a:pt x="2016887" y="1504314"/>
                  </a:lnTo>
                  <a:lnTo>
                    <a:pt x="1991106" y="1552194"/>
                  </a:lnTo>
                  <a:lnTo>
                    <a:pt x="1956435" y="1593723"/>
                  </a:lnTo>
                  <a:lnTo>
                    <a:pt x="1914906" y="1628394"/>
                  </a:lnTo>
                  <a:lnTo>
                    <a:pt x="1867027" y="1654175"/>
                  </a:lnTo>
                  <a:lnTo>
                    <a:pt x="1813687" y="1670812"/>
                  </a:lnTo>
                  <a:lnTo>
                    <a:pt x="1756918" y="1676400"/>
                  </a:lnTo>
                  <a:lnTo>
                    <a:pt x="282701" y="1676400"/>
                  </a:lnTo>
                  <a:lnTo>
                    <a:pt x="225933" y="1670812"/>
                  </a:lnTo>
                  <a:lnTo>
                    <a:pt x="172593" y="1654175"/>
                  </a:lnTo>
                  <a:lnTo>
                    <a:pt x="124587" y="1628394"/>
                  </a:lnTo>
                  <a:lnTo>
                    <a:pt x="82676" y="1593723"/>
                  </a:lnTo>
                  <a:lnTo>
                    <a:pt x="48387" y="1552194"/>
                  </a:lnTo>
                  <a:lnTo>
                    <a:pt x="22225" y="1504188"/>
                  </a:lnTo>
                  <a:lnTo>
                    <a:pt x="5587" y="1450975"/>
                  </a:lnTo>
                  <a:lnTo>
                    <a:pt x="0" y="1394206"/>
                  </a:lnTo>
                  <a:lnTo>
                    <a:pt x="0" y="282701"/>
                  </a:lnTo>
                  <a:lnTo>
                    <a:pt x="5587" y="225933"/>
                  </a:lnTo>
                  <a:lnTo>
                    <a:pt x="22225" y="172592"/>
                  </a:lnTo>
                  <a:lnTo>
                    <a:pt x="48387" y="124587"/>
                  </a:lnTo>
                  <a:lnTo>
                    <a:pt x="82676" y="82676"/>
                  </a:lnTo>
                  <a:lnTo>
                    <a:pt x="124587" y="48387"/>
                  </a:lnTo>
                  <a:lnTo>
                    <a:pt x="172593" y="22225"/>
                  </a:lnTo>
                  <a:lnTo>
                    <a:pt x="225933" y="5587"/>
                  </a:lnTo>
                  <a:lnTo>
                    <a:pt x="282701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193538" y="3248355"/>
            <a:ext cx="1069340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10" dirty="0">
                <a:latin typeface="Arial"/>
                <a:cs typeface="Arial"/>
              </a:rPr>
              <a:t>HASTA</a:t>
            </a:r>
            <a:r>
              <a:rPr sz="1700" spc="-1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IK</a:t>
            </a:r>
            <a:endParaRPr sz="170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1700" spc="-10" dirty="0">
                <a:latin typeface="Arial"/>
                <a:cs typeface="Arial"/>
              </a:rPr>
              <a:t>VERİLERİ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101840" y="2682239"/>
            <a:ext cx="2047239" cy="1685925"/>
            <a:chOff x="7101840" y="2682239"/>
            <a:chExt cx="2047239" cy="1685925"/>
          </a:xfrm>
        </p:grpSpPr>
        <p:sp>
          <p:nvSpPr>
            <p:cNvPr id="25" name="object 25"/>
            <p:cNvSpPr/>
            <p:nvPr/>
          </p:nvSpPr>
          <p:spPr>
            <a:xfrm>
              <a:off x="7110984" y="2691383"/>
              <a:ext cx="2033270" cy="1667510"/>
            </a:xfrm>
            <a:custGeom>
              <a:avLst/>
              <a:gdLst/>
              <a:ahLst/>
              <a:cxnLst/>
              <a:rect l="l" t="t" r="r" b="b"/>
              <a:pathLst>
                <a:path w="2033270" h="1667510">
                  <a:moveTo>
                    <a:pt x="1755140" y="0"/>
                  </a:moveTo>
                  <a:lnTo>
                    <a:pt x="277875" y="0"/>
                  </a:lnTo>
                  <a:lnTo>
                    <a:pt x="232815" y="3638"/>
                  </a:lnTo>
                  <a:lnTo>
                    <a:pt x="190065" y="14171"/>
                  </a:lnTo>
                  <a:lnTo>
                    <a:pt x="150198" y="31025"/>
                  </a:lnTo>
                  <a:lnTo>
                    <a:pt x="113787" y="53628"/>
                  </a:lnTo>
                  <a:lnTo>
                    <a:pt x="81406" y="81407"/>
                  </a:lnTo>
                  <a:lnTo>
                    <a:pt x="53628" y="113787"/>
                  </a:lnTo>
                  <a:lnTo>
                    <a:pt x="31025" y="150198"/>
                  </a:lnTo>
                  <a:lnTo>
                    <a:pt x="14171" y="190065"/>
                  </a:lnTo>
                  <a:lnTo>
                    <a:pt x="3638" y="232815"/>
                  </a:lnTo>
                  <a:lnTo>
                    <a:pt x="0" y="277875"/>
                  </a:lnTo>
                  <a:lnTo>
                    <a:pt x="0" y="1389379"/>
                  </a:lnTo>
                  <a:lnTo>
                    <a:pt x="3638" y="1434440"/>
                  </a:lnTo>
                  <a:lnTo>
                    <a:pt x="14171" y="1477190"/>
                  </a:lnTo>
                  <a:lnTo>
                    <a:pt x="31025" y="1517057"/>
                  </a:lnTo>
                  <a:lnTo>
                    <a:pt x="53628" y="1553468"/>
                  </a:lnTo>
                  <a:lnTo>
                    <a:pt x="81406" y="1585848"/>
                  </a:lnTo>
                  <a:lnTo>
                    <a:pt x="113787" y="1613627"/>
                  </a:lnTo>
                  <a:lnTo>
                    <a:pt x="150198" y="1636230"/>
                  </a:lnTo>
                  <a:lnTo>
                    <a:pt x="190065" y="1653084"/>
                  </a:lnTo>
                  <a:lnTo>
                    <a:pt x="232815" y="1663617"/>
                  </a:lnTo>
                  <a:lnTo>
                    <a:pt x="277875" y="1667255"/>
                  </a:lnTo>
                  <a:lnTo>
                    <a:pt x="1755140" y="1667255"/>
                  </a:lnTo>
                  <a:lnTo>
                    <a:pt x="1800200" y="1663617"/>
                  </a:lnTo>
                  <a:lnTo>
                    <a:pt x="1842950" y="1653084"/>
                  </a:lnTo>
                  <a:lnTo>
                    <a:pt x="1882817" y="1636230"/>
                  </a:lnTo>
                  <a:lnTo>
                    <a:pt x="1919228" y="1613627"/>
                  </a:lnTo>
                  <a:lnTo>
                    <a:pt x="1951609" y="1585848"/>
                  </a:lnTo>
                  <a:lnTo>
                    <a:pt x="1979387" y="1553468"/>
                  </a:lnTo>
                  <a:lnTo>
                    <a:pt x="2001990" y="1517057"/>
                  </a:lnTo>
                  <a:lnTo>
                    <a:pt x="2018844" y="1477190"/>
                  </a:lnTo>
                  <a:lnTo>
                    <a:pt x="2029377" y="1434440"/>
                  </a:lnTo>
                  <a:lnTo>
                    <a:pt x="2033016" y="1389379"/>
                  </a:lnTo>
                  <a:lnTo>
                    <a:pt x="2033016" y="277875"/>
                  </a:lnTo>
                  <a:lnTo>
                    <a:pt x="2029377" y="232815"/>
                  </a:lnTo>
                  <a:lnTo>
                    <a:pt x="2018844" y="190065"/>
                  </a:lnTo>
                  <a:lnTo>
                    <a:pt x="2001990" y="150198"/>
                  </a:lnTo>
                  <a:lnTo>
                    <a:pt x="1979387" y="113787"/>
                  </a:lnTo>
                  <a:lnTo>
                    <a:pt x="1951609" y="81406"/>
                  </a:lnTo>
                  <a:lnTo>
                    <a:pt x="1919228" y="53628"/>
                  </a:lnTo>
                  <a:lnTo>
                    <a:pt x="1882817" y="31025"/>
                  </a:lnTo>
                  <a:lnTo>
                    <a:pt x="1842950" y="14171"/>
                  </a:lnTo>
                  <a:lnTo>
                    <a:pt x="1800200" y="3638"/>
                  </a:lnTo>
                  <a:lnTo>
                    <a:pt x="175514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106412" y="2686811"/>
              <a:ext cx="2037714" cy="1676400"/>
            </a:xfrm>
            <a:custGeom>
              <a:avLst/>
              <a:gdLst/>
              <a:ahLst/>
              <a:cxnLst/>
              <a:rect l="l" t="t" r="r" b="b"/>
              <a:pathLst>
                <a:path w="2037715" h="1676400">
                  <a:moveTo>
                    <a:pt x="282702" y="0"/>
                  </a:moveTo>
                  <a:lnTo>
                    <a:pt x="1760093" y="0"/>
                  </a:lnTo>
                  <a:lnTo>
                    <a:pt x="1788922" y="1650"/>
                  </a:lnTo>
                  <a:lnTo>
                    <a:pt x="1843913" y="12953"/>
                  </a:lnTo>
                  <a:lnTo>
                    <a:pt x="1918081" y="48387"/>
                  </a:lnTo>
                  <a:lnTo>
                    <a:pt x="1959610" y="82676"/>
                  </a:lnTo>
                  <a:lnTo>
                    <a:pt x="1994408" y="124587"/>
                  </a:lnTo>
                  <a:lnTo>
                    <a:pt x="2020062" y="172592"/>
                  </a:lnTo>
                  <a:lnTo>
                    <a:pt x="2036699" y="225933"/>
                  </a:lnTo>
                  <a:lnTo>
                    <a:pt x="2037588" y="232017"/>
                  </a:lnTo>
                </a:path>
                <a:path w="2037715" h="1676400">
                  <a:moveTo>
                    <a:pt x="2037588" y="1444763"/>
                  </a:moveTo>
                  <a:lnTo>
                    <a:pt x="2020062" y="1504314"/>
                  </a:lnTo>
                  <a:lnTo>
                    <a:pt x="1994281" y="1552194"/>
                  </a:lnTo>
                  <a:lnTo>
                    <a:pt x="1959610" y="1593723"/>
                  </a:lnTo>
                  <a:lnTo>
                    <a:pt x="1918081" y="1628394"/>
                  </a:lnTo>
                  <a:lnTo>
                    <a:pt x="1870202" y="1654175"/>
                  </a:lnTo>
                  <a:lnTo>
                    <a:pt x="1816862" y="1670812"/>
                  </a:lnTo>
                  <a:lnTo>
                    <a:pt x="1760093" y="1676400"/>
                  </a:lnTo>
                  <a:lnTo>
                    <a:pt x="282702" y="1676400"/>
                  </a:lnTo>
                  <a:lnTo>
                    <a:pt x="225933" y="1670812"/>
                  </a:lnTo>
                  <a:lnTo>
                    <a:pt x="172593" y="1654175"/>
                  </a:lnTo>
                  <a:lnTo>
                    <a:pt x="124587" y="1628394"/>
                  </a:lnTo>
                  <a:lnTo>
                    <a:pt x="82677" y="1593723"/>
                  </a:lnTo>
                  <a:lnTo>
                    <a:pt x="48387" y="1552194"/>
                  </a:lnTo>
                  <a:lnTo>
                    <a:pt x="22225" y="1504188"/>
                  </a:lnTo>
                  <a:lnTo>
                    <a:pt x="5588" y="1450975"/>
                  </a:lnTo>
                  <a:lnTo>
                    <a:pt x="0" y="1394206"/>
                  </a:lnTo>
                  <a:lnTo>
                    <a:pt x="0" y="282701"/>
                  </a:lnTo>
                  <a:lnTo>
                    <a:pt x="5588" y="225933"/>
                  </a:lnTo>
                  <a:lnTo>
                    <a:pt x="22225" y="172592"/>
                  </a:lnTo>
                  <a:lnTo>
                    <a:pt x="48387" y="124587"/>
                  </a:lnTo>
                  <a:lnTo>
                    <a:pt x="82677" y="82676"/>
                  </a:lnTo>
                  <a:lnTo>
                    <a:pt x="124587" y="48387"/>
                  </a:lnTo>
                  <a:lnTo>
                    <a:pt x="172593" y="22225"/>
                  </a:lnTo>
                  <a:lnTo>
                    <a:pt x="225933" y="5587"/>
                  </a:lnTo>
                  <a:lnTo>
                    <a:pt x="253746" y="1650"/>
                  </a:lnTo>
                  <a:lnTo>
                    <a:pt x="28270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625588" y="3248355"/>
            <a:ext cx="1005840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165" algn="ctr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latin typeface="Arial"/>
                <a:cs typeface="Arial"/>
              </a:rPr>
              <a:t>ÖLÜM</a:t>
            </a:r>
            <a:endParaRPr sz="1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700" spc="-10" dirty="0">
                <a:latin typeface="Arial"/>
                <a:cs typeface="Arial"/>
              </a:rPr>
              <a:t>VERİLERİ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-4572" y="5181600"/>
            <a:ext cx="2047239" cy="1681480"/>
            <a:chOff x="-4572" y="5181600"/>
            <a:chExt cx="2047239" cy="1681480"/>
          </a:xfrm>
        </p:grpSpPr>
        <p:sp>
          <p:nvSpPr>
            <p:cNvPr id="29" name="object 29"/>
            <p:cNvSpPr/>
            <p:nvPr/>
          </p:nvSpPr>
          <p:spPr>
            <a:xfrm>
              <a:off x="3048" y="5190744"/>
              <a:ext cx="2030095" cy="1667510"/>
            </a:xfrm>
            <a:custGeom>
              <a:avLst/>
              <a:gdLst/>
              <a:ahLst/>
              <a:cxnLst/>
              <a:rect l="l" t="t" r="r" b="b"/>
              <a:pathLst>
                <a:path w="2030095" h="1667509">
                  <a:moveTo>
                    <a:pt x="1752091" y="0"/>
                  </a:moveTo>
                  <a:lnTo>
                    <a:pt x="277876" y="0"/>
                  </a:lnTo>
                  <a:lnTo>
                    <a:pt x="232803" y="3638"/>
                  </a:lnTo>
                  <a:lnTo>
                    <a:pt x="190045" y="14171"/>
                  </a:lnTo>
                  <a:lnTo>
                    <a:pt x="150175" y="31025"/>
                  </a:lnTo>
                  <a:lnTo>
                    <a:pt x="113765" y="53628"/>
                  </a:lnTo>
                  <a:lnTo>
                    <a:pt x="81387" y="81406"/>
                  </a:lnTo>
                  <a:lnTo>
                    <a:pt x="53613" y="113787"/>
                  </a:lnTo>
                  <a:lnTo>
                    <a:pt x="31015" y="150198"/>
                  </a:lnTo>
                  <a:lnTo>
                    <a:pt x="14166" y="190065"/>
                  </a:lnTo>
                  <a:lnTo>
                    <a:pt x="3636" y="232815"/>
                  </a:lnTo>
                  <a:lnTo>
                    <a:pt x="0" y="277875"/>
                  </a:lnTo>
                  <a:lnTo>
                    <a:pt x="0" y="1389379"/>
                  </a:lnTo>
                  <a:lnTo>
                    <a:pt x="3636" y="1434452"/>
                  </a:lnTo>
                  <a:lnTo>
                    <a:pt x="14166" y="1477208"/>
                  </a:lnTo>
                  <a:lnTo>
                    <a:pt x="31015" y="1517078"/>
                  </a:lnTo>
                  <a:lnTo>
                    <a:pt x="53613" y="1553488"/>
                  </a:lnTo>
                  <a:lnTo>
                    <a:pt x="81387" y="1585866"/>
                  </a:lnTo>
                  <a:lnTo>
                    <a:pt x="113765" y="1613640"/>
                  </a:lnTo>
                  <a:lnTo>
                    <a:pt x="150175" y="1636239"/>
                  </a:lnTo>
                  <a:lnTo>
                    <a:pt x="190045" y="1653089"/>
                  </a:lnTo>
                  <a:lnTo>
                    <a:pt x="232803" y="1663618"/>
                  </a:lnTo>
                  <a:lnTo>
                    <a:pt x="277876" y="1667255"/>
                  </a:lnTo>
                  <a:lnTo>
                    <a:pt x="1752091" y="1667255"/>
                  </a:lnTo>
                  <a:lnTo>
                    <a:pt x="1797152" y="1663618"/>
                  </a:lnTo>
                  <a:lnTo>
                    <a:pt x="1839902" y="1653089"/>
                  </a:lnTo>
                  <a:lnTo>
                    <a:pt x="1879769" y="1636239"/>
                  </a:lnTo>
                  <a:lnTo>
                    <a:pt x="1916180" y="1613640"/>
                  </a:lnTo>
                  <a:lnTo>
                    <a:pt x="1948560" y="1585866"/>
                  </a:lnTo>
                  <a:lnTo>
                    <a:pt x="1976339" y="1553488"/>
                  </a:lnTo>
                  <a:lnTo>
                    <a:pt x="1998942" y="1517078"/>
                  </a:lnTo>
                  <a:lnTo>
                    <a:pt x="2015796" y="1477208"/>
                  </a:lnTo>
                  <a:lnTo>
                    <a:pt x="2026329" y="1434452"/>
                  </a:lnTo>
                  <a:lnTo>
                    <a:pt x="2029968" y="1389379"/>
                  </a:lnTo>
                  <a:lnTo>
                    <a:pt x="2029968" y="277875"/>
                  </a:lnTo>
                  <a:lnTo>
                    <a:pt x="2026329" y="232815"/>
                  </a:lnTo>
                  <a:lnTo>
                    <a:pt x="2015796" y="190065"/>
                  </a:lnTo>
                  <a:lnTo>
                    <a:pt x="1998942" y="150198"/>
                  </a:lnTo>
                  <a:lnTo>
                    <a:pt x="1976339" y="113787"/>
                  </a:lnTo>
                  <a:lnTo>
                    <a:pt x="1948560" y="81406"/>
                  </a:lnTo>
                  <a:lnTo>
                    <a:pt x="1916180" y="53628"/>
                  </a:lnTo>
                  <a:lnTo>
                    <a:pt x="1879769" y="31025"/>
                  </a:lnTo>
                  <a:lnTo>
                    <a:pt x="1839902" y="14171"/>
                  </a:lnTo>
                  <a:lnTo>
                    <a:pt x="1797152" y="3638"/>
                  </a:lnTo>
                  <a:lnTo>
                    <a:pt x="1752091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0" y="5186172"/>
              <a:ext cx="2037714" cy="1671955"/>
            </a:xfrm>
            <a:custGeom>
              <a:avLst/>
              <a:gdLst/>
              <a:ahLst/>
              <a:cxnLst/>
              <a:rect l="l" t="t" r="r" b="b"/>
              <a:pathLst>
                <a:path w="2037714" h="1671954">
                  <a:moveTo>
                    <a:pt x="281127" y="0"/>
                  </a:moveTo>
                  <a:lnTo>
                    <a:pt x="1755394" y="0"/>
                  </a:lnTo>
                  <a:lnTo>
                    <a:pt x="1784223" y="1650"/>
                  </a:lnTo>
                  <a:lnTo>
                    <a:pt x="1839214" y="12953"/>
                  </a:lnTo>
                  <a:lnTo>
                    <a:pt x="1913382" y="48386"/>
                  </a:lnTo>
                  <a:lnTo>
                    <a:pt x="1954911" y="82676"/>
                  </a:lnTo>
                  <a:lnTo>
                    <a:pt x="1989708" y="124586"/>
                  </a:lnTo>
                  <a:lnTo>
                    <a:pt x="2015363" y="172592"/>
                  </a:lnTo>
                  <a:lnTo>
                    <a:pt x="2032000" y="225932"/>
                  </a:lnTo>
                  <a:lnTo>
                    <a:pt x="2037588" y="282701"/>
                  </a:lnTo>
                  <a:lnTo>
                    <a:pt x="2037588" y="1394155"/>
                  </a:lnTo>
                  <a:lnTo>
                    <a:pt x="2032000" y="1450886"/>
                  </a:lnTo>
                  <a:lnTo>
                    <a:pt x="2015363" y="1504264"/>
                  </a:lnTo>
                  <a:lnTo>
                    <a:pt x="1989582" y="1552180"/>
                  </a:lnTo>
                  <a:lnTo>
                    <a:pt x="1954911" y="1593729"/>
                  </a:lnTo>
                  <a:lnTo>
                    <a:pt x="1913382" y="1628421"/>
                  </a:lnTo>
                  <a:lnTo>
                    <a:pt x="1865502" y="1654194"/>
                  </a:lnTo>
                  <a:lnTo>
                    <a:pt x="1812163" y="1670777"/>
                  </a:lnTo>
                  <a:lnTo>
                    <a:pt x="1804894" y="1671826"/>
                  </a:lnTo>
                </a:path>
                <a:path w="2037714" h="1671954">
                  <a:moveTo>
                    <a:pt x="231644" y="1671826"/>
                  </a:moveTo>
                  <a:lnTo>
                    <a:pt x="171030" y="1654194"/>
                  </a:lnTo>
                  <a:lnTo>
                    <a:pt x="123117" y="1628427"/>
                  </a:lnTo>
                  <a:lnTo>
                    <a:pt x="81158" y="1593729"/>
                  </a:lnTo>
                  <a:lnTo>
                    <a:pt x="46869" y="1552180"/>
                  </a:lnTo>
                  <a:lnTo>
                    <a:pt x="20688" y="1504251"/>
                  </a:lnTo>
                  <a:lnTo>
                    <a:pt x="4118" y="1450911"/>
                  </a:lnTo>
                  <a:lnTo>
                    <a:pt x="81" y="1423060"/>
                  </a:lnTo>
                  <a:lnTo>
                    <a:pt x="0" y="1421587"/>
                  </a:lnTo>
                </a:path>
                <a:path w="2037714" h="1671954">
                  <a:moveTo>
                    <a:pt x="0" y="255221"/>
                  </a:moveTo>
                  <a:lnTo>
                    <a:pt x="11378" y="198881"/>
                  </a:lnTo>
                  <a:lnTo>
                    <a:pt x="46864" y="124586"/>
                  </a:lnTo>
                  <a:lnTo>
                    <a:pt x="81158" y="82676"/>
                  </a:lnTo>
                  <a:lnTo>
                    <a:pt x="123117" y="48386"/>
                  </a:lnTo>
                  <a:lnTo>
                    <a:pt x="171043" y="22225"/>
                  </a:lnTo>
                  <a:lnTo>
                    <a:pt x="224370" y="5587"/>
                  </a:lnTo>
                  <a:lnTo>
                    <a:pt x="252222" y="1650"/>
                  </a:lnTo>
                  <a:lnTo>
                    <a:pt x="28112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0205" y="5154929"/>
            <a:ext cx="6286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5" dirty="0">
                <a:latin typeface="Arial"/>
                <a:cs typeface="Arial"/>
              </a:rPr>
              <a:t>•</a:t>
            </a:r>
            <a:r>
              <a:rPr sz="1600" spc="-5" dirty="0">
                <a:latin typeface="Arial"/>
                <a:cs typeface="Arial"/>
              </a:rPr>
              <a:t>Nü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-5" dirty="0">
                <a:latin typeface="Arial"/>
                <a:cs typeface="Arial"/>
              </a:rPr>
              <a:t>us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205" y="5398719"/>
            <a:ext cx="1568450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Arial"/>
                <a:cs typeface="Arial"/>
              </a:rPr>
              <a:t>•Nüfus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artış </a:t>
            </a:r>
            <a:r>
              <a:rPr sz="1600" spc="-10" dirty="0">
                <a:latin typeface="Arial"/>
                <a:cs typeface="Arial"/>
              </a:rPr>
              <a:t>hızı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•Kent-kır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nüfusu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Arial"/>
                <a:cs typeface="Arial"/>
              </a:rPr>
              <a:t>•Göçler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•Nüfusunun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yaşa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ve </a:t>
            </a:r>
            <a:r>
              <a:rPr sz="1600" dirty="0">
                <a:latin typeface="Arial"/>
                <a:cs typeface="Arial"/>
              </a:rPr>
              <a:t>cinse </a:t>
            </a:r>
            <a:r>
              <a:rPr sz="1600" spc="-5" dirty="0">
                <a:latin typeface="Arial"/>
                <a:cs typeface="Arial"/>
              </a:rPr>
              <a:t>göre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dağılımı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362200" y="5181600"/>
            <a:ext cx="2048510" cy="1681480"/>
            <a:chOff x="2362200" y="5181600"/>
            <a:chExt cx="2048510" cy="1681480"/>
          </a:xfrm>
        </p:grpSpPr>
        <p:sp>
          <p:nvSpPr>
            <p:cNvPr id="34" name="object 34"/>
            <p:cNvSpPr/>
            <p:nvPr/>
          </p:nvSpPr>
          <p:spPr>
            <a:xfrm>
              <a:off x="2371344" y="5190744"/>
              <a:ext cx="2030095" cy="1667510"/>
            </a:xfrm>
            <a:custGeom>
              <a:avLst/>
              <a:gdLst/>
              <a:ahLst/>
              <a:cxnLst/>
              <a:rect l="l" t="t" r="r" b="b"/>
              <a:pathLst>
                <a:path w="2030095" h="1667509">
                  <a:moveTo>
                    <a:pt x="1752092" y="0"/>
                  </a:moveTo>
                  <a:lnTo>
                    <a:pt x="277875" y="0"/>
                  </a:lnTo>
                  <a:lnTo>
                    <a:pt x="232815" y="3638"/>
                  </a:lnTo>
                  <a:lnTo>
                    <a:pt x="190065" y="14171"/>
                  </a:lnTo>
                  <a:lnTo>
                    <a:pt x="150198" y="31025"/>
                  </a:lnTo>
                  <a:lnTo>
                    <a:pt x="113787" y="53628"/>
                  </a:lnTo>
                  <a:lnTo>
                    <a:pt x="81407" y="81406"/>
                  </a:lnTo>
                  <a:lnTo>
                    <a:pt x="53628" y="113787"/>
                  </a:lnTo>
                  <a:lnTo>
                    <a:pt x="31025" y="150198"/>
                  </a:lnTo>
                  <a:lnTo>
                    <a:pt x="14171" y="190065"/>
                  </a:lnTo>
                  <a:lnTo>
                    <a:pt x="3638" y="232815"/>
                  </a:lnTo>
                  <a:lnTo>
                    <a:pt x="0" y="277875"/>
                  </a:lnTo>
                  <a:lnTo>
                    <a:pt x="0" y="1389379"/>
                  </a:lnTo>
                  <a:lnTo>
                    <a:pt x="3638" y="1434452"/>
                  </a:lnTo>
                  <a:lnTo>
                    <a:pt x="14171" y="1477208"/>
                  </a:lnTo>
                  <a:lnTo>
                    <a:pt x="31025" y="1517078"/>
                  </a:lnTo>
                  <a:lnTo>
                    <a:pt x="53628" y="1553488"/>
                  </a:lnTo>
                  <a:lnTo>
                    <a:pt x="81406" y="1585866"/>
                  </a:lnTo>
                  <a:lnTo>
                    <a:pt x="113787" y="1613640"/>
                  </a:lnTo>
                  <a:lnTo>
                    <a:pt x="150198" y="1636239"/>
                  </a:lnTo>
                  <a:lnTo>
                    <a:pt x="190065" y="1653089"/>
                  </a:lnTo>
                  <a:lnTo>
                    <a:pt x="232815" y="1663618"/>
                  </a:lnTo>
                  <a:lnTo>
                    <a:pt x="277875" y="1667255"/>
                  </a:lnTo>
                  <a:lnTo>
                    <a:pt x="1752092" y="1667255"/>
                  </a:lnTo>
                  <a:lnTo>
                    <a:pt x="1797152" y="1663618"/>
                  </a:lnTo>
                  <a:lnTo>
                    <a:pt x="1839902" y="1653089"/>
                  </a:lnTo>
                  <a:lnTo>
                    <a:pt x="1879769" y="1636239"/>
                  </a:lnTo>
                  <a:lnTo>
                    <a:pt x="1916180" y="1613640"/>
                  </a:lnTo>
                  <a:lnTo>
                    <a:pt x="1948561" y="1585866"/>
                  </a:lnTo>
                  <a:lnTo>
                    <a:pt x="1976339" y="1553488"/>
                  </a:lnTo>
                  <a:lnTo>
                    <a:pt x="1998942" y="1517078"/>
                  </a:lnTo>
                  <a:lnTo>
                    <a:pt x="2015796" y="1477208"/>
                  </a:lnTo>
                  <a:lnTo>
                    <a:pt x="2026329" y="1434452"/>
                  </a:lnTo>
                  <a:lnTo>
                    <a:pt x="2029968" y="1389379"/>
                  </a:lnTo>
                  <a:lnTo>
                    <a:pt x="2029968" y="277875"/>
                  </a:lnTo>
                  <a:lnTo>
                    <a:pt x="2026329" y="232815"/>
                  </a:lnTo>
                  <a:lnTo>
                    <a:pt x="2015796" y="190065"/>
                  </a:lnTo>
                  <a:lnTo>
                    <a:pt x="1998942" y="150198"/>
                  </a:lnTo>
                  <a:lnTo>
                    <a:pt x="1976339" y="113787"/>
                  </a:lnTo>
                  <a:lnTo>
                    <a:pt x="1948560" y="81406"/>
                  </a:lnTo>
                  <a:lnTo>
                    <a:pt x="1916180" y="53628"/>
                  </a:lnTo>
                  <a:lnTo>
                    <a:pt x="1879769" y="31025"/>
                  </a:lnTo>
                  <a:lnTo>
                    <a:pt x="1839902" y="14171"/>
                  </a:lnTo>
                  <a:lnTo>
                    <a:pt x="1797152" y="3638"/>
                  </a:lnTo>
                  <a:lnTo>
                    <a:pt x="1752092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366772" y="5186172"/>
              <a:ext cx="2039620" cy="1671955"/>
            </a:xfrm>
            <a:custGeom>
              <a:avLst/>
              <a:gdLst/>
              <a:ahLst/>
              <a:cxnLst/>
              <a:rect l="l" t="t" r="r" b="b"/>
              <a:pathLst>
                <a:path w="2039620" h="1671954">
                  <a:moveTo>
                    <a:pt x="282701" y="0"/>
                  </a:moveTo>
                  <a:lnTo>
                    <a:pt x="1756917" y="0"/>
                  </a:lnTo>
                  <a:lnTo>
                    <a:pt x="1785747" y="1650"/>
                  </a:lnTo>
                  <a:lnTo>
                    <a:pt x="1840738" y="12953"/>
                  </a:lnTo>
                  <a:lnTo>
                    <a:pt x="1914905" y="48386"/>
                  </a:lnTo>
                  <a:lnTo>
                    <a:pt x="1956435" y="82676"/>
                  </a:lnTo>
                  <a:lnTo>
                    <a:pt x="1991232" y="124586"/>
                  </a:lnTo>
                  <a:lnTo>
                    <a:pt x="2016887" y="172592"/>
                  </a:lnTo>
                  <a:lnTo>
                    <a:pt x="2033524" y="225932"/>
                  </a:lnTo>
                  <a:lnTo>
                    <a:pt x="2039112" y="282701"/>
                  </a:lnTo>
                  <a:lnTo>
                    <a:pt x="2039112" y="1394155"/>
                  </a:lnTo>
                  <a:lnTo>
                    <a:pt x="2033524" y="1450886"/>
                  </a:lnTo>
                  <a:lnTo>
                    <a:pt x="2016887" y="1504264"/>
                  </a:lnTo>
                  <a:lnTo>
                    <a:pt x="1991105" y="1552180"/>
                  </a:lnTo>
                  <a:lnTo>
                    <a:pt x="1956435" y="1593729"/>
                  </a:lnTo>
                  <a:lnTo>
                    <a:pt x="1914905" y="1628421"/>
                  </a:lnTo>
                  <a:lnTo>
                    <a:pt x="1867027" y="1654194"/>
                  </a:lnTo>
                  <a:lnTo>
                    <a:pt x="1813687" y="1670777"/>
                  </a:lnTo>
                  <a:lnTo>
                    <a:pt x="1806418" y="1671826"/>
                  </a:lnTo>
                </a:path>
                <a:path w="2039620" h="1671954">
                  <a:moveTo>
                    <a:pt x="233168" y="1671826"/>
                  </a:moveTo>
                  <a:lnTo>
                    <a:pt x="172592" y="1654194"/>
                  </a:lnTo>
                  <a:lnTo>
                    <a:pt x="124586" y="1628427"/>
                  </a:lnTo>
                  <a:lnTo>
                    <a:pt x="82676" y="1593729"/>
                  </a:lnTo>
                  <a:lnTo>
                    <a:pt x="48386" y="1552180"/>
                  </a:lnTo>
                  <a:lnTo>
                    <a:pt x="22225" y="1504251"/>
                  </a:lnTo>
                  <a:lnTo>
                    <a:pt x="5587" y="1450911"/>
                  </a:lnTo>
                  <a:lnTo>
                    <a:pt x="0" y="1394155"/>
                  </a:lnTo>
                  <a:lnTo>
                    <a:pt x="0" y="282701"/>
                  </a:lnTo>
                  <a:lnTo>
                    <a:pt x="5587" y="225932"/>
                  </a:lnTo>
                  <a:lnTo>
                    <a:pt x="22225" y="172592"/>
                  </a:lnTo>
                  <a:lnTo>
                    <a:pt x="48386" y="124586"/>
                  </a:lnTo>
                  <a:lnTo>
                    <a:pt x="82676" y="82676"/>
                  </a:lnTo>
                  <a:lnTo>
                    <a:pt x="124586" y="48386"/>
                  </a:lnTo>
                  <a:lnTo>
                    <a:pt x="172592" y="22225"/>
                  </a:lnTo>
                  <a:lnTo>
                    <a:pt x="225932" y="5587"/>
                  </a:lnTo>
                  <a:lnTo>
                    <a:pt x="253745" y="1650"/>
                  </a:lnTo>
                  <a:lnTo>
                    <a:pt x="282701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2439670" y="5619394"/>
            <a:ext cx="2279650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10" dirty="0">
                <a:latin typeface="Arial"/>
                <a:cs typeface="Arial"/>
              </a:rPr>
              <a:t>•Genel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doğurganlık</a:t>
            </a:r>
            <a:r>
              <a:rPr sz="1700" spc="7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hızı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700" spc="-5" dirty="0">
                <a:latin typeface="Arial"/>
                <a:cs typeface="Arial"/>
              </a:rPr>
              <a:t>•Yaşa </a:t>
            </a:r>
            <a:r>
              <a:rPr sz="1700" spc="-10" dirty="0">
                <a:latin typeface="Arial"/>
                <a:cs typeface="Arial"/>
              </a:rPr>
              <a:t>özel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doğum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hızı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4733544" y="5181600"/>
            <a:ext cx="2048510" cy="1681480"/>
            <a:chOff x="4733544" y="5181600"/>
            <a:chExt cx="2048510" cy="1681480"/>
          </a:xfrm>
        </p:grpSpPr>
        <p:sp>
          <p:nvSpPr>
            <p:cNvPr id="38" name="object 38"/>
            <p:cNvSpPr/>
            <p:nvPr/>
          </p:nvSpPr>
          <p:spPr>
            <a:xfrm>
              <a:off x="4742688" y="5190744"/>
              <a:ext cx="2030095" cy="1667510"/>
            </a:xfrm>
            <a:custGeom>
              <a:avLst/>
              <a:gdLst/>
              <a:ahLst/>
              <a:cxnLst/>
              <a:rect l="l" t="t" r="r" b="b"/>
              <a:pathLst>
                <a:path w="2030095" h="1667509">
                  <a:moveTo>
                    <a:pt x="1752091" y="0"/>
                  </a:moveTo>
                  <a:lnTo>
                    <a:pt x="277875" y="0"/>
                  </a:lnTo>
                  <a:lnTo>
                    <a:pt x="232815" y="3638"/>
                  </a:lnTo>
                  <a:lnTo>
                    <a:pt x="190065" y="14171"/>
                  </a:lnTo>
                  <a:lnTo>
                    <a:pt x="150198" y="31025"/>
                  </a:lnTo>
                  <a:lnTo>
                    <a:pt x="113787" y="53628"/>
                  </a:lnTo>
                  <a:lnTo>
                    <a:pt x="81406" y="81406"/>
                  </a:lnTo>
                  <a:lnTo>
                    <a:pt x="53628" y="113787"/>
                  </a:lnTo>
                  <a:lnTo>
                    <a:pt x="31025" y="150198"/>
                  </a:lnTo>
                  <a:lnTo>
                    <a:pt x="14171" y="190065"/>
                  </a:lnTo>
                  <a:lnTo>
                    <a:pt x="3638" y="232815"/>
                  </a:lnTo>
                  <a:lnTo>
                    <a:pt x="0" y="277875"/>
                  </a:lnTo>
                  <a:lnTo>
                    <a:pt x="0" y="1389379"/>
                  </a:lnTo>
                  <a:lnTo>
                    <a:pt x="3638" y="1434452"/>
                  </a:lnTo>
                  <a:lnTo>
                    <a:pt x="14171" y="1477208"/>
                  </a:lnTo>
                  <a:lnTo>
                    <a:pt x="31025" y="1517078"/>
                  </a:lnTo>
                  <a:lnTo>
                    <a:pt x="53628" y="1553488"/>
                  </a:lnTo>
                  <a:lnTo>
                    <a:pt x="81407" y="1585866"/>
                  </a:lnTo>
                  <a:lnTo>
                    <a:pt x="113787" y="1613640"/>
                  </a:lnTo>
                  <a:lnTo>
                    <a:pt x="150198" y="1636239"/>
                  </a:lnTo>
                  <a:lnTo>
                    <a:pt x="190065" y="1653089"/>
                  </a:lnTo>
                  <a:lnTo>
                    <a:pt x="232815" y="1663618"/>
                  </a:lnTo>
                  <a:lnTo>
                    <a:pt x="277875" y="1667255"/>
                  </a:lnTo>
                  <a:lnTo>
                    <a:pt x="1752091" y="1667255"/>
                  </a:lnTo>
                  <a:lnTo>
                    <a:pt x="1797152" y="1663618"/>
                  </a:lnTo>
                  <a:lnTo>
                    <a:pt x="1839902" y="1653089"/>
                  </a:lnTo>
                  <a:lnTo>
                    <a:pt x="1879769" y="1636239"/>
                  </a:lnTo>
                  <a:lnTo>
                    <a:pt x="1916180" y="1613640"/>
                  </a:lnTo>
                  <a:lnTo>
                    <a:pt x="1948561" y="1585866"/>
                  </a:lnTo>
                  <a:lnTo>
                    <a:pt x="1976339" y="1553488"/>
                  </a:lnTo>
                  <a:lnTo>
                    <a:pt x="1998942" y="1517078"/>
                  </a:lnTo>
                  <a:lnTo>
                    <a:pt x="2015796" y="1477208"/>
                  </a:lnTo>
                  <a:lnTo>
                    <a:pt x="2026329" y="1434452"/>
                  </a:lnTo>
                  <a:lnTo>
                    <a:pt x="2029967" y="1389379"/>
                  </a:lnTo>
                  <a:lnTo>
                    <a:pt x="2029967" y="277875"/>
                  </a:lnTo>
                  <a:lnTo>
                    <a:pt x="2026329" y="232815"/>
                  </a:lnTo>
                  <a:lnTo>
                    <a:pt x="2015796" y="190065"/>
                  </a:lnTo>
                  <a:lnTo>
                    <a:pt x="1998942" y="150198"/>
                  </a:lnTo>
                  <a:lnTo>
                    <a:pt x="1976339" y="113787"/>
                  </a:lnTo>
                  <a:lnTo>
                    <a:pt x="1948561" y="81406"/>
                  </a:lnTo>
                  <a:lnTo>
                    <a:pt x="1916180" y="53628"/>
                  </a:lnTo>
                  <a:lnTo>
                    <a:pt x="1879769" y="31025"/>
                  </a:lnTo>
                  <a:lnTo>
                    <a:pt x="1839902" y="14171"/>
                  </a:lnTo>
                  <a:lnTo>
                    <a:pt x="1797152" y="3638"/>
                  </a:lnTo>
                  <a:lnTo>
                    <a:pt x="1752091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738116" y="5186172"/>
              <a:ext cx="2039620" cy="1671955"/>
            </a:xfrm>
            <a:custGeom>
              <a:avLst/>
              <a:gdLst/>
              <a:ahLst/>
              <a:cxnLst/>
              <a:rect l="l" t="t" r="r" b="b"/>
              <a:pathLst>
                <a:path w="2039620" h="1671954">
                  <a:moveTo>
                    <a:pt x="282701" y="0"/>
                  </a:moveTo>
                  <a:lnTo>
                    <a:pt x="1756918" y="0"/>
                  </a:lnTo>
                  <a:lnTo>
                    <a:pt x="1785747" y="1650"/>
                  </a:lnTo>
                  <a:lnTo>
                    <a:pt x="1840738" y="12953"/>
                  </a:lnTo>
                  <a:lnTo>
                    <a:pt x="1914906" y="48386"/>
                  </a:lnTo>
                  <a:lnTo>
                    <a:pt x="1956435" y="82676"/>
                  </a:lnTo>
                  <a:lnTo>
                    <a:pt x="1991233" y="124586"/>
                  </a:lnTo>
                  <a:lnTo>
                    <a:pt x="2016887" y="172592"/>
                  </a:lnTo>
                  <a:lnTo>
                    <a:pt x="2033524" y="225932"/>
                  </a:lnTo>
                  <a:lnTo>
                    <a:pt x="2039112" y="282701"/>
                  </a:lnTo>
                  <a:lnTo>
                    <a:pt x="2039112" y="1394155"/>
                  </a:lnTo>
                  <a:lnTo>
                    <a:pt x="2033524" y="1450886"/>
                  </a:lnTo>
                  <a:lnTo>
                    <a:pt x="2016887" y="1504264"/>
                  </a:lnTo>
                  <a:lnTo>
                    <a:pt x="1991106" y="1552180"/>
                  </a:lnTo>
                  <a:lnTo>
                    <a:pt x="1956435" y="1593729"/>
                  </a:lnTo>
                  <a:lnTo>
                    <a:pt x="1914906" y="1628421"/>
                  </a:lnTo>
                  <a:lnTo>
                    <a:pt x="1867027" y="1654194"/>
                  </a:lnTo>
                  <a:lnTo>
                    <a:pt x="1813687" y="1670777"/>
                  </a:lnTo>
                  <a:lnTo>
                    <a:pt x="1806418" y="1671826"/>
                  </a:lnTo>
                </a:path>
                <a:path w="2039620" h="1671954">
                  <a:moveTo>
                    <a:pt x="233168" y="1671826"/>
                  </a:moveTo>
                  <a:lnTo>
                    <a:pt x="172593" y="1654194"/>
                  </a:lnTo>
                  <a:lnTo>
                    <a:pt x="124587" y="1628427"/>
                  </a:lnTo>
                  <a:lnTo>
                    <a:pt x="82676" y="1593729"/>
                  </a:lnTo>
                  <a:lnTo>
                    <a:pt x="48387" y="1552180"/>
                  </a:lnTo>
                  <a:lnTo>
                    <a:pt x="22225" y="1504251"/>
                  </a:lnTo>
                  <a:lnTo>
                    <a:pt x="5587" y="1450911"/>
                  </a:lnTo>
                  <a:lnTo>
                    <a:pt x="0" y="1394155"/>
                  </a:lnTo>
                  <a:lnTo>
                    <a:pt x="0" y="282701"/>
                  </a:lnTo>
                  <a:lnTo>
                    <a:pt x="5587" y="225932"/>
                  </a:lnTo>
                  <a:lnTo>
                    <a:pt x="22225" y="172592"/>
                  </a:lnTo>
                  <a:lnTo>
                    <a:pt x="48387" y="124586"/>
                  </a:lnTo>
                  <a:lnTo>
                    <a:pt x="82676" y="82676"/>
                  </a:lnTo>
                  <a:lnTo>
                    <a:pt x="124587" y="48386"/>
                  </a:lnTo>
                  <a:lnTo>
                    <a:pt x="172593" y="22225"/>
                  </a:lnTo>
                  <a:lnTo>
                    <a:pt x="225933" y="5587"/>
                  </a:lnTo>
                  <a:lnTo>
                    <a:pt x="253746" y="1650"/>
                  </a:lnTo>
                  <a:lnTo>
                    <a:pt x="282701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4813808" y="5748934"/>
            <a:ext cx="1057910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10" dirty="0">
                <a:latin typeface="Arial"/>
                <a:cs typeface="Arial"/>
              </a:rPr>
              <a:t>•Prevelans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700" spc="-5" dirty="0">
                <a:latin typeface="Arial"/>
                <a:cs typeface="Arial"/>
              </a:rPr>
              <a:t>•İnsidans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7104888" y="5181600"/>
            <a:ext cx="2044064" cy="1681480"/>
            <a:chOff x="7104888" y="5181600"/>
            <a:chExt cx="2044064" cy="1681480"/>
          </a:xfrm>
        </p:grpSpPr>
        <p:sp>
          <p:nvSpPr>
            <p:cNvPr id="42" name="object 42"/>
            <p:cNvSpPr/>
            <p:nvPr/>
          </p:nvSpPr>
          <p:spPr>
            <a:xfrm>
              <a:off x="7114032" y="5190744"/>
              <a:ext cx="2030095" cy="1667510"/>
            </a:xfrm>
            <a:custGeom>
              <a:avLst/>
              <a:gdLst/>
              <a:ahLst/>
              <a:cxnLst/>
              <a:rect l="l" t="t" r="r" b="b"/>
              <a:pathLst>
                <a:path w="2030095" h="1667509">
                  <a:moveTo>
                    <a:pt x="1752092" y="0"/>
                  </a:moveTo>
                  <a:lnTo>
                    <a:pt x="277875" y="0"/>
                  </a:lnTo>
                  <a:lnTo>
                    <a:pt x="232815" y="3638"/>
                  </a:lnTo>
                  <a:lnTo>
                    <a:pt x="190065" y="14171"/>
                  </a:lnTo>
                  <a:lnTo>
                    <a:pt x="150198" y="31025"/>
                  </a:lnTo>
                  <a:lnTo>
                    <a:pt x="113787" y="53628"/>
                  </a:lnTo>
                  <a:lnTo>
                    <a:pt x="81406" y="81406"/>
                  </a:lnTo>
                  <a:lnTo>
                    <a:pt x="53628" y="113787"/>
                  </a:lnTo>
                  <a:lnTo>
                    <a:pt x="31025" y="150198"/>
                  </a:lnTo>
                  <a:lnTo>
                    <a:pt x="14171" y="190065"/>
                  </a:lnTo>
                  <a:lnTo>
                    <a:pt x="3638" y="232815"/>
                  </a:lnTo>
                  <a:lnTo>
                    <a:pt x="0" y="277875"/>
                  </a:lnTo>
                  <a:lnTo>
                    <a:pt x="0" y="1389379"/>
                  </a:lnTo>
                  <a:lnTo>
                    <a:pt x="3638" y="1434452"/>
                  </a:lnTo>
                  <a:lnTo>
                    <a:pt x="14171" y="1477208"/>
                  </a:lnTo>
                  <a:lnTo>
                    <a:pt x="31025" y="1517078"/>
                  </a:lnTo>
                  <a:lnTo>
                    <a:pt x="53628" y="1553488"/>
                  </a:lnTo>
                  <a:lnTo>
                    <a:pt x="81406" y="1585866"/>
                  </a:lnTo>
                  <a:lnTo>
                    <a:pt x="113787" y="1613640"/>
                  </a:lnTo>
                  <a:lnTo>
                    <a:pt x="150198" y="1636239"/>
                  </a:lnTo>
                  <a:lnTo>
                    <a:pt x="190065" y="1653089"/>
                  </a:lnTo>
                  <a:lnTo>
                    <a:pt x="232815" y="1663618"/>
                  </a:lnTo>
                  <a:lnTo>
                    <a:pt x="277875" y="1667255"/>
                  </a:lnTo>
                  <a:lnTo>
                    <a:pt x="1752092" y="1667255"/>
                  </a:lnTo>
                  <a:lnTo>
                    <a:pt x="1797152" y="1663618"/>
                  </a:lnTo>
                  <a:lnTo>
                    <a:pt x="1839902" y="1653089"/>
                  </a:lnTo>
                  <a:lnTo>
                    <a:pt x="1879769" y="1636239"/>
                  </a:lnTo>
                  <a:lnTo>
                    <a:pt x="1916180" y="1613640"/>
                  </a:lnTo>
                  <a:lnTo>
                    <a:pt x="1948561" y="1585866"/>
                  </a:lnTo>
                  <a:lnTo>
                    <a:pt x="1976339" y="1553488"/>
                  </a:lnTo>
                  <a:lnTo>
                    <a:pt x="1998942" y="1517078"/>
                  </a:lnTo>
                  <a:lnTo>
                    <a:pt x="2015796" y="1477208"/>
                  </a:lnTo>
                  <a:lnTo>
                    <a:pt x="2026329" y="1434452"/>
                  </a:lnTo>
                  <a:lnTo>
                    <a:pt x="2029968" y="1389379"/>
                  </a:lnTo>
                  <a:lnTo>
                    <a:pt x="2029968" y="277875"/>
                  </a:lnTo>
                  <a:lnTo>
                    <a:pt x="2026329" y="232815"/>
                  </a:lnTo>
                  <a:lnTo>
                    <a:pt x="2015796" y="190065"/>
                  </a:lnTo>
                  <a:lnTo>
                    <a:pt x="1998942" y="150198"/>
                  </a:lnTo>
                  <a:lnTo>
                    <a:pt x="1976339" y="113787"/>
                  </a:lnTo>
                  <a:lnTo>
                    <a:pt x="1948561" y="81406"/>
                  </a:lnTo>
                  <a:lnTo>
                    <a:pt x="1916180" y="53628"/>
                  </a:lnTo>
                  <a:lnTo>
                    <a:pt x="1879769" y="31025"/>
                  </a:lnTo>
                  <a:lnTo>
                    <a:pt x="1839902" y="14171"/>
                  </a:lnTo>
                  <a:lnTo>
                    <a:pt x="1797152" y="3638"/>
                  </a:lnTo>
                  <a:lnTo>
                    <a:pt x="175209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392162" y="5186172"/>
              <a:ext cx="1751964" cy="233045"/>
            </a:xfrm>
            <a:custGeom>
              <a:avLst/>
              <a:gdLst/>
              <a:ahLst/>
              <a:cxnLst/>
              <a:rect l="l" t="t" r="r" b="b"/>
              <a:pathLst>
                <a:path w="1751965" h="233045">
                  <a:moveTo>
                    <a:pt x="0" y="0"/>
                  </a:moveTo>
                  <a:lnTo>
                    <a:pt x="1474216" y="0"/>
                  </a:lnTo>
                  <a:lnTo>
                    <a:pt x="1503045" y="1650"/>
                  </a:lnTo>
                  <a:lnTo>
                    <a:pt x="1558036" y="12953"/>
                  </a:lnTo>
                  <a:lnTo>
                    <a:pt x="1632204" y="48386"/>
                  </a:lnTo>
                  <a:lnTo>
                    <a:pt x="1673733" y="82676"/>
                  </a:lnTo>
                  <a:lnTo>
                    <a:pt x="1708531" y="124586"/>
                  </a:lnTo>
                  <a:lnTo>
                    <a:pt x="1734185" y="172592"/>
                  </a:lnTo>
                  <a:lnTo>
                    <a:pt x="1750822" y="225932"/>
                  </a:lnTo>
                  <a:lnTo>
                    <a:pt x="1751838" y="232886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11306" y="6625529"/>
              <a:ext cx="237265" cy="237040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7109460" y="5186172"/>
              <a:ext cx="283210" cy="1671955"/>
            </a:xfrm>
            <a:custGeom>
              <a:avLst/>
              <a:gdLst/>
              <a:ahLst/>
              <a:cxnLst/>
              <a:rect l="l" t="t" r="r" b="b"/>
              <a:pathLst>
                <a:path w="283209" h="1671954">
                  <a:moveTo>
                    <a:pt x="233168" y="1671826"/>
                  </a:moveTo>
                  <a:lnTo>
                    <a:pt x="172593" y="1654194"/>
                  </a:lnTo>
                  <a:lnTo>
                    <a:pt x="124587" y="1628427"/>
                  </a:lnTo>
                  <a:lnTo>
                    <a:pt x="82676" y="1593729"/>
                  </a:lnTo>
                  <a:lnTo>
                    <a:pt x="48387" y="1552180"/>
                  </a:lnTo>
                  <a:lnTo>
                    <a:pt x="22225" y="1504251"/>
                  </a:lnTo>
                  <a:lnTo>
                    <a:pt x="5588" y="1450911"/>
                  </a:lnTo>
                  <a:lnTo>
                    <a:pt x="0" y="1394155"/>
                  </a:lnTo>
                  <a:lnTo>
                    <a:pt x="0" y="282701"/>
                  </a:lnTo>
                  <a:lnTo>
                    <a:pt x="5588" y="225932"/>
                  </a:lnTo>
                  <a:lnTo>
                    <a:pt x="22225" y="172592"/>
                  </a:lnTo>
                  <a:lnTo>
                    <a:pt x="48387" y="124586"/>
                  </a:lnTo>
                  <a:lnTo>
                    <a:pt x="82676" y="82676"/>
                  </a:lnTo>
                  <a:lnTo>
                    <a:pt x="124587" y="48386"/>
                  </a:lnTo>
                  <a:lnTo>
                    <a:pt x="172593" y="22225"/>
                  </a:lnTo>
                  <a:lnTo>
                    <a:pt x="225933" y="5587"/>
                  </a:lnTo>
                  <a:lnTo>
                    <a:pt x="253746" y="1650"/>
                  </a:lnTo>
                  <a:lnTo>
                    <a:pt x="282701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184897" y="5157977"/>
            <a:ext cx="1674495" cy="1731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Arial"/>
                <a:cs typeface="Arial"/>
              </a:rPr>
              <a:t>•Kaba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ölüm</a:t>
            </a:r>
            <a:r>
              <a:rPr sz="1400" spc="-20" dirty="0">
                <a:latin typeface="Arial"/>
                <a:cs typeface="Arial"/>
              </a:rPr>
              <a:t> hızı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•Cinse</a:t>
            </a:r>
            <a:r>
              <a:rPr sz="1400" spc="-15" dirty="0">
                <a:latin typeface="Arial"/>
                <a:cs typeface="Arial"/>
              </a:rPr>
              <a:t> özel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ölüm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hızı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5" dirty="0">
                <a:latin typeface="Arial"/>
                <a:cs typeface="Arial"/>
              </a:rPr>
              <a:t>•Yaşa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özel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ölüm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hızı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•Fatalite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hizi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15" dirty="0">
                <a:latin typeface="Arial"/>
                <a:cs typeface="Arial"/>
              </a:rPr>
              <a:t>•Bebek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ölüm </a:t>
            </a:r>
            <a:r>
              <a:rPr sz="1400" spc="-20" dirty="0">
                <a:latin typeface="Arial"/>
                <a:cs typeface="Arial"/>
              </a:rPr>
              <a:t>hızı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•Beş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yaş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altı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bebek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ölüm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hızı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•Ana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ölüm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hızı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0834" y="483488"/>
            <a:ext cx="86233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1" spc="-10" dirty="0">
                <a:latin typeface="Arial"/>
                <a:cs typeface="Arial"/>
              </a:rPr>
              <a:t>Hız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4660"/>
            <a:ext cx="7942580" cy="4415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5"/>
              </a:spcBef>
              <a:tabLst>
                <a:tab pos="356870" algn="l"/>
                <a:tab pos="4907915" algn="l"/>
              </a:tabLst>
            </a:pPr>
            <a:r>
              <a:rPr sz="3200" spc="-5" dirty="0">
                <a:latin typeface="Arial"/>
                <a:cs typeface="Arial"/>
              </a:rPr>
              <a:t>•	</a:t>
            </a:r>
            <a:r>
              <a:rPr sz="3200" dirty="0">
                <a:latin typeface="Arial"/>
                <a:cs typeface="Arial"/>
              </a:rPr>
              <a:t>Bir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sağlık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olayının</a:t>
            </a:r>
            <a:r>
              <a:rPr sz="3200" spc="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toplum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içindeki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görülme </a:t>
            </a:r>
            <a:r>
              <a:rPr sz="3200" spc="-87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sıklığını</a:t>
            </a:r>
            <a:r>
              <a:rPr sz="3200" spc="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ölçmek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için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kullanılır.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Belirli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bir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zamanda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meydana</a:t>
            </a:r>
            <a:r>
              <a:rPr sz="3200" spc="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gelen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olay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sayısının, </a:t>
            </a:r>
            <a:r>
              <a:rPr sz="3200" spc="-15" dirty="0">
                <a:latin typeface="Arial"/>
                <a:cs typeface="Arial"/>
              </a:rPr>
              <a:t> olayın</a:t>
            </a:r>
            <a:r>
              <a:rPr sz="3200" spc="3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olduğu </a:t>
            </a:r>
            <a:r>
              <a:rPr sz="3200" spc="-5" dirty="0">
                <a:latin typeface="Arial"/>
                <a:cs typeface="Arial"/>
              </a:rPr>
              <a:t>toplumun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sayısına </a:t>
            </a:r>
            <a:r>
              <a:rPr sz="3200" spc="-10" dirty="0">
                <a:latin typeface="Arial"/>
                <a:cs typeface="Arial"/>
              </a:rPr>
              <a:t> bölünmesi </a:t>
            </a:r>
            <a:r>
              <a:rPr sz="3200" dirty="0">
                <a:latin typeface="Arial"/>
                <a:cs typeface="Arial"/>
              </a:rPr>
              <a:t>ile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elde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edilir.	Pay bir </a:t>
            </a:r>
            <a:r>
              <a:rPr sz="3200" spc="-10" dirty="0">
                <a:latin typeface="Arial"/>
                <a:cs typeface="Arial"/>
              </a:rPr>
              <a:t>sağlık 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sorunu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ile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karşılaşanların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sayısını,</a:t>
            </a:r>
            <a:r>
              <a:rPr sz="3200" spc="7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payda 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ise </a:t>
            </a:r>
            <a:r>
              <a:rPr sz="3200" spc="-5" dirty="0">
                <a:latin typeface="Arial"/>
                <a:cs typeface="Arial"/>
              </a:rPr>
              <a:t>risk </a:t>
            </a:r>
            <a:r>
              <a:rPr sz="3200" spc="-10" dirty="0">
                <a:latin typeface="Arial"/>
                <a:cs typeface="Arial"/>
              </a:rPr>
              <a:t>altındaki </a:t>
            </a:r>
            <a:r>
              <a:rPr sz="3200" spc="-5" dirty="0">
                <a:latin typeface="Arial"/>
                <a:cs typeface="Arial"/>
              </a:rPr>
              <a:t>toplumu içerir. </a:t>
            </a:r>
            <a:r>
              <a:rPr sz="3200" spc="-10" dirty="0">
                <a:latin typeface="Arial"/>
                <a:cs typeface="Arial"/>
              </a:rPr>
              <a:t>Hastalığa </a:t>
            </a:r>
            <a:r>
              <a:rPr sz="3200" spc="-5" dirty="0">
                <a:latin typeface="Arial"/>
                <a:cs typeface="Arial"/>
              </a:rPr>
              <a:t> karşı </a:t>
            </a:r>
            <a:r>
              <a:rPr sz="3200" spc="-15" dirty="0">
                <a:latin typeface="Arial"/>
                <a:cs typeface="Arial"/>
              </a:rPr>
              <a:t>duyarlı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olan </a:t>
            </a:r>
            <a:r>
              <a:rPr sz="3200" spc="-10" dirty="0">
                <a:latin typeface="Arial"/>
                <a:cs typeface="Arial"/>
              </a:rPr>
              <a:t>nüfusa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risk</a:t>
            </a:r>
            <a:r>
              <a:rPr sz="3200" b="1" spc="-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altındaki </a:t>
            </a:r>
            <a:r>
              <a:rPr sz="3200" b="1" spc="-5" dirty="0">
                <a:latin typeface="Arial"/>
                <a:cs typeface="Arial"/>
              </a:rPr>
              <a:t> </a:t>
            </a:r>
            <a:r>
              <a:rPr sz="3200" b="1" spc="-15" dirty="0">
                <a:latin typeface="Arial"/>
                <a:cs typeface="Arial"/>
              </a:rPr>
              <a:t>nüfus</a:t>
            </a:r>
            <a:r>
              <a:rPr sz="3200" b="1" spc="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denir.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5448" y="208610"/>
            <a:ext cx="375666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b="1" spc="5" dirty="0">
                <a:latin typeface="Arial"/>
                <a:cs typeface="Arial"/>
              </a:rPr>
              <a:t>Kaba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5" dirty="0">
                <a:latin typeface="Arial"/>
                <a:cs typeface="Arial"/>
              </a:rPr>
              <a:t>Ölüm</a:t>
            </a:r>
            <a:r>
              <a:rPr b="1" spc="-5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Hızı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40811" y="1659508"/>
            <a:ext cx="4210685" cy="946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7620" marR="5080" indent="-1265555">
              <a:lnSpc>
                <a:spcPct val="125899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Belli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bir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sürede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meydana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gelen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ölüm </a:t>
            </a:r>
            <a:r>
              <a:rPr sz="2400" spc="-10" dirty="0">
                <a:latin typeface="Arial"/>
                <a:cs typeface="Arial"/>
              </a:rPr>
              <a:t>sayısı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217" y="2653360"/>
            <a:ext cx="23202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Kaba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ölüm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hızı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023616" y="2878718"/>
            <a:ext cx="4554220" cy="27305"/>
            <a:chOff x="3023616" y="2878718"/>
            <a:chExt cx="4554220" cy="27305"/>
          </a:xfrm>
        </p:grpSpPr>
        <p:sp>
          <p:nvSpPr>
            <p:cNvPr id="6" name="object 6"/>
            <p:cNvSpPr/>
            <p:nvPr/>
          </p:nvSpPr>
          <p:spPr>
            <a:xfrm>
              <a:off x="3023616" y="2892143"/>
              <a:ext cx="1508760" cy="0"/>
            </a:xfrm>
            <a:custGeom>
              <a:avLst/>
              <a:gdLst/>
              <a:ahLst/>
              <a:cxnLst/>
              <a:rect l="l" t="t" r="r" b="b"/>
              <a:pathLst>
                <a:path w="1508760">
                  <a:moveTo>
                    <a:pt x="0" y="0"/>
                  </a:moveTo>
                  <a:lnTo>
                    <a:pt x="1508758" y="0"/>
                  </a:lnTo>
                </a:path>
              </a:pathLst>
            </a:custGeom>
            <a:ln w="26849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35120" y="2892143"/>
              <a:ext cx="1824355" cy="0"/>
            </a:xfrm>
            <a:custGeom>
              <a:avLst/>
              <a:gdLst/>
              <a:ahLst/>
              <a:cxnLst/>
              <a:rect l="l" t="t" r="r" b="b"/>
              <a:pathLst>
                <a:path w="1824354">
                  <a:moveTo>
                    <a:pt x="0" y="0"/>
                  </a:moveTo>
                  <a:lnTo>
                    <a:pt x="301751" y="0"/>
                  </a:lnTo>
                </a:path>
                <a:path w="1824354">
                  <a:moveTo>
                    <a:pt x="304497" y="0"/>
                  </a:moveTo>
                  <a:lnTo>
                    <a:pt x="606249" y="0"/>
                  </a:lnTo>
                </a:path>
                <a:path w="1824354">
                  <a:moveTo>
                    <a:pt x="608995" y="0"/>
                  </a:moveTo>
                  <a:lnTo>
                    <a:pt x="910747" y="0"/>
                  </a:lnTo>
                </a:path>
                <a:path w="1824354">
                  <a:moveTo>
                    <a:pt x="913492" y="0"/>
                  </a:moveTo>
                  <a:lnTo>
                    <a:pt x="1215244" y="0"/>
                  </a:lnTo>
                </a:path>
                <a:path w="1824354">
                  <a:moveTo>
                    <a:pt x="1217990" y="0"/>
                  </a:moveTo>
                  <a:lnTo>
                    <a:pt x="1519742" y="0"/>
                  </a:lnTo>
                </a:path>
                <a:path w="1824354">
                  <a:moveTo>
                    <a:pt x="1522488" y="0"/>
                  </a:moveTo>
                  <a:lnTo>
                    <a:pt x="1824239" y="0"/>
                  </a:lnTo>
                </a:path>
              </a:pathLst>
            </a:custGeom>
            <a:ln w="26849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362106" y="2892143"/>
              <a:ext cx="302260" cy="0"/>
            </a:xfrm>
            <a:custGeom>
              <a:avLst/>
              <a:gdLst/>
              <a:ahLst/>
              <a:cxnLst/>
              <a:rect l="l" t="t" r="r" b="b"/>
              <a:pathLst>
                <a:path w="302259">
                  <a:moveTo>
                    <a:pt x="0" y="0"/>
                  </a:moveTo>
                  <a:lnTo>
                    <a:pt x="301751" y="0"/>
                  </a:lnTo>
                </a:path>
              </a:pathLst>
            </a:custGeom>
            <a:ln w="26849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666604" y="2892143"/>
              <a:ext cx="911225" cy="0"/>
            </a:xfrm>
            <a:custGeom>
              <a:avLst/>
              <a:gdLst/>
              <a:ahLst/>
              <a:cxnLst/>
              <a:rect l="l" t="t" r="r" b="b"/>
              <a:pathLst>
                <a:path w="911225">
                  <a:moveTo>
                    <a:pt x="0" y="0"/>
                  </a:moveTo>
                  <a:lnTo>
                    <a:pt x="301751" y="0"/>
                  </a:lnTo>
                </a:path>
                <a:path w="911225">
                  <a:moveTo>
                    <a:pt x="304497" y="0"/>
                  </a:moveTo>
                  <a:lnTo>
                    <a:pt x="606249" y="0"/>
                  </a:lnTo>
                </a:path>
                <a:path w="911225">
                  <a:moveTo>
                    <a:pt x="608995" y="0"/>
                  </a:moveTo>
                  <a:lnTo>
                    <a:pt x="910747" y="0"/>
                  </a:lnTo>
                </a:path>
              </a:pathLst>
            </a:custGeom>
            <a:ln w="26849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572247" y="2653360"/>
            <a:ext cx="85534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Arial"/>
                <a:cs typeface="Arial"/>
              </a:rPr>
              <a:t>x</a:t>
            </a:r>
            <a:r>
              <a:rPr sz="2400" dirty="0">
                <a:latin typeface="Arial"/>
                <a:cs typeface="Arial"/>
              </a:rPr>
              <a:t>1000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91332" y="3092958"/>
            <a:ext cx="4211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Aynı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toplumun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yıl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ortası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nüfusu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98498" y="4666945"/>
            <a:ext cx="451548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latin typeface="Arial"/>
                <a:cs typeface="Arial"/>
              </a:rPr>
              <a:t>‰</a:t>
            </a:r>
            <a:r>
              <a:rPr sz="6000" spc="-45" dirty="0">
                <a:latin typeface="Arial"/>
                <a:cs typeface="Arial"/>
              </a:rPr>
              <a:t> </a:t>
            </a:r>
            <a:r>
              <a:rPr sz="6000" dirty="0">
                <a:solidFill>
                  <a:srgbClr val="FF0000"/>
                </a:solidFill>
                <a:latin typeface="Arial"/>
                <a:cs typeface="Arial"/>
              </a:rPr>
              <a:t>6.3</a:t>
            </a:r>
            <a:r>
              <a:rPr sz="6000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6000" spc="-80" dirty="0">
                <a:latin typeface="Arial"/>
                <a:cs typeface="Arial"/>
              </a:rPr>
              <a:t>(2011)</a:t>
            </a:r>
            <a:endParaRPr sz="6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6000" spc="-10" dirty="0">
                <a:latin typeface="Arial"/>
                <a:cs typeface="Arial"/>
              </a:rPr>
              <a:t>%</a:t>
            </a:r>
            <a:r>
              <a:rPr sz="3200" spc="-10" dirty="0">
                <a:latin typeface="Arial"/>
                <a:cs typeface="Arial"/>
              </a:rPr>
              <a:t>0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6000" dirty="0">
                <a:latin typeface="Arial"/>
                <a:cs typeface="Arial"/>
              </a:rPr>
              <a:t>5.2</a:t>
            </a:r>
            <a:r>
              <a:rPr sz="6000" spc="-55" dirty="0">
                <a:latin typeface="Arial"/>
                <a:cs typeface="Arial"/>
              </a:rPr>
              <a:t> </a:t>
            </a:r>
            <a:r>
              <a:rPr sz="6000" dirty="0">
                <a:latin typeface="Arial"/>
                <a:cs typeface="Arial"/>
              </a:rPr>
              <a:t>(2018)</a:t>
            </a:r>
            <a:endParaRPr sz="6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7664" y="483488"/>
            <a:ext cx="486981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>
                <a:solidFill>
                  <a:srgbClr val="FF0000"/>
                </a:solidFill>
              </a:rPr>
              <a:t>BEBEK</a:t>
            </a:r>
            <a:r>
              <a:rPr sz="4400" spc="5" dirty="0">
                <a:solidFill>
                  <a:srgbClr val="FF0000"/>
                </a:solidFill>
              </a:rPr>
              <a:t> </a:t>
            </a:r>
            <a:r>
              <a:rPr sz="4400" spc="-10" dirty="0">
                <a:solidFill>
                  <a:srgbClr val="FF0000"/>
                </a:solidFill>
              </a:rPr>
              <a:t>ÖLÜM</a:t>
            </a:r>
            <a:r>
              <a:rPr sz="4400" spc="5" dirty="0">
                <a:solidFill>
                  <a:srgbClr val="FF0000"/>
                </a:solidFill>
              </a:rPr>
              <a:t> </a:t>
            </a:r>
            <a:r>
              <a:rPr sz="4400" spc="-10" dirty="0">
                <a:solidFill>
                  <a:srgbClr val="FF0000"/>
                </a:solidFill>
              </a:rPr>
              <a:t>HIZI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4296" y="2109608"/>
            <a:ext cx="7360920" cy="152396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35376" y="4669612"/>
            <a:ext cx="375666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2470" algn="l"/>
              </a:tabLst>
            </a:pPr>
            <a:r>
              <a:rPr sz="4800" dirty="0">
                <a:latin typeface="Arial"/>
                <a:cs typeface="Arial"/>
              </a:rPr>
              <a:t>‰</a:t>
            </a:r>
            <a:r>
              <a:rPr sz="4800" spc="10" dirty="0">
                <a:latin typeface="Arial"/>
                <a:cs typeface="Arial"/>
              </a:rPr>
              <a:t> </a:t>
            </a:r>
            <a:r>
              <a:rPr sz="4800" dirty="0">
                <a:solidFill>
                  <a:srgbClr val="FF0000"/>
                </a:solidFill>
                <a:latin typeface="Arial"/>
                <a:cs typeface="Arial"/>
              </a:rPr>
              <a:t>9.3	</a:t>
            </a:r>
            <a:r>
              <a:rPr sz="4800" dirty="0">
                <a:latin typeface="Arial"/>
                <a:cs typeface="Arial"/>
              </a:rPr>
              <a:t>(201</a:t>
            </a:r>
            <a:r>
              <a:rPr sz="4800" spc="-15" dirty="0">
                <a:latin typeface="Arial"/>
                <a:cs typeface="Arial"/>
              </a:rPr>
              <a:t>8</a:t>
            </a:r>
            <a:r>
              <a:rPr sz="4800" dirty="0">
                <a:latin typeface="Arial"/>
                <a:cs typeface="Arial"/>
              </a:rPr>
              <a:t>)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151" y="483488"/>
            <a:ext cx="468058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>
                <a:solidFill>
                  <a:srgbClr val="FF0000"/>
                </a:solidFill>
              </a:rPr>
              <a:t>5</a:t>
            </a:r>
            <a:r>
              <a:rPr sz="4400" spc="-25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yaş</a:t>
            </a:r>
            <a:r>
              <a:rPr sz="4400" spc="5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altı</a:t>
            </a:r>
            <a:r>
              <a:rPr sz="4400" spc="-40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ölüm</a:t>
            </a:r>
            <a:r>
              <a:rPr sz="4400" spc="-10" dirty="0">
                <a:solidFill>
                  <a:srgbClr val="FF0000"/>
                </a:solidFill>
              </a:rPr>
              <a:t> hızı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955" y="3218208"/>
            <a:ext cx="8437129" cy="7076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35376" y="4669612"/>
            <a:ext cx="404876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74570" algn="l"/>
              </a:tabLst>
            </a:pPr>
            <a:r>
              <a:rPr sz="4800" dirty="0">
                <a:latin typeface="Arial"/>
                <a:cs typeface="Arial"/>
              </a:rPr>
              <a:t>‰</a:t>
            </a:r>
            <a:r>
              <a:rPr sz="4800" spc="10" dirty="0">
                <a:latin typeface="Arial"/>
                <a:cs typeface="Arial"/>
              </a:rPr>
              <a:t> </a:t>
            </a:r>
            <a:r>
              <a:rPr sz="4800" spc="-365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sz="4800" dirty="0">
                <a:solidFill>
                  <a:srgbClr val="FF0000"/>
                </a:solidFill>
                <a:latin typeface="Arial"/>
                <a:cs typeface="Arial"/>
              </a:rPr>
              <a:t>1.4	</a:t>
            </a:r>
            <a:r>
              <a:rPr sz="4800" dirty="0">
                <a:latin typeface="Arial"/>
                <a:cs typeface="Arial"/>
              </a:rPr>
              <a:t>(201</a:t>
            </a:r>
            <a:r>
              <a:rPr sz="4800" spc="-15" dirty="0">
                <a:latin typeface="Arial"/>
                <a:cs typeface="Arial"/>
              </a:rPr>
              <a:t>8</a:t>
            </a:r>
            <a:r>
              <a:rPr sz="4800" dirty="0">
                <a:latin typeface="Arial"/>
                <a:cs typeface="Arial"/>
              </a:rPr>
              <a:t>)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5282" y="208610"/>
            <a:ext cx="539623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b="1" dirty="0">
                <a:latin typeface="Arial"/>
                <a:cs typeface="Arial"/>
              </a:rPr>
              <a:t>Anne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spc="5" dirty="0">
                <a:latin typeface="Arial"/>
                <a:cs typeface="Arial"/>
              </a:rPr>
              <a:t>Ölüm</a:t>
            </a:r>
            <a:r>
              <a:rPr b="1" spc="-4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Hızı</a:t>
            </a:r>
            <a:r>
              <a:rPr b="1" spc="-45" dirty="0">
                <a:latin typeface="Arial"/>
                <a:cs typeface="Arial"/>
              </a:rPr>
              <a:t> </a:t>
            </a:r>
            <a:r>
              <a:rPr b="1" spc="10" dirty="0">
                <a:latin typeface="Arial"/>
                <a:cs typeface="Arial"/>
              </a:rPr>
              <a:t>(AÖH)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3320" y="1079703"/>
            <a:ext cx="8063230" cy="3352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5"/>
              </a:spcBef>
            </a:pPr>
            <a:r>
              <a:rPr sz="2000" spc="-15" dirty="0">
                <a:latin typeface="Arial"/>
                <a:cs typeface="Arial"/>
              </a:rPr>
              <a:t>Bir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toplumun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sağlık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göstergeleri</a:t>
            </a:r>
            <a:r>
              <a:rPr sz="2000" spc="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arasında ana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sağlığı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ölçütleri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en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önemli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ölçütlerdir.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Gebelik,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doğum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ya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da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lohusalık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döneminde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meydana 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gelen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kadın</a:t>
            </a:r>
            <a:r>
              <a:rPr sz="2000" spc="-10" dirty="0">
                <a:latin typeface="Arial"/>
                <a:cs typeface="Arial"/>
              </a:rPr>
              <a:t> ölümlerine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ana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ölümü </a:t>
            </a:r>
            <a:r>
              <a:rPr sz="2000" spc="-10" dirty="0">
                <a:latin typeface="Arial"/>
                <a:cs typeface="Arial"/>
              </a:rPr>
              <a:t>denir.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>
              <a:latin typeface="Arial"/>
              <a:cs typeface="Arial"/>
            </a:endParaRPr>
          </a:p>
          <a:p>
            <a:pPr marL="1442085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Bir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takvim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yılı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içindeki</a:t>
            </a:r>
            <a:endParaRPr sz="2400">
              <a:latin typeface="Arial"/>
              <a:cs typeface="Arial"/>
            </a:endParaRPr>
          </a:p>
          <a:p>
            <a:pPr marL="1609725">
              <a:lnSpc>
                <a:spcPct val="100000"/>
              </a:lnSpc>
              <a:spcBef>
                <a:spcPts val="580"/>
              </a:spcBef>
            </a:pPr>
            <a:r>
              <a:rPr sz="2400" b="1" dirty="0">
                <a:latin typeface="Arial"/>
                <a:cs typeface="Arial"/>
              </a:rPr>
              <a:t>toplam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anne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ölümleri</a:t>
            </a:r>
            <a:endParaRPr sz="24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2400" b="1" spc="-25" dirty="0">
                <a:latin typeface="Arial"/>
                <a:cs typeface="Arial"/>
              </a:rPr>
              <a:t>AÖH</a:t>
            </a:r>
            <a:r>
              <a:rPr sz="2400" b="1" spc="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=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---------------------------------X</a:t>
            </a:r>
            <a:r>
              <a:rPr sz="2400" b="1" spc="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10.000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35" dirty="0">
                <a:latin typeface="Arial"/>
                <a:cs typeface="Arial"/>
              </a:rPr>
              <a:t>ya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da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100.000</a:t>
            </a:r>
            <a:endParaRPr sz="2400">
              <a:latin typeface="Arial"/>
              <a:cs typeface="Arial"/>
            </a:endParaRPr>
          </a:p>
          <a:p>
            <a:pPr marL="1365885">
              <a:lnSpc>
                <a:spcPct val="100000"/>
              </a:lnSpc>
            </a:pPr>
            <a:r>
              <a:rPr sz="2400" b="1" spc="-30" dirty="0">
                <a:latin typeface="Arial"/>
                <a:cs typeface="Arial"/>
              </a:rPr>
              <a:t>Aynı</a:t>
            </a:r>
            <a:r>
              <a:rPr sz="2400" b="1" spc="10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yıl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içindeki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toplam</a:t>
            </a:r>
            <a:endParaRPr sz="2400">
              <a:latin typeface="Arial"/>
              <a:cs typeface="Arial"/>
            </a:endParaRPr>
          </a:p>
          <a:p>
            <a:pPr marL="1609725">
              <a:lnSpc>
                <a:spcPct val="100000"/>
              </a:lnSpc>
              <a:spcBef>
                <a:spcPts val="580"/>
              </a:spcBef>
            </a:pPr>
            <a:r>
              <a:rPr sz="2400" b="1" dirty="0">
                <a:latin typeface="Arial"/>
                <a:cs typeface="Arial"/>
              </a:rPr>
              <a:t>canlı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doğum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sayısı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3450" y="5822696"/>
            <a:ext cx="42932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1235" algn="l"/>
                <a:tab pos="2519045" algn="l"/>
              </a:tabLst>
            </a:pPr>
            <a:r>
              <a:rPr sz="4800" dirty="0">
                <a:latin typeface="Arial"/>
                <a:cs typeface="Arial"/>
              </a:rPr>
              <a:t>‰</a:t>
            </a:r>
            <a:r>
              <a:rPr sz="2800" b="1" spc="5" dirty="0">
                <a:latin typeface="Arial"/>
                <a:cs typeface="Arial"/>
              </a:rPr>
              <a:t>0	</a:t>
            </a:r>
            <a:r>
              <a:rPr sz="4800" dirty="0">
                <a:solidFill>
                  <a:srgbClr val="FF0000"/>
                </a:solidFill>
                <a:latin typeface="Arial"/>
                <a:cs typeface="Arial"/>
              </a:rPr>
              <a:t>14.6	</a:t>
            </a:r>
            <a:r>
              <a:rPr sz="4800" dirty="0">
                <a:latin typeface="Arial"/>
                <a:cs typeface="Arial"/>
              </a:rPr>
              <a:t>(201</a:t>
            </a:r>
            <a:r>
              <a:rPr sz="4800" spc="-15" dirty="0">
                <a:latin typeface="Arial"/>
                <a:cs typeface="Arial"/>
              </a:rPr>
              <a:t>7</a:t>
            </a:r>
            <a:r>
              <a:rPr sz="4800" dirty="0">
                <a:latin typeface="Arial"/>
                <a:cs typeface="Arial"/>
              </a:rPr>
              <a:t>)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151" y="483488"/>
            <a:ext cx="468058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>
                <a:solidFill>
                  <a:srgbClr val="FF0000"/>
                </a:solidFill>
              </a:rPr>
              <a:t>5</a:t>
            </a:r>
            <a:r>
              <a:rPr sz="4400" spc="-25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yaş</a:t>
            </a:r>
            <a:r>
              <a:rPr sz="4400" spc="5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altı</a:t>
            </a:r>
            <a:r>
              <a:rPr sz="4400" spc="-40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ölüm</a:t>
            </a:r>
            <a:r>
              <a:rPr sz="4400" spc="-10" dirty="0">
                <a:solidFill>
                  <a:srgbClr val="FF0000"/>
                </a:solidFill>
              </a:rPr>
              <a:t> hızı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955" y="3218208"/>
            <a:ext cx="8437129" cy="7076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35376" y="4669612"/>
            <a:ext cx="42945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1235" algn="l"/>
                <a:tab pos="2518410" algn="l"/>
              </a:tabLst>
            </a:pPr>
            <a:r>
              <a:rPr sz="4800" dirty="0">
                <a:latin typeface="Arial"/>
                <a:cs typeface="Arial"/>
              </a:rPr>
              <a:t>‰</a:t>
            </a:r>
            <a:r>
              <a:rPr sz="2800" b="1" spc="5" dirty="0">
                <a:latin typeface="Arial"/>
                <a:cs typeface="Arial"/>
              </a:rPr>
              <a:t>0	</a:t>
            </a:r>
            <a:r>
              <a:rPr sz="4800" dirty="0">
                <a:solidFill>
                  <a:srgbClr val="FF0000"/>
                </a:solidFill>
                <a:latin typeface="Arial"/>
                <a:cs typeface="Arial"/>
              </a:rPr>
              <a:t>14.6	</a:t>
            </a:r>
            <a:r>
              <a:rPr sz="4800" dirty="0">
                <a:latin typeface="Arial"/>
                <a:cs typeface="Arial"/>
              </a:rPr>
              <a:t>(2017)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6598" y="483488"/>
            <a:ext cx="312928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1" spc="-5" dirty="0">
                <a:latin typeface="Arial"/>
                <a:cs typeface="Arial"/>
              </a:rPr>
              <a:t>Fatalite</a:t>
            </a:r>
            <a:r>
              <a:rPr sz="4400" b="1" spc="-70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Hızı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588389"/>
            <a:ext cx="7896225" cy="313563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6870" marR="22225" indent="-344805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Arial"/>
                <a:cs typeface="Arial"/>
              </a:rPr>
              <a:t>Belirli </a:t>
            </a:r>
            <a:r>
              <a:rPr sz="2400" dirty="0">
                <a:latin typeface="Arial"/>
                <a:cs typeface="Arial"/>
              </a:rPr>
              <a:t>bir </a:t>
            </a:r>
            <a:r>
              <a:rPr sz="2400" spc="-5" dirty="0">
                <a:latin typeface="Arial"/>
                <a:cs typeface="Arial"/>
              </a:rPr>
              <a:t>hastalığın </a:t>
            </a:r>
            <a:r>
              <a:rPr sz="2400" spc="5" dirty="0">
                <a:latin typeface="Arial"/>
                <a:cs typeface="Arial"/>
              </a:rPr>
              <a:t>ne </a:t>
            </a:r>
            <a:r>
              <a:rPr sz="2400" dirty="0">
                <a:latin typeface="Arial"/>
                <a:cs typeface="Arial"/>
              </a:rPr>
              <a:t>kadar öldürücü olduğunu saptamak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için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kullanılır.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00">
              <a:latin typeface="Arial"/>
              <a:cs typeface="Arial"/>
            </a:endParaRPr>
          </a:p>
          <a:p>
            <a:pPr marL="4945380" marR="645795" indent="-485140">
              <a:lnSpc>
                <a:spcPct val="110000"/>
              </a:lnSpc>
            </a:pPr>
            <a:r>
              <a:rPr sz="2400" dirty="0">
                <a:latin typeface="Arial"/>
                <a:cs typeface="Arial"/>
              </a:rPr>
              <a:t>X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hastalığı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nedenine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bağlı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ölüm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sayısı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Arial"/>
                <a:cs typeface="Arial"/>
              </a:rPr>
              <a:t>X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hastalığının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fatalite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hızı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----------------------------------x100</a:t>
            </a:r>
            <a:endParaRPr sz="2400">
              <a:latin typeface="Arial"/>
              <a:cs typeface="Arial"/>
            </a:endParaRPr>
          </a:p>
          <a:p>
            <a:pPr marL="3683635">
              <a:lnSpc>
                <a:spcPct val="100000"/>
              </a:lnSpc>
              <a:spcBef>
                <a:spcPts val="285"/>
              </a:spcBef>
            </a:pPr>
            <a:r>
              <a:rPr sz="2400" dirty="0">
                <a:latin typeface="Arial"/>
                <a:cs typeface="Arial"/>
              </a:rPr>
              <a:t>X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hastalığına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yakalananların</a:t>
            </a:r>
            <a:endParaRPr sz="2400">
              <a:latin typeface="Arial"/>
              <a:cs typeface="Arial"/>
            </a:endParaRPr>
          </a:p>
          <a:p>
            <a:pPr marL="5400040">
              <a:lnSpc>
                <a:spcPct val="100000"/>
              </a:lnSpc>
              <a:spcBef>
                <a:spcPts val="295"/>
              </a:spcBef>
            </a:pPr>
            <a:r>
              <a:rPr sz="2400" spc="-10" dirty="0">
                <a:latin typeface="Arial"/>
                <a:cs typeface="Arial"/>
              </a:rPr>
              <a:t>sayısı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7767" y="355168"/>
            <a:ext cx="47332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rgbClr val="FF0000"/>
                </a:solidFill>
              </a:rPr>
              <a:t>Epidemiyoloji;</a:t>
            </a:r>
            <a:endParaRPr sz="6000"/>
          </a:p>
        </p:txBody>
      </p:sp>
      <p:sp>
        <p:nvSpPr>
          <p:cNvPr id="3" name="object 3"/>
          <p:cNvSpPr txBox="1"/>
          <p:nvPr/>
        </p:nvSpPr>
        <p:spPr>
          <a:xfrm>
            <a:off x="536244" y="1624660"/>
            <a:ext cx="7971155" cy="37325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196215" indent="-344805">
              <a:lnSpc>
                <a:spcPct val="100000"/>
              </a:lnSpc>
              <a:spcBef>
                <a:spcPts val="95"/>
              </a:spcBef>
              <a:tabLst>
                <a:tab pos="356870" algn="l"/>
              </a:tabLst>
            </a:pPr>
            <a:r>
              <a:rPr sz="3200" spc="-5" dirty="0">
                <a:latin typeface="Arial"/>
                <a:cs typeface="Arial"/>
              </a:rPr>
              <a:t>•	Toplumda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sağlık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hastalık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durumlarının </a:t>
            </a:r>
            <a:r>
              <a:rPr sz="3200" spc="-8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kişi, </a:t>
            </a:r>
            <a:r>
              <a:rPr sz="3200" spc="-20" dirty="0">
                <a:latin typeface="Arial"/>
                <a:cs typeface="Arial"/>
              </a:rPr>
              <a:t>yer </a:t>
            </a:r>
            <a:r>
              <a:rPr sz="3200" spc="-5" dirty="0">
                <a:latin typeface="Arial"/>
                <a:cs typeface="Arial"/>
              </a:rPr>
              <a:t>ve </a:t>
            </a:r>
            <a:r>
              <a:rPr sz="3200" spc="-10" dirty="0">
                <a:latin typeface="Arial"/>
                <a:cs typeface="Arial"/>
              </a:rPr>
              <a:t>zaman </a:t>
            </a:r>
            <a:r>
              <a:rPr sz="3200" spc="-5" dirty="0">
                <a:latin typeface="Arial"/>
                <a:cs typeface="Arial"/>
              </a:rPr>
              <a:t>içindeki </a:t>
            </a:r>
            <a:r>
              <a:rPr sz="3200" spc="-10" dirty="0">
                <a:latin typeface="Arial"/>
                <a:cs typeface="Arial"/>
              </a:rPr>
              <a:t>sıklık </a:t>
            </a:r>
            <a:r>
              <a:rPr sz="3200" spc="-5" dirty="0">
                <a:latin typeface="Arial"/>
                <a:cs typeface="Arial"/>
              </a:rPr>
              <a:t>ve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dağılımını</a:t>
            </a:r>
            <a:r>
              <a:rPr sz="3200" spc="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inceler;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356870" algn="l"/>
              </a:tabLst>
            </a:pPr>
            <a:r>
              <a:rPr sz="3200" spc="-5" dirty="0">
                <a:latin typeface="Arial"/>
                <a:cs typeface="Arial"/>
              </a:rPr>
              <a:t>•	</a:t>
            </a:r>
            <a:r>
              <a:rPr sz="3200" spc="-10" dirty="0">
                <a:latin typeface="Arial"/>
                <a:cs typeface="Arial"/>
              </a:rPr>
              <a:t>Hastalıkların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olası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nedenlerini </a:t>
            </a:r>
            <a:r>
              <a:rPr sz="3200" spc="-15" dirty="0">
                <a:latin typeface="Arial"/>
                <a:cs typeface="Arial"/>
              </a:rPr>
              <a:t>araştırır;</a:t>
            </a:r>
            <a:endParaRPr sz="320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tabLst>
                <a:tab pos="356870" algn="l"/>
              </a:tabLst>
            </a:pPr>
            <a:r>
              <a:rPr sz="3200" spc="-5" dirty="0">
                <a:latin typeface="Arial"/>
                <a:cs typeface="Arial"/>
              </a:rPr>
              <a:t>•	</a:t>
            </a:r>
            <a:r>
              <a:rPr sz="3200" spc="-10" dirty="0">
                <a:latin typeface="Arial"/>
                <a:cs typeface="Arial"/>
              </a:rPr>
              <a:t>Hastalıklardan </a:t>
            </a:r>
            <a:r>
              <a:rPr sz="3200" spc="-5" dirty="0">
                <a:latin typeface="Arial"/>
                <a:cs typeface="Arial"/>
              </a:rPr>
              <a:t>korunmada kullanılabilecek </a:t>
            </a:r>
            <a:r>
              <a:rPr sz="3200" spc="-8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müdahale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tiplerini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ve etkilerini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inceler;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  <a:tabLst>
                <a:tab pos="356870" algn="l"/>
              </a:tabLst>
            </a:pPr>
            <a:r>
              <a:rPr sz="3200" spc="-5" dirty="0">
                <a:latin typeface="Arial"/>
                <a:cs typeface="Arial"/>
              </a:rPr>
              <a:t>•	</a:t>
            </a:r>
            <a:r>
              <a:rPr sz="3200" spc="-10" dirty="0">
                <a:latin typeface="Arial"/>
                <a:cs typeface="Arial"/>
              </a:rPr>
              <a:t>Sağlık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hizmetlerini</a:t>
            </a:r>
            <a:r>
              <a:rPr sz="3200" spc="-10" dirty="0">
                <a:latin typeface="Arial"/>
                <a:cs typeface="Arial"/>
              </a:rPr>
              <a:t> değerlendirir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Kaba </a:t>
            </a:r>
            <a:r>
              <a:rPr spc="-10" dirty="0"/>
              <a:t>doğum</a:t>
            </a:r>
            <a:r>
              <a:rPr spc="-25" dirty="0"/>
              <a:t> </a:t>
            </a:r>
            <a:r>
              <a:rPr spc="-10" dirty="0"/>
              <a:t>hızı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8824" y="1952047"/>
            <a:ext cx="6793992" cy="148135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275077" y="4531309"/>
            <a:ext cx="41630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KDH:</a:t>
            </a:r>
            <a:r>
              <a:rPr sz="3600" spc="-2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‰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10" dirty="0">
                <a:solidFill>
                  <a:srgbClr val="FF0000"/>
                </a:solidFill>
                <a:latin typeface="Arial"/>
                <a:cs typeface="Arial"/>
              </a:rPr>
              <a:t>15.3</a:t>
            </a:r>
            <a:r>
              <a:rPr sz="36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(2018)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9186" y="483488"/>
            <a:ext cx="132588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1" spc="-10" dirty="0">
                <a:latin typeface="Arial"/>
                <a:cs typeface="Arial"/>
              </a:rPr>
              <a:t>O</a:t>
            </a:r>
            <a:r>
              <a:rPr sz="4400" b="1" spc="-20" dirty="0">
                <a:latin typeface="Arial"/>
                <a:cs typeface="Arial"/>
              </a:rPr>
              <a:t>r</a:t>
            </a:r>
            <a:r>
              <a:rPr sz="4400" b="1" spc="-5" dirty="0">
                <a:latin typeface="Arial"/>
                <a:cs typeface="Arial"/>
              </a:rPr>
              <a:t>an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217" y="1653667"/>
            <a:ext cx="8050530" cy="39274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tabLst>
                <a:tab pos="356870" algn="l"/>
              </a:tabLst>
            </a:pPr>
            <a:r>
              <a:rPr sz="3200" spc="-5" dirty="0">
                <a:latin typeface="Arial"/>
                <a:cs typeface="Arial"/>
              </a:rPr>
              <a:t>•	</a:t>
            </a:r>
            <a:r>
              <a:rPr sz="3200" dirty="0">
                <a:latin typeface="Arial"/>
                <a:cs typeface="Arial"/>
              </a:rPr>
              <a:t>Bir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sağlık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olayının</a:t>
            </a:r>
            <a:r>
              <a:rPr sz="3200" spc="7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diğerine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göre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boyutta </a:t>
            </a:r>
            <a:r>
              <a:rPr sz="3200" spc="-87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olduğunu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ifade</a:t>
            </a:r>
            <a:r>
              <a:rPr sz="3200" spc="-10" dirty="0">
                <a:latin typeface="Arial"/>
                <a:cs typeface="Arial"/>
              </a:rPr>
              <a:t> eder.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Diğer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bir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deyişle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bir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nicel </a:t>
            </a:r>
            <a:r>
              <a:rPr sz="3200" spc="-10" dirty="0">
                <a:latin typeface="Arial"/>
                <a:cs typeface="Arial"/>
              </a:rPr>
              <a:t>değerin </a:t>
            </a:r>
            <a:r>
              <a:rPr sz="3200" spc="-5" dirty="0">
                <a:latin typeface="Arial"/>
                <a:cs typeface="Arial"/>
              </a:rPr>
              <a:t>diğer bir nicel </a:t>
            </a:r>
            <a:r>
              <a:rPr sz="3200" spc="-10" dirty="0">
                <a:latin typeface="Arial"/>
                <a:cs typeface="Arial"/>
              </a:rPr>
              <a:t>değere 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bölünmesi </a:t>
            </a:r>
            <a:r>
              <a:rPr sz="3200" dirty="0">
                <a:latin typeface="Arial"/>
                <a:cs typeface="Arial"/>
              </a:rPr>
              <a:t>ile </a:t>
            </a:r>
            <a:r>
              <a:rPr sz="3200" spc="-10" dirty="0">
                <a:latin typeface="Arial"/>
                <a:cs typeface="Arial"/>
              </a:rPr>
              <a:t>bulunur. </a:t>
            </a:r>
            <a:r>
              <a:rPr sz="3200" spc="-5" dirty="0">
                <a:latin typeface="Arial"/>
                <a:cs typeface="Arial"/>
              </a:rPr>
              <a:t>Pay ve </a:t>
            </a:r>
            <a:r>
              <a:rPr sz="3200" spc="-15" dirty="0">
                <a:latin typeface="Arial"/>
                <a:cs typeface="Arial"/>
              </a:rPr>
              <a:t>paydada </a:t>
            </a:r>
            <a:r>
              <a:rPr sz="3200" spc="-20" dirty="0">
                <a:latin typeface="Arial"/>
                <a:cs typeface="Arial"/>
              </a:rPr>
              <a:t>yer </a:t>
            </a:r>
            <a:r>
              <a:rPr sz="3200" spc="-8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alan</a:t>
            </a:r>
            <a:r>
              <a:rPr sz="3200" spc="-10" dirty="0">
                <a:latin typeface="Arial"/>
                <a:cs typeface="Arial"/>
              </a:rPr>
              <a:t> olaylar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farklıdır.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En </a:t>
            </a:r>
            <a:r>
              <a:rPr sz="3200" spc="-10" dirty="0">
                <a:latin typeface="Arial"/>
                <a:cs typeface="Arial"/>
              </a:rPr>
              <a:t>sık 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kullanılanlardan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bazıları,</a:t>
            </a:r>
            <a:r>
              <a:rPr sz="3200" spc="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doğumda 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erkek/kadın </a:t>
            </a:r>
            <a:r>
              <a:rPr sz="3200" spc="-15" dirty="0">
                <a:latin typeface="Arial"/>
                <a:cs typeface="Arial"/>
              </a:rPr>
              <a:t>oranı,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düşük/canlı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doğum 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oranıdır.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7538" y="483488"/>
            <a:ext cx="586422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1" spc="-5" dirty="0">
                <a:latin typeface="Arial"/>
                <a:cs typeface="Arial"/>
              </a:rPr>
              <a:t>Prevalans</a:t>
            </a:r>
            <a:r>
              <a:rPr sz="4400" b="1" spc="-10" dirty="0">
                <a:latin typeface="Arial"/>
                <a:cs typeface="Arial"/>
              </a:rPr>
              <a:t> ve</a:t>
            </a:r>
            <a:r>
              <a:rPr sz="4400" b="1" spc="-30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İnsidans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5008" y="1676400"/>
            <a:ext cx="3870960" cy="948055"/>
          </a:xfrm>
          <a:prstGeom prst="rect">
            <a:avLst/>
          </a:prstGeom>
          <a:solidFill>
            <a:srgbClr val="BADFE2"/>
          </a:solidFill>
        </p:spPr>
        <p:txBody>
          <a:bodyPr vert="horz" wrap="square" lIns="0" tIns="193040" rIns="0" bIns="0" rtlCol="0">
            <a:spAutoFit/>
          </a:bodyPr>
          <a:lstStyle/>
          <a:p>
            <a:pPr marL="700405">
              <a:lnSpc>
                <a:spcPct val="100000"/>
              </a:lnSpc>
              <a:spcBef>
                <a:spcPts val="1520"/>
              </a:spcBef>
            </a:pPr>
            <a:r>
              <a:rPr sz="3200" b="1" spc="-20" dirty="0">
                <a:solidFill>
                  <a:srgbClr val="FF0000"/>
                </a:solidFill>
                <a:latin typeface="Arial"/>
                <a:cs typeface="Arial"/>
              </a:rPr>
              <a:t>PREVELANS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5008" y="2624327"/>
            <a:ext cx="3870960" cy="3426460"/>
          </a:xfrm>
          <a:prstGeom prst="rect">
            <a:avLst/>
          </a:prstGeom>
          <a:solidFill>
            <a:srgbClr val="E7F3F4">
              <a:alpha val="90194"/>
            </a:srgbClr>
          </a:solidFill>
        </p:spPr>
        <p:txBody>
          <a:bodyPr vert="horz" wrap="square" lIns="0" tIns="154305" rIns="0" bIns="0" rtlCol="0">
            <a:spAutoFit/>
          </a:bodyPr>
          <a:lstStyle/>
          <a:p>
            <a:pPr marL="469265" marR="255270" indent="-287020">
              <a:lnSpc>
                <a:spcPct val="86300"/>
              </a:lnSpc>
              <a:spcBef>
                <a:spcPts val="1215"/>
              </a:spcBef>
            </a:pPr>
            <a:r>
              <a:rPr sz="3200" spc="-5" dirty="0">
                <a:latin typeface="Arial"/>
                <a:cs typeface="Arial"/>
              </a:rPr>
              <a:t>•</a:t>
            </a:r>
            <a:r>
              <a:rPr sz="3200" spc="2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Bir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hastalığın</a:t>
            </a:r>
            <a:r>
              <a:rPr sz="3200" spc="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,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belli bir zaman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noktasında, </a:t>
            </a:r>
            <a:r>
              <a:rPr sz="3200" spc="-5" dirty="0">
                <a:latin typeface="Arial"/>
                <a:cs typeface="Arial"/>
              </a:rPr>
              <a:t> belirli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tanımlanmış</a:t>
            </a:r>
            <a:r>
              <a:rPr sz="3200" spc="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bir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toplumda </a:t>
            </a:r>
            <a:r>
              <a:rPr sz="3200" spc="-10" dirty="0">
                <a:latin typeface="Arial"/>
                <a:cs typeface="Arial"/>
              </a:rPr>
              <a:t>görülen </a:t>
            </a:r>
            <a:r>
              <a:rPr sz="3200" spc="-8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olgu</a:t>
            </a:r>
            <a:r>
              <a:rPr sz="3200" spc="-15" dirty="0">
                <a:latin typeface="Arial"/>
                <a:cs typeface="Arial"/>
              </a:rPr>
              <a:t> sayısı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28032" y="1676400"/>
            <a:ext cx="3870960" cy="948055"/>
          </a:xfrm>
          <a:prstGeom prst="rect">
            <a:avLst/>
          </a:prstGeom>
          <a:solidFill>
            <a:srgbClr val="BADFE2"/>
          </a:solidFill>
        </p:spPr>
        <p:txBody>
          <a:bodyPr vert="horz" wrap="square" lIns="0" tIns="193040" rIns="0" bIns="0" rtlCol="0">
            <a:spAutoFit/>
          </a:bodyPr>
          <a:lstStyle/>
          <a:p>
            <a:pPr marL="977265">
              <a:lnSpc>
                <a:spcPct val="100000"/>
              </a:lnSpc>
              <a:spcBef>
                <a:spcPts val="1520"/>
              </a:spcBef>
            </a:pP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İNSİDANS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8032" y="2624327"/>
            <a:ext cx="3870960" cy="3426460"/>
          </a:xfrm>
          <a:prstGeom prst="rect">
            <a:avLst/>
          </a:prstGeom>
          <a:solidFill>
            <a:srgbClr val="E7F3F4">
              <a:alpha val="90194"/>
            </a:srgbClr>
          </a:solidFill>
        </p:spPr>
        <p:txBody>
          <a:bodyPr vert="horz" wrap="square" lIns="0" tIns="154305" rIns="0" bIns="0" rtlCol="0">
            <a:spAutoFit/>
          </a:bodyPr>
          <a:lstStyle/>
          <a:p>
            <a:pPr marL="471805" marR="327025" indent="-287020">
              <a:lnSpc>
                <a:spcPct val="86300"/>
              </a:lnSpc>
              <a:spcBef>
                <a:spcPts val="1215"/>
              </a:spcBef>
            </a:pPr>
            <a:r>
              <a:rPr sz="3200" spc="-5" dirty="0">
                <a:latin typeface="Arial"/>
                <a:cs typeface="Arial"/>
              </a:rPr>
              <a:t>•</a:t>
            </a:r>
            <a:r>
              <a:rPr sz="3200" spc="2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Bir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hastalığın, 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belli bir zaman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aralığında </a:t>
            </a:r>
            <a:r>
              <a:rPr sz="3200" spc="-10" dirty="0">
                <a:latin typeface="Arial"/>
                <a:cs typeface="Arial"/>
              </a:rPr>
              <a:t> görülen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yeni </a:t>
            </a:r>
            <a:r>
              <a:rPr sz="3200" spc="-15" dirty="0">
                <a:latin typeface="Arial"/>
                <a:cs typeface="Arial"/>
              </a:rPr>
              <a:t> olgularının</a:t>
            </a:r>
            <a:r>
              <a:rPr sz="3200" spc="2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sayısı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7538" y="483488"/>
            <a:ext cx="586422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1" spc="-5" dirty="0">
                <a:latin typeface="Arial"/>
                <a:cs typeface="Arial"/>
              </a:rPr>
              <a:t>Prevalans</a:t>
            </a:r>
            <a:r>
              <a:rPr sz="4400" b="1" spc="-10" dirty="0">
                <a:latin typeface="Arial"/>
                <a:cs typeface="Arial"/>
              </a:rPr>
              <a:t> ve</a:t>
            </a:r>
            <a:r>
              <a:rPr sz="4400" b="1" spc="-30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İnsidans</a:t>
            </a:r>
            <a:endParaRPr sz="4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7500" y="2762250"/>
          <a:ext cx="8229600" cy="369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369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5798820" y="2205227"/>
            <a:ext cx="2807335" cy="433070"/>
          </a:xfrm>
          <a:custGeom>
            <a:avLst/>
            <a:gdLst/>
            <a:ahLst/>
            <a:cxnLst/>
            <a:rect l="l" t="t" r="r" b="b"/>
            <a:pathLst>
              <a:path w="2807334" h="433069">
                <a:moveTo>
                  <a:pt x="0" y="432816"/>
                </a:moveTo>
                <a:lnTo>
                  <a:pt x="1836" y="364418"/>
                </a:lnTo>
                <a:lnTo>
                  <a:pt x="6953" y="305013"/>
                </a:lnTo>
                <a:lnTo>
                  <a:pt x="14758" y="258165"/>
                </a:lnTo>
                <a:lnTo>
                  <a:pt x="36067" y="216408"/>
                </a:lnTo>
                <a:lnTo>
                  <a:pt x="1367535" y="216408"/>
                </a:lnTo>
                <a:lnTo>
                  <a:pt x="1378943" y="205374"/>
                </a:lnTo>
                <a:lnTo>
                  <a:pt x="1388845" y="174650"/>
                </a:lnTo>
                <a:lnTo>
                  <a:pt x="1396650" y="127802"/>
                </a:lnTo>
                <a:lnTo>
                  <a:pt x="1401767" y="68397"/>
                </a:lnTo>
                <a:lnTo>
                  <a:pt x="1403603" y="0"/>
                </a:lnTo>
                <a:lnTo>
                  <a:pt x="1405440" y="68397"/>
                </a:lnTo>
                <a:lnTo>
                  <a:pt x="1410557" y="127802"/>
                </a:lnTo>
                <a:lnTo>
                  <a:pt x="1418362" y="174650"/>
                </a:lnTo>
                <a:lnTo>
                  <a:pt x="1428264" y="205374"/>
                </a:lnTo>
                <a:lnTo>
                  <a:pt x="1439672" y="216408"/>
                </a:lnTo>
                <a:lnTo>
                  <a:pt x="2771139" y="216408"/>
                </a:lnTo>
                <a:lnTo>
                  <a:pt x="2782547" y="227441"/>
                </a:lnTo>
                <a:lnTo>
                  <a:pt x="2792449" y="258165"/>
                </a:lnTo>
                <a:lnTo>
                  <a:pt x="2800254" y="305013"/>
                </a:lnTo>
                <a:lnTo>
                  <a:pt x="2805371" y="364418"/>
                </a:lnTo>
                <a:lnTo>
                  <a:pt x="2807207" y="432816"/>
                </a:lnTo>
              </a:path>
            </a:pathLst>
          </a:custGeom>
          <a:ln w="39624">
            <a:solidFill>
              <a:srgbClr val="B6D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524625" y="1801114"/>
            <a:ext cx="1114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İNSİD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4611" y="3360420"/>
            <a:ext cx="8208645" cy="646430"/>
          </a:xfrm>
          <a:custGeom>
            <a:avLst/>
            <a:gdLst/>
            <a:ahLst/>
            <a:cxnLst/>
            <a:rect l="l" t="t" r="r" b="b"/>
            <a:pathLst>
              <a:path w="8208645" h="646429">
                <a:moveTo>
                  <a:pt x="8208264" y="0"/>
                </a:moveTo>
                <a:lnTo>
                  <a:pt x="8206840" y="74080"/>
                </a:lnTo>
                <a:lnTo>
                  <a:pt x="8202787" y="142085"/>
                </a:lnTo>
                <a:lnTo>
                  <a:pt x="8196427" y="202074"/>
                </a:lnTo>
                <a:lnTo>
                  <a:pt x="8188086" y="252108"/>
                </a:lnTo>
                <a:lnTo>
                  <a:pt x="8178087" y="290248"/>
                </a:lnTo>
                <a:lnTo>
                  <a:pt x="8154416" y="323087"/>
                </a:lnTo>
                <a:lnTo>
                  <a:pt x="4157979" y="323087"/>
                </a:lnTo>
                <a:lnTo>
                  <a:pt x="4145639" y="331621"/>
                </a:lnTo>
                <a:lnTo>
                  <a:pt x="4124309" y="394067"/>
                </a:lnTo>
                <a:lnTo>
                  <a:pt x="4115968" y="444101"/>
                </a:lnTo>
                <a:lnTo>
                  <a:pt x="4109608" y="504090"/>
                </a:lnTo>
                <a:lnTo>
                  <a:pt x="4105555" y="572095"/>
                </a:lnTo>
                <a:lnTo>
                  <a:pt x="4104132" y="646175"/>
                </a:lnTo>
                <a:lnTo>
                  <a:pt x="4102708" y="572095"/>
                </a:lnTo>
                <a:lnTo>
                  <a:pt x="4098655" y="504090"/>
                </a:lnTo>
                <a:lnTo>
                  <a:pt x="4092295" y="444101"/>
                </a:lnTo>
                <a:lnTo>
                  <a:pt x="4083954" y="394067"/>
                </a:lnTo>
                <a:lnTo>
                  <a:pt x="4073955" y="355927"/>
                </a:lnTo>
                <a:lnTo>
                  <a:pt x="4050284" y="323087"/>
                </a:lnTo>
                <a:lnTo>
                  <a:pt x="53835" y="323087"/>
                </a:lnTo>
                <a:lnTo>
                  <a:pt x="41491" y="314554"/>
                </a:lnTo>
                <a:lnTo>
                  <a:pt x="20164" y="252108"/>
                </a:lnTo>
                <a:lnTo>
                  <a:pt x="11827" y="202074"/>
                </a:lnTo>
                <a:lnTo>
                  <a:pt x="5472" y="142085"/>
                </a:lnTo>
                <a:lnTo>
                  <a:pt x="1421" y="74080"/>
                </a:lnTo>
                <a:lnTo>
                  <a:pt x="0" y="0"/>
                </a:lnTo>
              </a:path>
            </a:pathLst>
          </a:custGeom>
          <a:ln w="39624">
            <a:solidFill>
              <a:srgbClr val="B6D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88409" y="4178554"/>
            <a:ext cx="1419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PREV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4065" y="4820234"/>
            <a:ext cx="8183880" cy="17348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Prevalans </a:t>
            </a:r>
            <a:r>
              <a:rPr sz="2800" dirty="0">
                <a:latin typeface="Arial"/>
                <a:cs typeface="Arial"/>
              </a:rPr>
              <a:t>bir hastalığın </a:t>
            </a:r>
            <a:r>
              <a:rPr sz="2800" spc="5" dirty="0">
                <a:latin typeface="Arial"/>
                <a:cs typeface="Arial"/>
              </a:rPr>
              <a:t>o </a:t>
            </a:r>
            <a:r>
              <a:rPr sz="2800" dirty="0">
                <a:latin typeface="Arial"/>
                <a:cs typeface="Arial"/>
              </a:rPr>
              <a:t>anda toplumda </a:t>
            </a:r>
            <a:r>
              <a:rPr sz="2800" spc="-5" dirty="0">
                <a:latin typeface="Arial"/>
                <a:cs typeface="Arial"/>
              </a:rPr>
              <a:t>görülme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sıklığını </a:t>
            </a:r>
            <a:r>
              <a:rPr sz="2800" dirty="0">
                <a:latin typeface="Arial"/>
                <a:cs typeface="Arial"/>
              </a:rPr>
              <a:t>ifade </a:t>
            </a:r>
            <a:r>
              <a:rPr sz="2800" spc="-30" dirty="0">
                <a:latin typeface="Arial"/>
                <a:cs typeface="Arial"/>
              </a:rPr>
              <a:t>eder.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İnsidans </a:t>
            </a:r>
            <a:r>
              <a:rPr sz="2800" spc="-5" dirty="0">
                <a:latin typeface="Arial"/>
                <a:cs typeface="Arial"/>
              </a:rPr>
              <a:t>belirli bir </a:t>
            </a:r>
            <a:r>
              <a:rPr sz="2800" dirty="0">
                <a:latin typeface="Arial"/>
                <a:cs typeface="Arial"/>
              </a:rPr>
              <a:t>süre içinde </a:t>
            </a:r>
            <a:r>
              <a:rPr sz="2800" spc="-5" dirty="0">
                <a:latin typeface="Arial"/>
                <a:cs typeface="Arial"/>
              </a:rPr>
              <a:t>bir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toplumdaki sağlam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kişilerin </a:t>
            </a:r>
            <a:r>
              <a:rPr sz="2800" spc="-5" dirty="0">
                <a:latin typeface="Arial"/>
                <a:cs typeface="Arial"/>
              </a:rPr>
              <a:t>belirli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bir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hastalığa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yakalanma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olasılığıdır.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4967" y="483488"/>
            <a:ext cx="381698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1" spc="-5" dirty="0">
                <a:latin typeface="Arial"/>
                <a:cs typeface="Arial"/>
              </a:rPr>
              <a:t>Prevalans</a:t>
            </a:r>
            <a:r>
              <a:rPr sz="4400" b="1" spc="-40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Hızı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89024" y="4801756"/>
            <a:ext cx="3091180" cy="0"/>
          </a:xfrm>
          <a:custGeom>
            <a:avLst/>
            <a:gdLst/>
            <a:ahLst/>
            <a:cxnLst/>
            <a:rect l="l" t="t" r="r" b="b"/>
            <a:pathLst>
              <a:path w="3091179">
                <a:moveTo>
                  <a:pt x="0" y="0"/>
                </a:moveTo>
                <a:lnTo>
                  <a:pt x="3090672" y="0"/>
                </a:lnTo>
              </a:path>
            </a:pathLst>
          </a:custGeom>
          <a:ln w="3140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84547" y="4801756"/>
            <a:ext cx="2496820" cy="0"/>
          </a:xfrm>
          <a:custGeom>
            <a:avLst/>
            <a:gdLst/>
            <a:ahLst/>
            <a:cxnLst/>
            <a:rect l="l" t="t" r="r" b="b"/>
            <a:pathLst>
              <a:path w="2496820">
                <a:moveTo>
                  <a:pt x="0" y="0"/>
                </a:moveTo>
                <a:lnTo>
                  <a:pt x="2496312" y="0"/>
                </a:lnTo>
              </a:path>
            </a:pathLst>
          </a:custGeom>
          <a:ln w="3140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6244" y="1621917"/>
            <a:ext cx="7571740" cy="4295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236854" indent="-344805">
              <a:lnSpc>
                <a:spcPct val="100000"/>
              </a:lnSpc>
              <a:spcBef>
                <a:spcPts val="105"/>
              </a:spcBef>
              <a:tabLst>
                <a:tab pos="1791970" algn="l"/>
              </a:tabLst>
            </a:pPr>
            <a:r>
              <a:rPr sz="2800" spc="-5" dirty="0">
                <a:latin typeface="Arial"/>
                <a:cs typeface="Arial"/>
              </a:rPr>
              <a:t>Prevalans	</a:t>
            </a:r>
            <a:r>
              <a:rPr sz="2800" spc="-10" dirty="0">
                <a:latin typeface="Arial"/>
                <a:cs typeface="Arial"/>
              </a:rPr>
              <a:t>sayısının </a:t>
            </a:r>
            <a:r>
              <a:rPr sz="2800" spc="5" dirty="0">
                <a:latin typeface="Arial"/>
                <a:cs typeface="Arial"/>
              </a:rPr>
              <a:t>risk </a:t>
            </a:r>
            <a:r>
              <a:rPr sz="2800" spc="-5" dirty="0">
                <a:latin typeface="Arial"/>
                <a:cs typeface="Arial"/>
              </a:rPr>
              <a:t>altındaki </a:t>
            </a:r>
            <a:r>
              <a:rPr sz="2800" dirty="0">
                <a:latin typeface="Arial"/>
                <a:cs typeface="Arial"/>
              </a:rPr>
              <a:t>kişi </a:t>
            </a:r>
            <a:r>
              <a:rPr sz="2800" spc="-10" dirty="0">
                <a:latin typeface="Arial"/>
                <a:cs typeface="Arial"/>
              </a:rPr>
              <a:t>sayısına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bölünmesiyle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hız </a:t>
            </a:r>
            <a:r>
              <a:rPr sz="2800" dirty="0">
                <a:latin typeface="Arial"/>
                <a:cs typeface="Arial"/>
              </a:rPr>
              <a:t>elde </a:t>
            </a:r>
            <a:r>
              <a:rPr sz="2800" spc="-5" dirty="0">
                <a:latin typeface="Arial"/>
                <a:cs typeface="Arial"/>
              </a:rPr>
              <a:t>edilir.</a:t>
            </a:r>
            <a:r>
              <a:rPr sz="2800" dirty="0">
                <a:latin typeface="Arial"/>
                <a:cs typeface="Arial"/>
              </a:rPr>
              <a:t> Genellikle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10n </a:t>
            </a:r>
            <a:r>
              <a:rPr sz="2800" dirty="0">
                <a:latin typeface="Arial"/>
                <a:cs typeface="Arial"/>
              </a:rPr>
              <a:t> kişideki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olgu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sayısı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olarak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gösterilir.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Arial"/>
              <a:cs typeface="Arial"/>
            </a:endParaRPr>
          </a:p>
          <a:p>
            <a:pPr marL="1125220" marR="1240790" indent="-198120">
              <a:lnSpc>
                <a:spcPct val="120000"/>
              </a:lnSpc>
            </a:pPr>
            <a:r>
              <a:rPr sz="2800" dirty="0">
                <a:latin typeface="Arial"/>
                <a:cs typeface="Arial"/>
              </a:rPr>
              <a:t>Belli </a:t>
            </a:r>
            <a:r>
              <a:rPr sz="2800" spc="-5" dirty="0">
                <a:latin typeface="Arial"/>
                <a:cs typeface="Arial"/>
              </a:rPr>
              <a:t>bir </a:t>
            </a:r>
            <a:r>
              <a:rPr sz="2800" dirty="0">
                <a:latin typeface="Arial"/>
                <a:cs typeface="Arial"/>
              </a:rPr>
              <a:t>zamanda </a:t>
            </a:r>
            <a:r>
              <a:rPr sz="2800" spc="-5" dirty="0">
                <a:latin typeface="Arial"/>
                <a:cs typeface="Arial"/>
              </a:rPr>
              <a:t>bir </a:t>
            </a:r>
            <a:r>
              <a:rPr sz="2800" dirty="0">
                <a:latin typeface="Arial"/>
                <a:cs typeface="Arial"/>
              </a:rPr>
              <a:t>hastalık </a:t>
            </a:r>
            <a:r>
              <a:rPr sz="2800" spc="-20" dirty="0">
                <a:latin typeface="Arial"/>
                <a:cs typeface="Arial"/>
              </a:rPr>
              <a:t>veya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durumun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görüldüğü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kişi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sayısı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6344920" algn="l"/>
              </a:tabLst>
            </a:pPr>
            <a:r>
              <a:rPr sz="2800" spc="5" dirty="0">
                <a:latin typeface="Arial"/>
                <a:cs typeface="Arial"/>
              </a:rPr>
              <a:t>P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=	</a:t>
            </a:r>
            <a:r>
              <a:rPr sz="2800" dirty="0">
                <a:latin typeface="Arial"/>
                <a:cs typeface="Arial"/>
              </a:rPr>
              <a:t>(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x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10n)</a:t>
            </a:r>
            <a:endParaRPr sz="2800">
              <a:latin typeface="Arial"/>
              <a:cs typeface="Arial"/>
            </a:endParaRPr>
          </a:p>
          <a:p>
            <a:pPr marL="356870" marR="200025">
              <a:lnSpc>
                <a:spcPct val="100000"/>
              </a:lnSpc>
              <a:spcBef>
                <a:spcPts val="675"/>
              </a:spcBef>
            </a:pPr>
            <a:r>
              <a:rPr sz="2800" spc="-10" dirty="0">
                <a:latin typeface="Arial"/>
                <a:cs typeface="Arial"/>
              </a:rPr>
              <a:t>Aynı </a:t>
            </a:r>
            <a:r>
              <a:rPr sz="2800" dirty="0">
                <a:latin typeface="Arial"/>
                <a:cs typeface="Arial"/>
              </a:rPr>
              <a:t>zamanda </a:t>
            </a:r>
            <a:r>
              <a:rPr sz="2800" spc="5" dirty="0">
                <a:latin typeface="Arial"/>
                <a:cs typeface="Arial"/>
              </a:rPr>
              <a:t>risk </a:t>
            </a:r>
            <a:r>
              <a:rPr sz="2800" spc="-5" dirty="0">
                <a:latin typeface="Arial"/>
                <a:cs typeface="Arial"/>
              </a:rPr>
              <a:t>altında </a:t>
            </a:r>
            <a:r>
              <a:rPr sz="2800" dirty="0">
                <a:latin typeface="Arial"/>
                <a:cs typeface="Arial"/>
              </a:rPr>
              <a:t>olan nüfustaki kişi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sayısı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6261" y="483488"/>
            <a:ext cx="241173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>
                <a:solidFill>
                  <a:srgbClr val="FF0000"/>
                </a:solidFill>
                <a:latin typeface="Arial"/>
                <a:cs typeface="Arial"/>
              </a:rPr>
              <a:t>DİYABET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807464"/>
            <a:ext cx="3657600" cy="1826260"/>
          </a:xfrm>
          <a:custGeom>
            <a:avLst/>
            <a:gdLst/>
            <a:ahLst/>
            <a:cxnLst/>
            <a:rect l="l" t="t" r="r" b="b"/>
            <a:pathLst>
              <a:path w="3657600" h="1826260">
                <a:moveTo>
                  <a:pt x="3474974" y="0"/>
                </a:moveTo>
                <a:lnTo>
                  <a:pt x="182575" y="0"/>
                </a:lnTo>
                <a:lnTo>
                  <a:pt x="134037" y="6525"/>
                </a:lnTo>
                <a:lnTo>
                  <a:pt x="90423" y="24939"/>
                </a:lnTo>
                <a:lnTo>
                  <a:pt x="53473" y="53498"/>
                </a:lnTo>
                <a:lnTo>
                  <a:pt x="24925" y="90461"/>
                </a:lnTo>
                <a:lnTo>
                  <a:pt x="6521" y="134084"/>
                </a:lnTo>
                <a:lnTo>
                  <a:pt x="0" y="182625"/>
                </a:lnTo>
                <a:lnTo>
                  <a:pt x="0" y="1643126"/>
                </a:lnTo>
                <a:lnTo>
                  <a:pt x="6521" y="1691667"/>
                </a:lnTo>
                <a:lnTo>
                  <a:pt x="24925" y="1735290"/>
                </a:lnTo>
                <a:lnTo>
                  <a:pt x="53473" y="1772253"/>
                </a:lnTo>
                <a:lnTo>
                  <a:pt x="90424" y="1800812"/>
                </a:lnTo>
                <a:lnTo>
                  <a:pt x="134037" y="1819226"/>
                </a:lnTo>
                <a:lnTo>
                  <a:pt x="182575" y="1825752"/>
                </a:lnTo>
                <a:lnTo>
                  <a:pt x="3474974" y="1825752"/>
                </a:lnTo>
                <a:lnTo>
                  <a:pt x="3523515" y="1819226"/>
                </a:lnTo>
                <a:lnTo>
                  <a:pt x="3567138" y="1800812"/>
                </a:lnTo>
                <a:lnTo>
                  <a:pt x="3604101" y="1772253"/>
                </a:lnTo>
                <a:lnTo>
                  <a:pt x="3632660" y="1735290"/>
                </a:lnTo>
                <a:lnTo>
                  <a:pt x="3651074" y="1691667"/>
                </a:lnTo>
                <a:lnTo>
                  <a:pt x="3657600" y="1643126"/>
                </a:lnTo>
                <a:lnTo>
                  <a:pt x="3657600" y="182625"/>
                </a:lnTo>
                <a:lnTo>
                  <a:pt x="3651074" y="134084"/>
                </a:lnTo>
                <a:lnTo>
                  <a:pt x="3632660" y="90461"/>
                </a:lnTo>
                <a:lnTo>
                  <a:pt x="3604101" y="53498"/>
                </a:lnTo>
                <a:lnTo>
                  <a:pt x="3567138" y="24939"/>
                </a:lnTo>
                <a:lnTo>
                  <a:pt x="3523515" y="6525"/>
                </a:lnTo>
                <a:lnTo>
                  <a:pt x="347497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7509" y="2338273"/>
            <a:ext cx="337820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FF0000"/>
                </a:solidFill>
                <a:latin typeface="Arial"/>
                <a:cs typeface="Arial"/>
              </a:rPr>
              <a:t>PRE</a:t>
            </a:r>
            <a:r>
              <a:rPr sz="4200" spc="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4200" dirty="0">
                <a:solidFill>
                  <a:srgbClr val="FF0000"/>
                </a:solidFill>
                <a:latin typeface="Arial"/>
                <a:cs typeface="Arial"/>
              </a:rPr>
              <a:t>ELANSI</a:t>
            </a:r>
            <a:endParaRPr sz="4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10577" y="3620833"/>
            <a:ext cx="3941445" cy="2310765"/>
            <a:chOff x="810577" y="3620833"/>
            <a:chExt cx="3941445" cy="2310765"/>
          </a:xfrm>
        </p:grpSpPr>
        <p:sp>
          <p:nvSpPr>
            <p:cNvPr id="6" name="object 6"/>
            <p:cNvSpPr/>
            <p:nvPr/>
          </p:nvSpPr>
          <p:spPr>
            <a:xfrm>
              <a:off x="822960" y="3633216"/>
              <a:ext cx="365760" cy="1371600"/>
            </a:xfrm>
            <a:custGeom>
              <a:avLst/>
              <a:gdLst/>
              <a:ahLst/>
              <a:cxnLst/>
              <a:rect l="l" t="t" r="r" b="b"/>
              <a:pathLst>
                <a:path w="365759" h="1371600">
                  <a:moveTo>
                    <a:pt x="0" y="0"/>
                  </a:moveTo>
                  <a:lnTo>
                    <a:pt x="0" y="1371218"/>
                  </a:lnTo>
                  <a:lnTo>
                    <a:pt x="365671" y="1371218"/>
                  </a:lnTo>
                </a:path>
              </a:pathLst>
            </a:custGeom>
            <a:ln w="24384">
              <a:solidFill>
                <a:srgbClr val="93B1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88720" y="4090416"/>
              <a:ext cx="3550920" cy="1828800"/>
            </a:xfrm>
            <a:custGeom>
              <a:avLst/>
              <a:gdLst/>
              <a:ahLst/>
              <a:cxnLst/>
              <a:rect l="l" t="t" r="r" b="b"/>
              <a:pathLst>
                <a:path w="3550920" h="1828800">
                  <a:moveTo>
                    <a:pt x="3368040" y="0"/>
                  </a:moveTo>
                  <a:lnTo>
                    <a:pt x="182880" y="0"/>
                  </a:ln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0" y="1645919"/>
                  </a:lnTo>
                  <a:lnTo>
                    <a:pt x="6535" y="1694537"/>
                  </a:lnTo>
                  <a:lnTo>
                    <a:pt x="24976" y="1738223"/>
                  </a:lnTo>
                  <a:lnTo>
                    <a:pt x="53578" y="1775236"/>
                  </a:lnTo>
                  <a:lnTo>
                    <a:pt x="90593" y="1803831"/>
                  </a:lnTo>
                  <a:lnTo>
                    <a:pt x="134276" y="1822267"/>
                  </a:lnTo>
                  <a:lnTo>
                    <a:pt x="182880" y="1828799"/>
                  </a:lnTo>
                  <a:lnTo>
                    <a:pt x="3368040" y="1828799"/>
                  </a:lnTo>
                  <a:lnTo>
                    <a:pt x="3416643" y="1822267"/>
                  </a:lnTo>
                  <a:lnTo>
                    <a:pt x="3460326" y="1803831"/>
                  </a:lnTo>
                  <a:lnTo>
                    <a:pt x="3497341" y="1775236"/>
                  </a:lnTo>
                  <a:lnTo>
                    <a:pt x="3525943" y="1738223"/>
                  </a:lnTo>
                  <a:lnTo>
                    <a:pt x="3544384" y="1694537"/>
                  </a:lnTo>
                  <a:lnTo>
                    <a:pt x="3550920" y="1645919"/>
                  </a:lnTo>
                  <a:lnTo>
                    <a:pt x="3550920" y="182879"/>
                  </a:lnTo>
                  <a:lnTo>
                    <a:pt x="3544384" y="134276"/>
                  </a:lnTo>
                  <a:lnTo>
                    <a:pt x="3525943" y="90593"/>
                  </a:lnTo>
                  <a:lnTo>
                    <a:pt x="3497341" y="53578"/>
                  </a:lnTo>
                  <a:lnTo>
                    <a:pt x="3460326" y="24976"/>
                  </a:lnTo>
                  <a:lnTo>
                    <a:pt x="3416643" y="6535"/>
                  </a:lnTo>
                  <a:lnTo>
                    <a:pt x="336804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88720" y="4090416"/>
              <a:ext cx="3550920" cy="1828800"/>
            </a:xfrm>
            <a:custGeom>
              <a:avLst/>
              <a:gdLst/>
              <a:ahLst/>
              <a:cxnLst/>
              <a:rect l="l" t="t" r="r" b="b"/>
              <a:pathLst>
                <a:path w="3550920" h="1828800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3368040" y="0"/>
                  </a:lnTo>
                  <a:lnTo>
                    <a:pt x="3416643" y="6535"/>
                  </a:lnTo>
                  <a:lnTo>
                    <a:pt x="3460326" y="24976"/>
                  </a:lnTo>
                  <a:lnTo>
                    <a:pt x="3497341" y="53578"/>
                  </a:lnTo>
                  <a:lnTo>
                    <a:pt x="3525943" y="90593"/>
                  </a:lnTo>
                  <a:lnTo>
                    <a:pt x="3544384" y="134276"/>
                  </a:lnTo>
                  <a:lnTo>
                    <a:pt x="3550920" y="182879"/>
                  </a:lnTo>
                  <a:lnTo>
                    <a:pt x="3550920" y="1645919"/>
                  </a:lnTo>
                  <a:lnTo>
                    <a:pt x="3544384" y="1694537"/>
                  </a:lnTo>
                  <a:lnTo>
                    <a:pt x="3525943" y="1738223"/>
                  </a:lnTo>
                  <a:lnTo>
                    <a:pt x="3497341" y="1775236"/>
                  </a:lnTo>
                  <a:lnTo>
                    <a:pt x="3460326" y="1803831"/>
                  </a:lnTo>
                  <a:lnTo>
                    <a:pt x="3416643" y="1822267"/>
                  </a:lnTo>
                  <a:lnTo>
                    <a:pt x="3368040" y="1828799"/>
                  </a:lnTo>
                  <a:lnTo>
                    <a:pt x="182880" y="1828799"/>
                  </a:lnTo>
                  <a:lnTo>
                    <a:pt x="134276" y="1822267"/>
                  </a:lnTo>
                  <a:lnTo>
                    <a:pt x="90593" y="1803831"/>
                  </a:lnTo>
                  <a:lnTo>
                    <a:pt x="53578" y="1775236"/>
                  </a:lnTo>
                  <a:lnTo>
                    <a:pt x="24976" y="1738223"/>
                  </a:lnTo>
                  <a:lnTo>
                    <a:pt x="6535" y="1694537"/>
                  </a:lnTo>
                  <a:lnTo>
                    <a:pt x="0" y="1645919"/>
                  </a:lnTo>
                  <a:lnTo>
                    <a:pt x="0" y="182879"/>
                  </a:lnTo>
                  <a:close/>
                </a:path>
              </a:pathLst>
            </a:custGeom>
            <a:ln w="24384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291844" y="4466920"/>
            <a:ext cx="293433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97455" algn="l"/>
              </a:tabLst>
            </a:pPr>
            <a:r>
              <a:rPr sz="3200" spc="-5" dirty="0">
                <a:latin typeface="Arial"/>
                <a:cs typeface="Arial"/>
              </a:rPr>
              <a:t>10 000</a:t>
            </a:r>
            <a:r>
              <a:rPr sz="3200" spc="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000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60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sz="6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9200" y="1807464"/>
            <a:ext cx="3657600" cy="1826260"/>
          </a:xfrm>
          <a:custGeom>
            <a:avLst/>
            <a:gdLst/>
            <a:ahLst/>
            <a:cxnLst/>
            <a:rect l="l" t="t" r="r" b="b"/>
            <a:pathLst>
              <a:path w="3657600" h="1826260">
                <a:moveTo>
                  <a:pt x="3474974" y="0"/>
                </a:moveTo>
                <a:lnTo>
                  <a:pt x="182625" y="0"/>
                </a:lnTo>
                <a:lnTo>
                  <a:pt x="134084" y="6525"/>
                </a:lnTo>
                <a:lnTo>
                  <a:pt x="90461" y="24939"/>
                </a:lnTo>
                <a:lnTo>
                  <a:pt x="53498" y="53498"/>
                </a:lnTo>
                <a:lnTo>
                  <a:pt x="24939" y="90461"/>
                </a:lnTo>
                <a:lnTo>
                  <a:pt x="6525" y="134084"/>
                </a:lnTo>
                <a:lnTo>
                  <a:pt x="0" y="182625"/>
                </a:lnTo>
                <a:lnTo>
                  <a:pt x="0" y="1643126"/>
                </a:lnTo>
                <a:lnTo>
                  <a:pt x="6525" y="1691667"/>
                </a:lnTo>
                <a:lnTo>
                  <a:pt x="24939" y="1735290"/>
                </a:lnTo>
                <a:lnTo>
                  <a:pt x="53498" y="1772253"/>
                </a:lnTo>
                <a:lnTo>
                  <a:pt x="90461" y="1800812"/>
                </a:lnTo>
                <a:lnTo>
                  <a:pt x="134084" y="1819226"/>
                </a:lnTo>
                <a:lnTo>
                  <a:pt x="182625" y="1825752"/>
                </a:lnTo>
                <a:lnTo>
                  <a:pt x="3474974" y="1825752"/>
                </a:lnTo>
                <a:lnTo>
                  <a:pt x="3523515" y="1819226"/>
                </a:lnTo>
                <a:lnTo>
                  <a:pt x="3567138" y="1800812"/>
                </a:lnTo>
                <a:lnTo>
                  <a:pt x="3604101" y="1772253"/>
                </a:lnTo>
                <a:lnTo>
                  <a:pt x="3632660" y="1735290"/>
                </a:lnTo>
                <a:lnTo>
                  <a:pt x="3651074" y="1691667"/>
                </a:lnTo>
                <a:lnTo>
                  <a:pt x="3657600" y="1643126"/>
                </a:lnTo>
                <a:lnTo>
                  <a:pt x="3657600" y="182625"/>
                </a:lnTo>
                <a:lnTo>
                  <a:pt x="3651074" y="134084"/>
                </a:lnTo>
                <a:lnTo>
                  <a:pt x="3632660" y="90461"/>
                </a:lnTo>
                <a:lnTo>
                  <a:pt x="3604101" y="53498"/>
                </a:lnTo>
                <a:lnTo>
                  <a:pt x="3567138" y="24939"/>
                </a:lnTo>
                <a:lnTo>
                  <a:pt x="3523515" y="6525"/>
                </a:lnTo>
                <a:lnTo>
                  <a:pt x="347497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43321" y="2062048"/>
            <a:ext cx="3228975" cy="121793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109980" marR="5080" indent="-1097915">
              <a:lnSpc>
                <a:spcPts val="4350"/>
              </a:lnSpc>
              <a:spcBef>
                <a:spcPts val="819"/>
              </a:spcBef>
            </a:pPr>
            <a:r>
              <a:rPr sz="4200" dirty="0">
                <a:solidFill>
                  <a:srgbClr val="FF0000"/>
                </a:solidFill>
                <a:latin typeface="Arial"/>
                <a:cs typeface="Arial"/>
              </a:rPr>
              <a:t>PREVELANS  HIZI</a:t>
            </a:r>
            <a:endParaRPr sz="42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382767" y="3621023"/>
            <a:ext cx="3316604" cy="2310765"/>
            <a:chOff x="5382767" y="3621023"/>
            <a:chExt cx="3316604" cy="2310765"/>
          </a:xfrm>
        </p:grpSpPr>
        <p:sp>
          <p:nvSpPr>
            <p:cNvPr id="13" name="object 13"/>
            <p:cNvSpPr/>
            <p:nvPr/>
          </p:nvSpPr>
          <p:spPr>
            <a:xfrm>
              <a:off x="5394959" y="3633215"/>
              <a:ext cx="365760" cy="1371600"/>
            </a:xfrm>
            <a:custGeom>
              <a:avLst/>
              <a:gdLst/>
              <a:ahLst/>
              <a:cxnLst/>
              <a:rect l="l" t="t" r="r" b="b"/>
              <a:pathLst>
                <a:path w="365760" h="1371600">
                  <a:moveTo>
                    <a:pt x="0" y="0"/>
                  </a:moveTo>
                  <a:lnTo>
                    <a:pt x="0" y="1371218"/>
                  </a:lnTo>
                  <a:lnTo>
                    <a:pt x="365632" y="1371218"/>
                  </a:lnTo>
                </a:path>
              </a:pathLst>
            </a:custGeom>
            <a:ln w="24383">
              <a:solidFill>
                <a:srgbClr val="93B1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60719" y="4090415"/>
              <a:ext cx="2926080" cy="1828800"/>
            </a:xfrm>
            <a:custGeom>
              <a:avLst/>
              <a:gdLst/>
              <a:ahLst/>
              <a:cxnLst/>
              <a:rect l="l" t="t" r="r" b="b"/>
              <a:pathLst>
                <a:path w="2926079" h="1828800">
                  <a:moveTo>
                    <a:pt x="2743200" y="0"/>
                  </a:moveTo>
                  <a:lnTo>
                    <a:pt x="182879" y="0"/>
                  </a:ln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0" y="1645919"/>
                  </a:lnTo>
                  <a:lnTo>
                    <a:pt x="6535" y="1694537"/>
                  </a:lnTo>
                  <a:lnTo>
                    <a:pt x="24976" y="1738223"/>
                  </a:lnTo>
                  <a:lnTo>
                    <a:pt x="53578" y="1775236"/>
                  </a:lnTo>
                  <a:lnTo>
                    <a:pt x="90593" y="1803831"/>
                  </a:lnTo>
                  <a:lnTo>
                    <a:pt x="134276" y="1822267"/>
                  </a:lnTo>
                  <a:lnTo>
                    <a:pt x="182879" y="1828799"/>
                  </a:lnTo>
                  <a:lnTo>
                    <a:pt x="2743200" y="1828799"/>
                  </a:lnTo>
                  <a:lnTo>
                    <a:pt x="2791803" y="1822267"/>
                  </a:lnTo>
                  <a:lnTo>
                    <a:pt x="2835486" y="1803831"/>
                  </a:lnTo>
                  <a:lnTo>
                    <a:pt x="2872501" y="1775236"/>
                  </a:lnTo>
                  <a:lnTo>
                    <a:pt x="2901103" y="1738223"/>
                  </a:lnTo>
                  <a:lnTo>
                    <a:pt x="2919544" y="1694537"/>
                  </a:lnTo>
                  <a:lnTo>
                    <a:pt x="2926079" y="1645919"/>
                  </a:lnTo>
                  <a:lnTo>
                    <a:pt x="2926079" y="182879"/>
                  </a:lnTo>
                  <a:lnTo>
                    <a:pt x="2919544" y="134276"/>
                  </a:lnTo>
                  <a:lnTo>
                    <a:pt x="2901103" y="90593"/>
                  </a:lnTo>
                  <a:lnTo>
                    <a:pt x="2872501" y="53578"/>
                  </a:lnTo>
                  <a:lnTo>
                    <a:pt x="2835486" y="24976"/>
                  </a:lnTo>
                  <a:lnTo>
                    <a:pt x="2791803" y="6535"/>
                  </a:lnTo>
                  <a:lnTo>
                    <a:pt x="274320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60719" y="4090415"/>
              <a:ext cx="2926080" cy="1828800"/>
            </a:xfrm>
            <a:custGeom>
              <a:avLst/>
              <a:gdLst/>
              <a:ahLst/>
              <a:cxnLst/>
              <a:rect l="l" t="t" r="r" b="b"/>
              <a:pathLst>
                <a:path w="2926079" h="1828800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79" y="0"/>
                  </a:lnTo>
                  <a:lnTo>
                    <a:pt x="2743200" y="0"/>
                  </a:lnTo>
                  <a:lnTo>
                    <a:pt x="2791803" y="6535"/>
                  </a:lnTo>
                  <a:lnTo>
                    <a:pt x="2835486" y="24976"/>
                  </a:lnTo>
                  <a:lnTo>
                    <a:pt x="2872501" y="53578"/>
                  </a:lnTo>
                  <a:lnTo>
                    <a:pt x="2901103" y="90593"/>
                  </a:lnTo>
                  <a:lnTo>
                    <a:pt x="2919544" y="134276"/>
                  </a:lnTo>
                  <a:lnTo>
                    <a:pt x="2926079" y="182879"/>
                  </a:lnTo>
                  <a:lnTo>
                    <a:pt x="2926079" y="1645919"/>
                  </a:lnTo>
                  <a:lnTo>
                    <a:pt x="2919544" y="1694537"/>
                  </a:lnTo>
                  <a:lnTo>
                    <a:pt x="2901103" y="1738223"/>
                  </a:lnTo>
                  <a:lnTo>
                    <a:pt x="2872501" y="1775236"/>
                  </a:lnTo>
                  <a:lnTo>
                    <a:pt x="2835486" y="1803831"/>
                  </a:lnTo>
                  <a:lnTo>
                    <a:pt x="2791803" y="1822267"/>
                  </a:lnTo>
                  <a:lnTo>
                    <a:pt x="2743200" y="1828799"/>
                  </a:lnTo>
                  <a:lnTo>
                    <a:pt x="182879" y="1828799"/>
                  </a:lnTo>
                  <a:lnTo>
                    <a:pt x="134276" y="1822267"/>
                  </a:lnTo>
                  <a:lnTo>
                    <a:pt x="90593" y="1803831"/>
                  </a:lnTo>
                  <a:lnTo>
                    <a:pt x="53578" y="1775236"/>
                  </a:lnTo>
                  <a:lnTo>
                    <a:pt x="24976" y="1738223"/>
                  </a:lnTo>
                  <a:lnTo>
                    <a:pt x="6535" y="1694537"/>
                  </a:lnTo>
                  <a:lnTo>
                    <a:pt x="0" y="1645919"/>
                  </a:lnTo>
                  <a:lnTo>
                    <a:pt x="0" y="182879"/>
                  </a:lnTo>
                  <a:close/>
                </a:path>
              </a:pathLst>
            </a:custGeom>
            <a:ln w="24384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039992" y="4421835"/>
            <a:ext cx="2368550" cy="10172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0" dirty="0">
                <a:latin typeface="Arial"/>
                <a:cs typeface="Arial"/>
              </a:rPr>
              <a:t>%13.7</a:t>
            </a:r>
            <a:endParaRPr sz="65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405530" y="4725796"/>
            <a:ext cx="178435" cy="433705"/>
          </a:xfrm>
          <a:custGeom>
            <a:avLst/>
            <a:gdLst/>
            <a:ahLst/>
            <a:cxnLst/>
            <a:rect l="l" t="t" r="r" b="b"/>
            <a:pathLst>
              <a:path w="178435" h="433704">
                <a:moveTo>
                  <a:pt x="89001" y="78667"/>
                </a:moveTo>
                <a:lnTo>
                  <a:pt x="69189" y="112630"/>
                </a:lnTo>
                <a:lnTo>
                  <a:pt x="69189" y="433577"/>
                </a:lnTo>
                <a:lnTo>
                  <a:pt x="108813" y="433577"/>
                </a:lnTo>
                <a:lnTo>
                  <a:pt x="108813" y="112630"/>
                </a:lnTo>
                <a:lnTo>
                  <a:pt x="89001" y="78667"/>
                </a:lnTo>
                <a:close/>
              </a:path>
              <a:path w="178435" h="433704">
                <a:moveTo>
                  <a:pt x="89001" y="0"/>
                </a:moveTo>
                <a:lnTo>
                  <a:pt x="2514" y="148208"/>
                </a:lnTo>
                <a:lnTo>
                  <a:pt x="0" y="155688"/>
                </a:lnTo>
                <a:lnTo>
                  <a:pt x="498" y="163274"/>
                </a:lnTo>
                <a:lnTo>
                  <a:pt x="3782" y="170122"/>
                </a:lnTo>
                <a:lnTo>
                  <a:pt x="9626" y="175386"/>
                </a:lnTo>
                <a:lnTo>
                  <a:pt x="17105" y="177899"/>
                </a:lnTo>
                <a:lnTo>
                  <a:pt x="24691" y="177387"/>
                </a:lnTo>
                <a:lnTo>
                  <a:pt x="31539" y="174065"/>
                </a:lnTo>
                <a:lnTo>
                  <a:pt x="36804" y="168147"/>
                </a:lnTo>
                <a:lnTo>
                  <a:pt x="69189" y="112630"/>
                </a:lnTo>
                <a:lnTo>
                  <a:pt x="69189" y="39369"/>
                </a:lnTo>
                <a:lnTo>
                  <a:pt x="111975" y="39369"/>
                </a:lnTo>
                <a:lnTo>
                  <a:pt x="89001" y="0"/>
                </a:lnTo>
                <a:close/>
              </a:path>
              <a:path w="178435" h="433704">
                <a:moveTo>
                  <a:pt x="111975" y="39369"/>
                </a:moveTo>
                <a:lnTo>
                  <a:pt x="108813" y="39369"/>
                </a:lnTo>
                <a:lnTo>
                  <a:pt x="108813" y="112630"/>
                </a:lnTo>
                <a:lnTo>
                  <a:pt x="141198" y="168147"/>
                </a:lnTo>
                <a:lnTo>
                  <a:pt x="146462" y="174065"/>
                </a:lnTo>
                <a:lnTo>
                  <a:pt x="153310" y="177387"/>
                </a:lnTo>
                <a:lnTo>
                  <a:pt x="160897" y="177899"/>
                </a:lnTo>
                <a:lnTo>
                  <a:pt x="168376" y="175386"/>
                </a:lnTo>
                <a:lnTo>
                  <a:pt x="174220" y="170122"/>
                </a:lnTo>
                <a:lnTo>
                  <a:pt x="177504" y="163274"/>
                </a:lnTo>
                <a:lnTo>
                  <a:pt x="178002" y="155688"/>
                </a:lnTo>
                <a:lnTo>
                  <a:pt x="175488" y="148208"/>
                </a:lnTo>
                <a:lnTo>
                  <a:pt x="111975" y="39369"/>
                </a:lnTo>
                <a:close/>
              </a:path>
              <a:path w="178435" h="433704">
                <a:moveTo>
                  <a:pt x="108813" y="39369"/>
                </a:moveTo>
                <a:lnTo>
                  <a:pt x="69189" y="39369"/>
                </a:lnTo>
                <a:lnTo>
                  <a:pt x="69189" y="112630"/>
                </a:lnTo>
                <a:lnTo>
                  <a:pt x="89001" y="78667"/>
                </a:lnTo>
                <a:lnTo>
                  <a:pt x="71856" y="49275"/>
                </a:lnTo>
                <a:lnTo>
                  <a:pt x="108813" y="49275"/>
                </a:lnTo>
                <a:lnTo>
                  <a:pt x="108813" y="39369"/>
                </a:lnTo>
                <a:close/>
              </a:path>
              <a:path w="178435" h="433704">
                <a:moveTo>
                  <a:pt x="108813" y="49275"/>
                </a:moveTo>
                <a:lnTo>
                  <a:pt x="106146" y="49275"/>
                </a:lnTo>
                <a:lnTo>
                  <a:pt x="89001" y="78667"/>
                </a:lnTo>
                <a:lnTo>
                  <a:pt x="108813" y="112630"/>
                </a:lnTo>
                <a:lnTo>
                  <a:pt x="108813" y="49275"/>
                </a:lnTo>
                <a:close/>
              </a:path>
              <a:path w="178435" h="433704">
                <a:moveTo>
                  <a:pt x="106146" y="49275"/>
                </a:moveTo>
                <a:lnTo>
                  <a:pt x="71856" y="49275"/>
                </a:lnTo>
                <a:lnTo>
                  <a:pt x="89001" y="78667"/>
                </a:lnTo>
                <a:lnTo>
                  <a:pt x="106146" y="49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4405" y="483488"/>
            <a:ext cx="315785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İnsidans</a:t>
            </a:r>
            <a:r>
              <a:rPr sz="4400" spc="-85" dirty="0"/>
              <a:t> </a:t>
            </a:r>
            <a:r>
              <a:rPr sz="4400" spc="-10" dirty="0"/>
              <a:t>hızı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05052" y="1551813"/>
            <a:ext cx="7667625" cy="266001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indent="5080" algn="ctr">
              <a:lnSpc>
                <a:spcPct val="80000"/>
              </a:lnSpc>
              <a:spcBef>
                <a:spcPts val="675"/>
              </a:spcBef>
            </a:pPr>
            <a:r>
              <a:rPr sz="2400" dirty="0">
                <a:latin typeface="Arial"/>
                <a:cs typeface="Arial"/>
              </a:rPr>
              <a:t>İnsidans </a:t>
            </a:r>
            <a:r>
              <a:rPr sz="2400" spc="-15" dirty="0">
                <a:latin typeface="Arial"/>
                <a:cs typeface="Arial"/>
              </a:rPr>
              <a:t>hızı, </a:t>
            </a:r>
            <a:r>
              <a:rPr sz="2400" dirty="0">
                <a:latin typeface="Arial"/>
                <a:cs typeface="Arial"/>
              </a:rPr>
              <a:t>bir toplumda, </a:t>
            </a:r>
            <a:r>
              <a:rPr sz="2400" spc="-5" dirty="0">
                <a:latin typeface="Arial"/>
                <a:cs typeface="Arial"/>
              </a:rPr>
              <a:t>belirli </a:t>
            </a:r>
            <a:r>
              <a:rPr sz="2400" dirty="0">
                <a:latin typeface="Arial"/>
                <a:cs typeface="Arial"/>
              </a:rPr>
              <a:t>bir zaman süresindeki 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yeni </a:t>
            </a:r>
            <a:r>
              <a:rPr sz="2400" spc="-5" dirty="0">
                <a:latin typeface="Arial"/>
                <a:cs typeface="Arial"/>
              </a:rPr>
              <a:t>vakaların ölçütüdür. </a:t>
            </a:r>
            <a:r>
              <a:rPr sz="2400" dirty="0">
                <a:latin typeface="Arial"/>
                <a:cs typeface="Arial"/>
              </a:rPr>
              <a:t>İnsidans </a:t>
            </a:r>
            <a:r>
              <a:rPr sz="2400" spc="-15" dirty="0">
                <a:latin typeface="Arial"/>
                <a:cs typeface="Arial"/>
              </a:rPr>
              <a:t>hızının 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hesaplanmasında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payda</a:t>
            </a:r>
            <a:r>
              <a:rPr sz="2400" dirty="0">
                <a:latin typeface="Arial"/>
                <a:cs typeface="Arial"/>
              </a:rPr>
              <a:t> belli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bir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zaman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süresi</a:t>
            </a:r>
            <a:r>
              <a:rPr sz="2400" spc="-5" dirty="0">
                <a:latin typeface="Arial"/>
                <a:cs typeface="Arial"/>
              </a:rPr>
              <a:t> içerisinde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oluşan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yeni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olgu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sayısı,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paydada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aynı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süre 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içerisindeki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altında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bulunan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nüfus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yer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almaktadır.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2421255" marR="1559560" indent="-26606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Belirli </a:t>
            </a:r>
            <a:r>
              <a:rPr sz="2400" dirty="0">
                <a:latin typeface="Arial"/>
                <a:cs typeface="Arial"/>
              </a:rPr>
              <a:t>bir zaman periyodunda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oluşan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yeni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vaka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sayısı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244" y="4186554"/>
            <a:ext cx="1997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İnsidans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hızı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06929" y="4411700"/>
            <a:ext cx="4959350" cy="27305"/>
            <a:chOff x="2606929" y="4411700"/>
            <a:chExt cx="4959350" cy="27305"/>
          </a:xfrm>
        </p:grpSpPr>
        <p:sp>
          <p:nvSpPr>
            <p:cNvPr id="6" name="object 6"/>
            <p:cNvSpPr/>
            <p:nvPr/>
          </p:nvSpPr>
          <p:spPr>
            <a:xfrm>
              <a:off x="2606929" y="4425111"/>
              <a:ext cx="1609725" cy="0"/>
            </a:xfrm>
            <a:custGeom>
              <a:avLst/>
              <a:gdLst/>
              <a:ahLst/>
              <a:cxnLst/>
              <a:rect l="l" t="t" r="r" b="b"/>
              <a:pathLst>
                <a:path w="1609725">
                  <a:moveTo>
                    <a:pt x="0" y="0"/>
                  </a:moveTo>
                  <a:lnTo>
                    <a:pt x="1609344" y="0"/>
                  </a:lnTo>
                </a:path>
              </a:pathLst>
            </a:custGeom>
            <a:ln w="2682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19016" y="4425111"/>
              <a:ext cx="2129155" cy="0"/>
            </a:xfrm>
            <a:custGeom>
              <a:avLst/>
              <a:gdLst/>
              <a:ahLst/>
              <a:cxnLst/>
              <a:rect l="l" t="t" r="r" b="b"/>
              <a:pathLst>
                <a:path w="2129154">
                  <a:moveTo>
                    <a:pt x="0" y="0"/>
                  </a:moveTo>
                  <a:lnTo>
                    <a:pt x="301752" y="0"/>
                  </a:lnTo>
                </a:path>
                <a:path w="2129154">
                  <a:moveTo>
                    <a:pt x="304495" y="0"/>
                  </a:moveTo>
                  <a:lnTo>
                    <a:pt x="606247" y="0"/>
                  </a:lnTo>
                </a:path>
                <a:path w="2129154">
                  <a:moveTo>
                    <a:pt x="608990" y="0"/>
                  </a:moveTo>
                  <a:lnTo>
                    <a:pt x="910742" y="0"/>
                  </a:lnTo>
                </a:path>
                <a:path w="2129154">
                  <a:moveTo>
                    <a:pt x="913485" y="0"/>
                  </a:moveTo>
                  <a:lnTo>
                    <a:pt x="1215237" y="0"/>
                  </a:lnTo>
                </a:path>
                <a:path w="2129154">
                  <a:moveTo>
                    <a:pt x="1217980" y="0"/>
                  </a:moveTo>
                  <a:lnTo>
                    <a:pt x="1519732" y="0"/>
                  </a:lnTo>
                </a:path>
                <a:path w="2129154">
                  <a:moveTo>
                    <a:pt x="1522476" y="0"/>
                  </a:moveTo>
                  <a:lnTo>
                    <a:pt x="1824228" y="0"/>
                  </a:lnTo>
                </a:path>
                <a:path w="2129154">
                  <a:moveTo>
                    <a:pt x="1826971" y="0"/>
                  </a:moveTo>
                  <a:lnTo>
                    <a:pt x="2128723" y="0"/>
                  </a:lnTo>
                </a:path>
              </a:pathLst>
            </a:custGeom>
            <a:ln w="2682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350482" y="4425111"/>
              <a:ext cx="302260" cy="0"/>
            </a:xfrm>
            <a:custGeom>
              <a:avLst/>
              <a:gdLst/>
              <a:ahLst/>
              <a:cxnLst/>
              <a:rect l="l" t="t" r="r" b="b"/>
              <a:pathLst>
                <a:path w="302259">
                  <a:moveTo>
                    <a:pt x="0" y="0"/>
                  </a:moveTo>
                  <a:lnTo>
                    <a:pt x="301752" y="0"/>
                  </a:lnTo>
                </a:path>
              </a:pathLst>
            </a:custGeom>
            <a:ln w="2682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654978" y="4425111"/>
              <a:ext cx="911225" cy="0"/>
            </a:xfrm>
            <a:custGeom>
              <a:avLst/>
              <a:gdLst/>
              <a:ahLst/>
              <a:cxnLst/>
              <a:rect l="l" t="t" r="r" b="b"/>
              <a:pathLst>
                <a:path w="911225">
                  <a:moveTo>
                    <a:pt x="0" y="0"/>
                  </a:moveTo>
                  <a:lnTo>
                    <a:pt x="301752" y="0"/>
                  </a:lnTo>
                </a:path>
                <a:path w="911225">
                  <a:moveTo>
                    <a:pt x="304495" y="0"/>
                  </a:moveTo>
                  <a:lnTo>
                    <a:pt x="606247" y="0"/>
                  </a:lnTo>
                </a:path>
                <a:path w="911225">
                  <a:moveTo>
                    <a:pt x="608990" y="0"/>
                  </a:moveTo>
                  <a:lnTo>
                    <a:pt x="910742" y="0"/>
                  </a:lnTo>
                </a:path>
              </a:pathLst>
            </a:custGeom>
            <a:ln w="2682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561326" y="4186554"/>
            <a:ext cx="7854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x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10n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07589" y="4552010"/>
            <a:ext cx="490410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754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Aynı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zaman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periyodunda</a:t>
            </a:r>
            <a:endParaRPr sz="2400">
              <a:latin typeface="Arial"/>
              <a:cs typeface="Arial"/>
            </a:endParaRPr>
          </a:p>
          <a:p>
            <a:pPr marL="1412240" marR="5080" indent="-140017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hastalığın </a:t>
            </a:r>
            <a:r>
              <a:rPr sz="2400" dirty="0">
                <a:latin typeface="Arial"/>
                <a:cs typeface="Arial"/>
              </a:rPr>
              <a:t>oluşma </a:t>
            </a:r>
            <a:r>
              <a:rPr sz="2400" spc="-5" dirty="0">
                <a:latin typeface="Arial"/>
                <a:cs typeface="Arial"/>
              </a:rPr>
              <a:t>riski ile karşılaşan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toplum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sayısı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45509" y="483488"/>
            <a:ext cx="225742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>
                <a:solidFill>
                  <a:srgbClr val="FF0000"/>
                </a:solidFill>
              </a:rPr>
              <a:t>KIZAMIK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63295" y="2542032"/>
            <a:ext cx="2346960" cy="1173480"/>
          </a:xfrm>
          <a:custGeom>
            <a:avLst/>
            <a:gdLst/>
            <a:ahLst/>
            <a:cxnLst/>
            <a:rect l="l" t="t" r="r" b="b"/>
            <a:pathLst>
              <a:path w="2346960" h="1173479">
                <a:moveTo>
                  <a:pt x="2229612" y="0"/>
                </a:moveTo>
                <a:lnTo>
                  <a:pt x="117348" y="0"/>
                </a:lnTo>
                <a:lnTo>
                  <a:pt x="71671" y="9227"/>
                </a:lnTo>
                <a:lnTo>
                  <a:pt x="34370" y="34385"/>
                </a:lnTo>
                <a:lnTo>
                  <a:pt x="9221" y="71687"/>
                </a:lnTo>
                <a:lnTo>
                  <a:pt x="0" y="117347"/>
                </a:lnTo>
                <a:lnTo>
                  <a:pt x="0" y="1056131"/>
                </a:lnTo>
                <a:lnTo>
                  <a:pt x="9221" y="1101792"/>
                </a:lnTo>
                <a:lnTo>
                  <a:pt x="34370" y="1139094"/>
                </a:lnTo>
                <a:lnTo>
                  <a:pt x="71671" y="1164252"/>
                </a:lnTo>
                <a:lnTo>
                  <a:pt x="117348" y="1173479"/>
                </a:lnTo>
                <a:lnTo>
                  <a:pt x="2229612" y="1173479"/>
                </a:lnTo>
                <a:lnTo>
                  <a:pt x="2275272" y="1164252"/>
                </a:lnTo>
                <a:lnTo>
                  <a:pt x="2312574" y="1139094"/>
                </a:lnTo>
                <a:lnTo>
                  <a:pt x="2337732" y="1101792"/>
                </a:lnTo>
                <a:lnTo>
                  <a:pt x="2346960" y="1056131"/>
                </a:lnTo>
                <a:lnTo>
                  <a:pt x="2346960" y="117347"/>
                </a:lnTo>
                <a:lnTo>
                  <a:pt x="2337732" y="71687"/>
                </a:lnTo>
                <a:lnTo>
                  <a:pt x="2312574" y="34385"/>
                </a:lnTo>
                <a:lnTo>
                  <a:pt x="2275272" y="9227"/>
                </a:lnTo>
                <a:lnTo>
                  <a:pt x="222961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6478" y="2579370"/>
            <a:ext cx="2125345" cy="101981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433070" marR="5080" indent="-421005">
              <a:lnSpc>
                <a:spcPts val="3620"/>
              </a:lnSpc>
              <a:spcBef>
                <a:spcPts val="705"/>
              </a:spcBef>
            </a:pPr>
            <a:r>
              <a:rPr sz="3500" dirty="0">
                <a:solidFill>
                  <a:srgbClr val="FF0000"/>
                </a:solidFill>
                <a:latin typeface="Arial"/>
                <a:cs typeface="Arial"/>
              </a:rPr>
              <a:t>İNSİD</a:t>
            </a:r>
            <a:r>
              <a:rPr sz="350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3500" spc="-5" dirty="0">
                <a:solidFill>
                  <a:srgbClr val="FF0000"/>
                </a:solidFill>
                <a:latin typeface="Arial"/>
                <a:cs typeface="Arial"/>
              </a:rPr>
              <a:t>NS  </a:t>
            </a:r>
            <a:r>
              <a:rPr sz="3500" spc="-45" dirty="0">
                <a:solidFill>
                  <a:srgbClr val="FF0000"/>
                </a:solidFill>
                <a:latin typeface="Arial"/>
                <a:cs typeface="Arial"/>
              </a:rPr>
              <a:t>(2011)</a:t>
            </a:r>
            <a:endParaRPr sz="35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85800" y="3703320"/>
            <a:ext cx="2005964" cy="1493520"/>
            <a:chOff x="685800" y="3703320"/>
            <a:chExt cx="2005964" cy="1493520"/>
          </a:xfrm>
        </p:grpSpPr>
        <p:sp>
          <p:nvSpPr>
            <p:cNvPr id="6" name="object 6"/>
            <p:cNvSpPr/>
            <p:nvPr/>
          </p:nvSpPr>
          <p:spPr>
            <a:xfrm>
              <a:off x="697991" y="3715512"/>
              <a:ext cx="234950" cy="880110"/>
            </a:xfrm>
            <a:custGeom>
              <a:avLst/>
              <a:gdLst/>
              <a:ahLst/>
              <a:cxnLst/>
              <a:rect l="l" t="t" r="r" b="b"/>
              <a:pathLst>
                <a:path w="234950" h="880110">
                  <a:moveTo>
                    <a:pt x="0" y="0"/>
                  </a:moveTo>
                  <a:lnTo>
                    <a:pt x="0" y="879982"/>
                  </a:lnTo>
                  <a:lnTo>
                    <a:pt x="234670" y="879982"/>
                  </a:lnTo>
                </a:path>
              </a:pathLst>
            </a:custGeom>
            <a:ln w="24384">
              <a:solidFill>
                <a:srgbClr val="93B1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32688" y="4011168"/>
              <a:ext cx="1746885" cy="1173480"/>
            </a:xfrm>
            <a:custGeom>
              <a:avLst/>
              <a:gdLst/>
              <a:ahLst/>
              <a:cxnLst/>
              <a:rect l="l" t="t" r="r" b="b"/>
              <a:pathLst>
                <a:path w="1746885" h="1173479">
                  <a:moveTo>
                    <a:pt x="1629156" y="0"/>
                  </a:moveTo>
                  <a:lnTo>
                    <a:pt x="117348" y="0"/>
                  </a:lnTo>
                  <a:lnTo>
                    <a:pt x="71671" y="9227"/>
                  </a:lnTo>
                  <a:lnTo>
                    <a:pt x="34370" y="34385"/>
                  </a:lnTo>
                  <a:lnTo>
                    <a:pt x="9221" y="71687"/>
                  </a:lnTo>
                  <a:lnTo>
                    <a:pt x="0" y="117347"/>
                  </a:lnTo>
                  <a:lnTo>
                    <a:pt x="0" y="1056131"/>
                  </a:lnTo>
                  <a:lnTo>
                    <a:pt x="9221" y="1101792"/>
                  </a:lnTo>
                  <a:lnTo>
                    <a:pt x="34370" y="1139094"/>
                  </a:lnTo>
                  <a:lnTo>
                    <a:pt x="71671" y="1164252"/>
                  </a:lnTo>
                  <a:lnTo>
                    <a:pt x="117348" y="1173479"/>
                  </a:lnTo>
                  <a:lnTo>
                    <a:pt x="1629156" y="1173479"/>
                  </a:lnTo>
                  <a:lnTo>
                    <a:pt x="1674816" y="1164252"/>
                  </a:lnTo>
                  <a:lnTo>
                    <a:pt x="1712118" y="1139094"/>
                  </a:lnTo>
                  <a:lnTo>
                    <a:pt x="1737276" y="1101792"/>
                  </a:lnTo>
                  <a:lnTo>
                    <a:pt x="1746504" y="1056131"/>
                  </a:lnTo>
                  <a:lnTo>
                    <a:pt x="1746504" y="117347"/>
                  </a:lnTo>
                  <a:lnTo>
                    <a:pt x="1737276" y="71687"/>
                  </a:lnTo>
                  <a:lnTo>
                    <a:pt x="1712118" y="34385"/>
                  </a:lnTo>
                  <a:lnTo>
                    <a:pt x="1674816" y="9227"/>
                  </a:lnTo>
                  <a:lnTo>
                    <a:pt x="162915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2688" y="4011168"/>
              <a:ext cx="1746885" cy="1173480"/>
            </a:xfrm>
            <a:custGeom>
              <a:avLst/>
              <a:gdLst/>
              <a:ahLst/>
              <a:cxnLst/>
              <a:rect l="l" t="t" r="r" b="b"/>
              <a:pathLst>
                <a:path w="1746885" h="1173479">
                  <a:moveTo>
                    <a:pt x="0" y="117347"/>
                  </a:moveTo>
                  <a:lnTo>
                    <a:pt x="9221" y="71687"/>
                  </a:lnTo>
                  <a:lnTo>
                    <a:pt x="34370" y="34385"/>
                  </a:lnTo>
                  <a:lnTo>
                    <a:pt x="71671" y="9227"/>
                  </a:lnTo>
                  <a:lnTo>
                    <a:pt x="117348" y="0"/>
                  </a:lnTo>
                  <a:lnTo>
                    <a:pt x="1629156" y="0"/>
                  </a:lnTo>
                  <a:lnTo>
                    <a:pt x="1674816" y="9227"/>
                  </a:lnTo>
                  <a:lnTo>
                    <a:pt x="1712118" y="34385"/>
                  </a:lnTo>
                  <a:lnTo>
                    <a:pt x="1737276" y="71687"/>
                  </a:lnTo>
                  <a:lnTo>
                    <a:pt x="1746504" y="117347"/>
                  </a:lnTo>
                  <a:lnTo>
                    <a:pt x="1746504" y="1056131"/>
                  </a:lnTo>
                  <a:lnTo>
                    <a:pt x="1737276" y="1101792"/>
                  </a:lnTo>
                  <a:lnTo>
                    <a:pt x="1712118" y="1139094"/>
                  </a:lnTo>
                  <a:lnTo>
                    <a:pt x="1674816" y="1164252"/>
                  </a:lnTo>
                  <a:lnTo>
                    <a:pt x="1629156" y="1173479"/>
                  </a:lnTo>
                  <a:lnTo>
                    <a:pt x="117348" y="1173479"/>
                  </a:lnTo>
                  <a:lnTo>
                    <a:pt x="71671" y="1164252"/>
                  </a:lnTo>
                  <a:lnTo>
                    <a:pt x="34370" y="1139094"/>
                  </a:lnTo>
                  <a:lnTo>
                    <a:pt x="9221" y="1101792"/>
                  </a:lnTo>
                  <a:lnTo>
                    <a:pt x="0" y="1056131"/>
                  </a:lnTo>
                  <a:lnTo>
                    <a:pt x="0" y="117347"/>
                  </a:lnTo>
                  <a:close/>
                </a:path>
              </a:pathLst>
            </a:custGeom>
            <a:ln w="24384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030935" y="4231335"/>
            <a:ext cx="87693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5" dirty="0">
                <a:solidFill>
                  <a:srgbClr val="FF0000"/>
                </a:solidFill>
                <a:latin typeface="Arial"/>
                <a:cs typeface="Arial"/>
              </a:rPr>
              <a:t>104</a:t>
            </a:r>
            <a:endParaRPr sz="4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95471" y="2542032"/>
            <a:ext cx="2346960" cy="1173480"/>
          </a:xfrm>
          <a:custGeom>
            <a:avLst/>
            <a:gdLst/>
            <a:ahLst/>
            <a:cxnLst/>
            <a:rect l="l" t="t" r="r" b="b"/>
            <a:pathLst>
              <a:path w="2346960" h="1173479">
                <a:moveTo>
                  <a:pt x="2229612" y="0"/>
                </a:moveTo>
                <a:lnTo>
                  <a:pt x="117348" y="0"/>
                </a:lnTo>
                <a:lnTo>
                  <a:pt x="71687" y="9227"/>
                </a:lnTo>
                <a:lnTo>
                  <a:pt x="34385" y="34385"/>
                </a:lnTo>
                <a:lnTo>
                  <a:pt x="9227" y="71687"/>
                </a:lnTo>
                <a:lnTo>
                  <a:pt x="0" y="117347"/>
                </a:lnTo>
                <a:lnTo>
                  <a:pt x="0" y="1056131"/>
                </a:lnTo>
                <a:lnTo>
                  <a:pt x="9227" y="1101792"/>
                </a:lnTo>
                <a:lnTo>
                  <a:pt x="34385" y="1139094"/>
                </a:lnTo>
                <a:lnTo>
                  <a:pt x="71687" y="1164252"/>
                </a:lnTo>
                <a:lnTo>
                  <a:pt x="117348" y="1173479"/>
                </a:lnTo>
                <a:lnTo>
                  <a:pt x="2229612" y="1173479"/>
                </a:lnTo>
                <a:lnTo>
                  <a:pt x="2275272" y="1164252"/>
                </a:lnTo>
                <a:lnTo>
                  <a:pt x="2312574" y="1139094"/>
                </a:lnTo>
                <a:lnTo>
                  <a:pt x="2337732" y="1101792"/>
                </a:lnTo>
                <a:lnTo>
                  <a:pt x="2346960" y="1056131"/>
                </a:lnTo>
                <a:lnTo>
                  <a:pt x="2346960" y="117347"/>
                </a:lnTo>
                <a:lnTo>
                  <a:pt x="2337732" y="71687"/>
                </a:lnTo>
                <a:lnTo>
                  <a:pt x="2312574" y="34385"/>
                </a:lnTo>
                <a:lnTo>
                  <a:pt x="2275272" y="9227"/>
                </a:lnTo>
                <a:lnTo>
                  <a:pt x="222961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10788" y="2579370"/>
            <a:ext cx="2125345" cy="101981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640715" marR="5080" indent="-628650">
              <a:lnSpc>
                <a:spcPts val="3620"/>
              </a:lnSpc>
              <a:spcBef>
                <a:spcPts val="705"/>
              </a:spcBef>
            </a:pPr>
            <a:r>
              <a:rPr sz="3500" dirty="0">
                <a:solidFill>
                  <a:srgbClr val="FF0000"/>
                </a:solidFill>
                <a:latin typeface="Arial"/>
                <a:cs typeface="Arial"/>
              </a:rPr>
              <a:t>İNSİD</a:t>
            </a:r>
            <a:r>
              <a:rPr sz="350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3500" spc="-5" dirty="0">
                <a:solidFill>
                  <a:srgbClr val="FF0000"/>
                </a:solidFill>
                <a:latin typeface="Arial"/>
                <a:cs typeface="Arial"/>
              </a:rPr>
              <a:t>NS  HIZI</a:t>
            </a:r>
            <a:endParaRPr sz="35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617785" y="3703129"/>
            <a:ext cx="5075555" cy="1494155"/>
            <a:chOff x="3617785" y="3703129"/>
            <a:chExt cx="5075555" cy="1494155"/>
          </a:xfrm>
        </p:grpSpPr>
        <p:sp>
          <p:nvSpPr>
            <p:cNvPr id="13" name="object 13"/>
            <p:cNvSpPr/>
            <p:nvPr/>
          </p:nvSpPr>
          <p:spPr>
            <a:xfrm>
              <a:off x="3630167" y="3715511"/>
              <a:ext cx="234950" cy="880110"/>
            </a:xfrm>
            <a:custGeom>
              <a:avLst/>
              <a:gdLst/>
              <a:ahLst/>
              <a:cxnLst/>
              <a:rect l="l" t="t" r="r" b="b"/>
              <a:pathLst>
                <a:path w="234950" h="880110">
                  <a:moveTo>
                    <a:pt x="0" y="0"/>
                  </a:moveTo>
                  <a:lnTo>
                    <a:pt x="0" y="879982"/>
                  </a:lnTo>
                  <a:lnTo>
                    <a:pt x="234696" y="879982"/>
                  </a:lnTo>
                </a:path>
              </a:pathLst>
            </a:custGeom>
            <a:ln w="24383">
              <a:solidFill>
                <a:srgbClr val="93B1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64863" y="4011167"/>
              <a:ext cx="4815840" cy="1173480"/>
            </a:xfrm>
            <a:custGeom>
              <a:avLst/>
              <a:gdLst/>
              <a:ahLst/>
              <a:cxnLst/>
              <a:rect l="l" t="t" r="r" b="b"/>
              <a:pathLst>
                <a:path w="4815840" h="1173479">
                  <a:moveTo>
                    <a:pt x="4698492" y="0"/>
                  </a:moveTo>
                  <a:lnTo>
                    <a:pt x="117348" y="0"/>
                  </a:lnTo>
                  <a:lnTo>
                    <a:pt x="71687" y="9227"/>
                  </a:lnTo>
                  <a:lnTo>
                    <a:pt x="34385" y="34385"/>
                  </a:lnTo>
                  <a:lnTo>
                    <a:pt x="9227" y="71687"/>
                  </a:lnTo>
                  <a:lnTo>
                    <a:pt x="0" y="117347"/>
                  </a:lnTo>
                  <a:lnTo>
                    <a:pt x="0" y="1056131"/>
                  </a:lnTo>
                  <a:lnTo>
                    <a:pt x="9227" y="1101792"/>
                  </a:lnTo>
                  <a:lnTo>
                    <a:pt x="34385" y="1139094"/>
                  </a:lnTo>
                  <a:lnTo>
                    <a:pt x="71687" y="1164252"/>
                  </a:lnTo>
                  <a:lnTo>
                    <a:pt x="117348" y="1173479"/>
                  </a:lnTo>
                  <a:lnTo>
                    <a:pt x="4698492" y="1173479"/>
                  </a:lnTo>
                  <a:lnTo>
                    <a:pt x="4744152" y="1164252"/>
                  </a:lnTo>
                  <a:lnTo>
                    <a:pt x="4781454" y="1139094"/>
                  </a:lnTo>
                  <a:lnTo>
                    <a:pt x="4806612" y="1101792"/>
                  </a:lnTo>
                  <a:lnTo>
                    <a:pt x="4815840" y="1056131"/>
                  </a:lnTo>
                  <a:lnTo>
                    <a:pt x="4815840" y="117347"/>
                  </a:lnTo>
                  <a:lnTo>
                    <a:pt x="4806612" y="71687"/>
                  </a:lnTo>
                  <a:lnTo>
                    <a:pt x="4781454" y="34385"/>
                  </a:lnTo>
                  <a:lnTo>
                    <a:pt x="4744152" y="9227"/>
                  </a:lnTo>
                  <a:lnTo>
                    <a:pt x="469849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64863" y="4011167"/>
              <a:ext cx="4815840" cy="1173480"/>
            </a:xfrm>
            <a:custGeom>
              <a:avLst/>
              <a:gdLst/>
              <a:ahLst/>
              <a:cxnLst/>
              <a:rect l="l" t="t" r="r" b="b"/>
              <a:pathLst>
                <a:path w="4815840" h="1173479">
                  <a:moveTo>
                    <a:pt x="0" y="117347"/>
                  </a:moveTo>
                  <a:lnTo>
                    <a:pt x="9227" y="71687"/>
                  </a:lnTo>
                  <a:lnTo>
                    <a:pt x="34385" y="34385"/>
                  </a:lnTo>
                  <a:lnTo>
                    <a:pt x="71687" y="9227"/>
                  </a:lnTo>
                  <a:lnTo>
                    <a:pt x="117348" y="0"/>
                  </a:lnTo>
                  <a:lnTo>
                    <a:pt x="4698492" y="0"/>
                  </a:lnTo>
                  <a:lnTo>
                    <a:pt x="4744152" y="9227"/>
                  </a:lnTo>
                  <a:lnTo>
                    <a:pt x="4781454" y="34385"/>
                  </a:lnTo>
                  <a:lnTo>
                    <a:pt x="4806612" y="71687"/>
                  </a:lnTo>
                  <a:lnTo>
                    <a:pt x="4815840" y="117347"/>
                  </a:lnTo>
                  <a:lnTo>
                    <a:pt x="4815840" y="1056131"/>
                  </a:lnTo>
                  <a:lnTo>
                    <a:pt x="4806612" y="1101792"/>
                  </a:lnTo>
                  <a:lnTo>
                    <a:pt x="4781454" y="1139094"/>
                  </a:lnTo>
                  <a:lnTo>
                    <a:pt x="4744152" y="1164252"/>
                  </a:lnTo>
                  <a:lnTo>
                    <a:pt x="4698492" y="1173479"/>
                  </a:lnTo>
                  <a:lnTo>
                    <a:pt x="117348" y="1173479"/>
                  </a:lnTo>
                  <a:lnTo>
                    <a:pt x="71687" y="1164252"/>
                  </a:lnTo>
                  <a:lnTo>
                    <a:pt x="34385" y="1139094"/>
                  </a:lnTo>
                  <a:lnTo>
                    <a:pt x="9227" y="1101792"/>
                  </a:lnTo>
                  <a:lnTo>
                    <a:pt x="0" y="1056131"/>
                  </a:lnTo>
                  <a:lnTo>
                    <a:pt x="0" y="117347"/>
                  </a:lnTo>
                  <a:close/>
                </a:path>
              </a:pathLst>
            </a:custGeom>
            <a:ln w="24384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892802" y="4015866"/>
            <a:ext cx="473709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spc="5" dirty="0">
                <a:latin typeface="Arial"/>
                <a:cs typeface="Arial"/>
              </a:rPr>
              <a:t>104</a:t>
            </a:r>
            <a:endParaRPr sz="2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03696" y="4399610"/>
            <a:ext cx="2070735" cy="3479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00" spc="5" dirty="0">
                <a:latin typeface="Arial"/>
                <a:cs typeface="Arial"/>
              </a:rPr>
              <a:t>X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100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000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=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0.13</a:t>
            </a:r>
            <a:endParaRPr sz="2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23994" y="4784216"/>
            <a:ext cx="1360170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spc="5" dirty="0">
                <a:latin typeface="Arial"/>
                <a:cs typeface="Arial"/>
              </a:rPr>
              <a:t>74</a:t>
            </a:r>
            <a:r>
              <a:rPr sz="2100" spc="-75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724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269</a:t>
            </a:r>
            <a:endParaRPr sz="21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97452" y="4582667"/>
            <a:ext cx="2016125" cy="0"/>
          </a:xfrm>
          <a:custGeom>
            <a:avLst/>
            <a:gdLst/>
            <a:ahLst/>
            <a:cxnLst/>
            <a:rect l="l" t="t" r="r" b="b"/>
            <a:pathLst>
              <a:path w="2016125">
                <a:moveTo>
                  <a:pt x="0" y="0"/>
                </a:moveTo>
                <a:lnTo>
                  <a:pt x="2016125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0254" y="0"/>
            <a:ext cx="7012305" cy="1246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70355" marR="5080" indent="-155829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Arial"/>
                <a:cs typeface="Arial"/>
              </a:rPr>
              <a:t>Prevalans</a:t>
            </a:r>
            <a:r>
              <a:rPr b="1" spc="20" dirty="0">
                <a:latin typeface="Arial"/>
                <a:cs typeface="Arial"/>
              </a:rPr>
              <a:t> </a:t>
            </a:r>
            <a:r>
              <a:rPr b="1" spc="-20" dirty="0">
                <a:latin typeface="Arial"/>
                <a:cs typeface="Arial"/>
              </a:rPr>
              <a:t>ve</a:t>
            </a:r>
            <a:r>
              <a:rPr b="1" spc="4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İnsidans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Hızları </a:t>
            </a:r>
            <a:r>
              <a:rPr b="1" spc="-109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Arasındaki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İlişki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67052"/>
            <a:ext cx="8052434" cy="453707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356870" marR="354965" indent="-344805">
              <a:lnSpc>
                <a:spcPct val="80000"/>
              </a:lnSpc>
              <a:spcBef>
                <a:spcPts val="570"/>
              </a:spcBef>
              <a:tabLst>
                <a:tab pos="356870" algn="l"/>
              </a:tabLst>
            </a:pPr>
            <a:r>
              <a:rPr sz="2000" spc="-5" dirty="0">
                <a:latin typeface="Arial"/>
                <a:cs typeface="Arial"/>
              </a:rPr>
              <a:t>•	</a:t>
            </a:r>
            <a:r>
              <a:rPr sz="2000" spc="-10" dirty="0">
                <a:latin typeface="Arial"/>
                <a:cs typeface="Arial"/>
              </a:rPr>
              <a:t>İnsidans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bir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hastalığın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oluşumunu,</a:t>
            </a:r>
            <a:r>
              <a:rPr sz="2000" spc="-15" dirty="0">
                <a:latin typeface="Arial"/>
                <a:cs typeface="Arial"/>
              </a:rPr>
              <a:t> prevalans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ise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varoluşunu </a:t>
            </a:r>
            <a:r>
              <a:rPr sz="2000" spc="-5" dirty="0">
                <a:latin typeface="Arial"/>
                <a:cs typeface="Arial"/>
              </a:rPr>
              <a:t> gösteren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ölçütlerdir.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Böylece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insidans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yeni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vakaları,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prevalans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ise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eski-yeni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bütün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vakaları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ortaya</a:t>
            </a:r>
            <a:r>
              <a:rPr sz="2000" spc="6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koyar.</a:t>
            </a:r>
            <a:endParaRPr sz="2000">
              <a:latin typeface="Arial"/>
              <a:cs typeface="Arial"/>
            </a:endParaRPr>
          </a:p>
          <a:p>
            <a:pPr marL="356870" marR="472440" indent="-344805">
              <a:lnSpc>
                <a:spcPts val="1920"/>
              </a:lnSpc>
              <a:spcBef>
                <a:spcPts val="465"/>
              </a:spcBef>
              <a:tabLst>
                <a:tab pos="356870" algn="l"/>
                <a:tab pos="3049270" algn="l"/>
              </a:tabLst>
            </a:pPr>
            <a:r>
              <a:rPr sz="2000" spc="-5" dirty="0">
                <a:latin typeface="Arial"/>
                <a:cs typeface="Arial"/>
              </a:rPr>
              <a:t>•	</a:t>
            </a:r>
            <a:r>
              <a:rPr sz="2000" spc="-10" dirty="0">
                <a:latin typeface="Arial"/>
                <a:cs typeface="Arial"/>
              </a:rPr>
              <a:t>İnsidans,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bir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hastalığın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meydana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çıkmasındaki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yavaşlama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ve </a:t>
            </a:r>
            <a:r>
              <a:rPr sz="2000" spc="-10" dirty="0">
                <a:latin typeface="Arial"/>
                <a:cs typeface="Arial"/>
              </a:rPr>
              <a:t> hızlanmaları</a:t>
            </a:r>
            <a:r>
              <a:rPr sz="2000" spc="7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gösterdiği	için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epidemilerde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önem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kazanır.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Sebebe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dönük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çalışmalardada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insidans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hızları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değerli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bir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yol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göstericidir.</a:t>
            </a:r>
            <a:endParaRPr sz="2000">
              <a:latin typeface="Arial"/>
              <a:cs typeface="Arial"/>
            </a:endParaRPr>
          </a:p>
          <a:p>
            <a:pPr marL="356870" marR="101600" indent="-344805">
              <a:lnSpc>
                <a:spcPct val="80000"/>
              </a:lnSpc>
              <a:spcBef>
                <a:spcPts val="500"/>
              </a:spcBef>
              <a:tabLst>
                <a:tab pos="356870" algn="l"/>
              </a:tabLst>
            </a:pPr>
            <a:r>
              <a:rPr sz="2000" spc="-5" dirty="0">
                <a:latin typeface="Arial"/>
                <a:cs typeface="Arial"/>
              </a:rPr>
              <a:t>•	</a:t>
            </a:r>
            <a:r>
              <a:rPr sz="2000" spc="-15" dirty="0">
                <a:latin typeface="Arial"/>
                <a:cs typeface="Arial"/>
              </a:rPr>
              <a:t>Prevalans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bir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toplumda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eski-yeni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bütün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vakaları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ortaya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koyduğu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için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sağlık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hizmetlerinin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planlanmasında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önem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kazanır.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Ayrıca 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uygulanan</a:t>
            </a:r>
            <a:r>
              <a:rPr sz="2000" spc="10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planların</a:t>
            </a:r>
            <a:r>
              <a:rPr sz="2000" spc="7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değerlendirmesinde</a:t>
            </a:r>
            <a:r>
              <a:rPr sz="2000" spc="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yarar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sağlar.</a:t>
            </a:r>
            <a:endParaRPr sz="2000">
              <a:latin typeface="Arial"/>
              <a:cs typeface="Arial"/>
            </a:endParaRPr>
          </a:p>
          <a:p>
            <a:pPr marL="356870" marR="695325" indent="-344805">
              <a:lnSpc>
                <a:spcPct val="80100"/>
              </a:lnSpc>
              <a:spcBef>
                <a:spcPts val="480"/>
              </a:spcBef>
              <a:tabLst>
                <a:tab pos="356870" algn="l"/>
              </a:tabLst>
            </a:pPr>
            <a:r>
              <a:rPr sz="2000" spc="-5" dirty="0">
                <a:latin typeface="Arial"/>
                <a:cs typeface="Arial"/>
              </a:rPr>
              <a:t>•	</a:t>
            </a:r>
            <a:r>
              <a:rPr sz="2000" spc="-15" dirty="0">
                <a:latin typeface="Arial"/>
                <a:cs typeface="Arial"/>
              </a:rPr>
              <a:t>Prevalans</a:t>
            </a:r>
            <a:r>
              <a:rPr sz="2000" spc="7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ile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insidansı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belirleyen</a:t>
            </a:r>
            <a:r>
              <a:rPr sz="2000" spc="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faktörler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birbirinin</a:t>
            </a:r>
            <a:r>
              <a:rPr sz="2000" spc="8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aynı 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olmadığından,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her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iki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hızın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azalma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veya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çoğalması</a:t>
            </a:r>
            <a:r>
              <a:rPr sz="2000" spc="-25" dirty="0">
                <a:latin typeface="Arial"/>
                <a:cs typeface="Arial"/>
              </a:rPr>
              <a:t> aynı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yönde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olmayıp,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ekseriya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tersidir.</a:t>
            </a:r>
            <a:endParaRPr sz="2000">
              <a:latin typeface="Arial"/>
              <a:cs typeface="Arial"/>
            </a:endParaRPr>
          </a:p>
          <a:p>
            <a:pPr marL="356870" marR="5080" indent="-344805">
              <a:lnSpc>
                <a:spcPct val="80000"/>
              </a:lnSpc>
              <a:spcBef>
                <a:spcPts val="480"/>
              </a:spcBef>
              <a:tabLst>
                <a:tab pos="356870" algn="l"/>
              </a:tabLst>
            </a:pPr>
            <a:r>
              <a:rPr sz="2000" spc="-5" dirty="0">
                <a:latin typeface="Arial"/>
                <a:cs typeface="Arial"/>
              </a:rPr>
              <a:t>•	</a:t>
            </a:r>
            <a:r>
              <a:rPr sz="2000" spc="-15" dirty="0">
                <a:latin typeface="Arial"/>
                <a:cs typeface="Arial"/>
              </a:rPr>
              <a:t>Prevalansla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insidans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arasındaki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ilişki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bir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banka </a:t>
            </a:r>
            <a:r>
              <a:rPr sz="2000" spc="-10" dirty="0">
                <a:latin typeface="Arial"/>
                <a:cs typeface="Arial"/>
              </a:rPr>
              <a:t>hesabına 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benzetilebilir.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Belirli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bir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sürede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yatırılan</a:t>
            </a:r>
            <a:r>
              <a:rPr sz="2000" spc="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paralar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insidans,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herhangi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bir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andaki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hesap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bakiyesi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prevalans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demektir.</a:t>
            </a:r>
            <a:endParaRPr sz="2000">
              <a:latin typeface="Arial"/>
              <a:cs typeface="Arial"/>
            </a:endParaRPr>
          </a:p>
          <a:p>
            <a:pPr marL="356870" marR="255904" indent="-344805">
              <a:lnSpc>
                <a:spcPct val="80000"/>
              </a:lnSpc>
              <a:spcBef>
                <a:spcPts val="480"/>
              </a:spcBef>
              <a:tabLst>
                <a:tab pos="356870" algn="l"/>
              </a:tabLst>
            </a:pPr>
            <a:r>
              <a:rPr sz="2000" spc="-5" dirty="0">
                <a:latin typeface="Arial"/>
                <a:cs typeface="Arial"/>
              </a:rPr>
              <a:t>•	</a:t>
            </a:r>
            <a:r>
              <a:rPr sz="2000" spc="-10" dirty="0">
                <a:latin typeface="Arial"/>
                <a:cs typeface="Arial"/>
              </a:rPr>
              <a:t>İnsidansla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prevalans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arasındaki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ilişki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şematik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olarak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aşağıdaki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gibi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gösterilebilir.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1758" y="483488"/>
            <a:ext cx="7322184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>
                <a:solidFill>
                  <a:srgbClr val="FF0000"/>
                </a:solidFill>
                <a:latin typeface="Arial"/>
                <a:cs typeface="Arial"/>
              </a:rPr>
              <a:t>SOĞAN</a:t>
            </a:r>
            <a:r>
              <a:rPr sz="4400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400" spc="-10" dirty="0">
                <a:solidFill>
                  <a:srgbClr val="FF0000"/>
                </a:solidFill>
                <a:latin typeface="Arial"/>
                <a:cs typeface="Arial"/>
              </a:rPr>
              <a:t>KABUĞU</a:t>
            </a:r>
            <a:r>
              <a:rPr sz="44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400" spc="-5" dirty="0">
                <a:solidFill>
                  <a:srgbClr val="FF0000"/>
                </a:solidFill>
                <a:latin typeface="Arial"/>
                <a:cs typeface="Arial"/>
              </a:rPr>
              <a:t>PRENSİBİ</a:t>
            </a:r>
            <a:endParaRPr sz="44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495" y="2133600"/>
            <a:ext cx="3401567" cy="282244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484623" y="2514727"/>
            <a:ext cx="370459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3600" spc="-45" dirty="0">
                <a:latin typeface="Arial"/>
                <a:cs typeface="Arial"/>
              </a:rPr>
              <a:t>Toplumların</a:t>
            </a:r>
            <a:r>
              <a:rPr sz="3600" spc="-1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sağlık </a:t>
            </a:r>
            <a:r>
              <a:rPr sz="3600" spc="-98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sorunları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zaman </a:t>
            </a:r>
            <a:r>
              <a:rPr sz="360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içinde</a:t>
            </a:r>
            <a:r>
              <a:rPr sz="360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değişir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1127" y="483488"/>
            <a:ext cx="430212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EPİDEMİYOLOJİ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6244" y="1624660"/>
            <a:ext cx="8056880" cy="41230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5"/>
              </a:spcBef>
              <a:tabLst>
                <a:tab pos="356870" algn="l"/>
              </a:tabLst>
            </a:pPr>
            <a:r>
              <a:rPr sz="3200" spc="-5" dirty="0">
                <a:latin typeface="Arial"/>
                <a:cs typeface="Arial"/>
              </a:rPr>
              <a:t>•	Epidemiyolojinin geçmişi </a:t>
            </a:r>
            <a:r>
              <a:rPr sz="3200" spc="-10" dirty="0">
                <a:latin typeface="Arial"/>
                <a:cs typeface="Arial"/>
              </a:rPr>
              <a:t>2000 </a:t>
            </a:r>
            <a:r>
              <a:rPr sz="3200" spc="-25" dirty="0">
                <a:latin typeface="Arial"/>
                <a:cs typeface="Arial"/>
              </a:rPr>
              <a:t>yıl </a:t>
            </a:r>
            <a:r>
              <a:rPr sz="3200" spc="-5" dirty="0">
                <a:latin typeface="Arial"/>
                <a:cs typeface="Arial"/>
              </a:rPr>
              <a:t>öncesine </a:t>
            </a:r>
            <a:r>
              <a:rPr sz="3200" spc="-87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Hipokrat'a kadar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dayanır.</a:t>
            </a:r>
            <a:r>
              <a:rPr sz="3200" spc="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İlk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defa</a:t>
            </a:r>
            <a:r>
              <a:rPr sz="3200" spc="-5" dirty="0">
                <a:latin typeface="Arial"/>
                <a:cs typeface="Arial"/>
              </a:rPr>
              <a:t> Hipokrat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çevresel faktörlerin hastalıklara </a:t>
            </a:r>
            <a:r>
              <a:rPr sz="3200" spc="-10" dirty="0">
                <a:latin typeface="Arial"/>
                <a:cs typeface="Arial"/>
              </a:rPr>
              <a:t>neden </a:t>
            </a:r>
            <a:r>
              <a:rPr sz="3200" spc="-5" dirty="0">
                <a:latin typeface="Arial"/>
                <a:cs typeface="Arial"/>
              </a:rPr>
              <a:t> olabileceğini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belirtmiştir.</a:t>
            </a:r>
            <a:endParaRPr sz="3200">
              <a:latin typeface="Arial"/>
              <a:cs typeface="Arial"/>
            </a:endParaRPr>
          </a:p>
          <a:p>
            <a:pPr marL="356870" marR="596900" indent="-344805">
              <a:lnSpc>
                <a:spcPct val="100000"/>
              </a:lnSpc>
              <a:spcBef>
                <a:spcPts val="775"/>
              </a:spcBef>
              <a:tabLst>
                <a:tab pos="356870" algn="l"/>
              </a:tabLst>
            </a:pPr>
            <a:r>
              <a:rPr sz="3200" spc="-5" dirty="0">
                <a:latin typeface="Arial"/>
                <a:cs typeface="Arial"/>
              </a:rPr>
              <a:t>•	</a:t>
            </a:r>
            <a:r>
              <a:rPr sz="3200" spc="-15" dirty="0">
                <a:latin typeface="Arial"/>
                <a:cs typeface="Arial"/>
              </a:rPr>
              <a:t>19.yy’da</a:t>
            </a:r>
            <a:r>
              <a:rPr sz="3200" spc="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bazı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topluluklarda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hastalıkların </a:t>
            </a:r>
            <a:r>
              <a:rPr sz="3200" spc="-87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dağılımı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ölçülmeye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başlanmıştır.</a:t>
            </a:r>
            <a:endParaRPr sz="3200">
              <a:latin typeface="Arial"/>
              <a:cs typeface="Arial"/>
            </a:endParaRPr>
          </a:p>
          <a:p>
            <a:pPr marL="356870" marR="71755" indent="-344805">
              <a:lnSpc>
                <a:spcPct val="100000"/>
              </a:lnSpc>
              <a:spcBef>
                <a:spcPts val="770"/>
              </a:spcBef>
              <a:tabLst>
                <a:tab pos="356870" algn="l"/>
              </a:tabLst>
            </a:pPr>
            <a:r>
              <a:rPr sz="3200" spc="-5" dirty="0">
                <a:latin typeface="Arial"/>
                <a:cs typeface="Arial"/>
              </a:rPr>
              <a:t>•	Bu </a:t>
            </a:r>
            <a:r>
              <a:rPr sz="3200" spc="-10" dirty="0">
                <a:latin typeface="Arial"/>
                <a:cs typeface="Arial"/>
              </a:rPr>
              <a:t>dönemde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John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Snow’un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epidemiyolojik </a:t>
            </a:r>
            <a:r>
              <a:rPr sz="3200" spc="-8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çalışması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çok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önemli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bir gelişmedir.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0734" y="483488"/>
            <a:ext cx="6976109" cy="51847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5" dirty="0">
                <a:solidFill>
                  <a:srgbClr val="CC0000"/>
                </a:solidFill>
                <a:latin typeface="Arial"/>
                <a:cs typeface="Arial"/>
              </a:rPr>
              <a:t>MODERN</a:t>
            </a:r>
            <a:r>
              <a:rPr sz="4400" spc="1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4400" spc="-5" dirty="0">
                <a:solidFill>
                  <a:srgbClr val="CC0000"/>
                </a:solidFill>
                <a:latin typeface="Arial"/>
                <a:cs typeface="Arial"/>
              </a:rPr>
              <a:t>EPİDEMİYOLOJİ</a:t>
            </a:r>
            <a:endParaRPr sz="4400">
              <a:latin typeface="Arial"/>
              <a:cs typeface="Arial"/>
            </a:endParaRPr>
          </a:p>
          <a:p>
            <a:pPr marL="317500" marR="5080" indent="1270" algn="ctr">
              <a:lnSpc>
                <a:spcPct val="100000"/>
              </a:lnSpc>
              <a:spcBef>
                <a:spcPts val="3660"/>
              </a:spcBef>
            </a:pPr>
            <a:r>
              <a:rPr sz="4400" spc="-5" dirty="0">
                <a:latin typeface="Arial"/>
                <a:cs typeface="Arial"/>
              </a:rPr>
              <a:t>1950</a:t>
            </a:r>
            <a:r>
              <a:rPr sz="4400" spc="-15" dirty="0">
                <a:latin typeface="Arial"/>
                <a:cs typeface="Arial"/>
              </a:rPr>
              <a:t> </a:t>
            </a:r>
            <a:r>
              <a:rPr sz="4400" spc="-10" dirty="0">
                <a:latin typeface="Arial"/>
                <a:cs typeface="Arial"/>
              </a:rPr>
              <a:t>yıllarında</a:t>
            </a:r>
            <a:r>
              <a:rPr sz="4400" spc="7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sonra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gelişmeye</a:t>
            </a:r>
            <a:r>
              <a:rPr sz="4400" spc="15" dirty="0">
                <a:latin typeface="Arial"/>
                <a:cs typeface="Arial"/>
              </a:rPr>
              <a:t> </a:t>
            </a:r>
            <a:r>
              <a:rPr sz="4400" spc="-10" dirty="0">
                <a:latin typeface="Arial"/>
                <a:cs typeface="Arial"/>
              </a:rPr>
              <a:t>başlamış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ve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epidemiyolojik çalışmalar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sonucunda sağlık </a:t>
            </a:r>
            <a:r>
              <a:rPr sz="4400" spc="-10" dirty="0">
                <a:latin typeface="Arial"/>
                <a:cs typeface="Arial"/>
              </a:rPr>
              <a:t>alanında </a:t>
            </a:r>
            <a:r>
              <a:rPr sz="4400" spc="-1210" dirty="0">
                <a:latin typeface="Arial"/>
                <a:cs typeface="Arial"/>
              </a:rPr>
              <a:t> </a:t>
            </a:r>
            <a:r>
              <a:rPr sz="4400" spc="-10" dirty="0">
                <a:latin typeface="Arial"/>
                <a:cs typeface="Arial"/>
              </a:rPr>
              <a:t>önemli</a:t>
            </a:r>
            <a:r>
              <a:rPr sz="4400" spc="-15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başarılar</a:t>
            </a:r>
            <a:r>
              <a:rPr sz="4400" spc="2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elde 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edilmiştir.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6097" y="264617"/>
            <a:ext cx="605155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/>
              <a:t>John</a:t>
            </a:r>
            <a:r>
              <a:rPr sz="4400" spc="-25" dirty="0"/>
              <a:t> </a:t>
            </a:r>
            <a:r>
              <a:rPr sz="4400" spc="-10" dirty="0"/>
              <a:t>Snow’un</a:t>
            </a:r>
            <a:r>
              <a:rPr sz="4400" spc="15" dirty="0"/>
              <a:t> </a:t>
            </a:r>
            <a:r>
              <a:rPr sz="4400" spc="-5" dirty="0"/>
              <a:t>çalışması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200" y="4102608"/>
            <a:ext cx="8229600" cy="2021205"/>
          </a:xfrm>
          <a:custGeom>
            <a:avLst/>
            <a:gdLst/>
            <a:ahLst/>
            <a:cxnLst/>
            <a:rect l="l" t="t" r="r" b="b"/>
            <a:pathLst>
              <a:path w="8229600" h="2021204">
                <a:moveTo>
                  <a:pt x="8229600" y="0"/>
                </a:moveTo>
                <a:lnTo>
                  <a:pt x="0" y="0"/>
                </a:lnTo>
                <a:lnTo>
                  <a:pt x="0" y="2020824"/>
                </a:lnTo>
                <a:lnTo>
                  <a:pt x="8229600" y="2020824"/>
                </a:lnTo>
                <a:lnTo>
                  <a:pt x="822960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7200" y="4102608"/>
            <a:ext cx="8229600" cy="2021205"/>
          </a:xfrm>
          <a:prstGeom prst="rect">
            <a:avLst/>
          </a:prstGeom>
        </p:spPr>
        <p:txBody>
          <a:bodyPr vert="horz" wrap="square" lIns="0" tIns="324485" rIns="0" bIns="0" rtlCol="0">
            <a:spAutoFit/>
          </a:bodyPr>
          <a:lstStyle/>
          <a:p>
            <a:pPr marL="233679" marR="216535" indent="-6350" algn="ctr">
              <a:lnSpc>
                <a:spcPct val="86200"/>
              </a:lnSpc>
              <a:spcBef>
                <a:spcPts val="2555"/>
              </a:spcBef>
            </a:pPr>
            <a:r>
              <a:rPr sz="2600" spc="-40" dirty="0">
                <a:latin typeface="Arial"/>
                <a:cs typeface="Arial"/>
              </a:rPr>
              <a:t>Snow,</a:t>
            </a:r>
            <a:r>
              <a:rPr sz="2600" spc="3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1848-49</a:t>
            </a:r>
            <a:r>
              <a:rPr sz="2600" spc="3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ve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1853-54</a:t>
            </a:r>
            <a:r>
              <a:rPr sz="2600" spc="3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yıllarında</a:t>
            </a:r>
            <a:r>
              <a:rPr sz="2600" spc="6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Londra’da </a:t>
            </a:r>
            <a:r>
              <a:rPr sz="2600" spc="-5" dirty="0">
                <a:latin typeface="Arial"/>
                <a:cs typeface="Arial"/>
              </a:rPr>
              <a:t> koleradan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ölen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her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kişinin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evini</a:t>
            </a:r>
            <a:r>
              <a:rPr sz="2600" spc="4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tek tek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belirlemiş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ve 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içme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Arial"/>
                <a:cs typeface="Arial"/>
              </a:rPr>
              <a:t>suyunun</a:t>
            </a:r>
            <a:r>
              <a:rPr sz="2600" spc="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FF0000"/>
                </a:solidFill>
                <a:latin typeface="Arial"/>
                <a:cs typeface="Arial"/>
              </a:rPr>
              <a:t>sağlandığı</a:t>
            </a:r>
            <a:r>
              <a:rPr sz="2600" spc="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Arial"/>
                <a:cs typeface="Arial"/>
              </a:rPr>
              <a:t>kaynak</a:t>
            </a:r>
            <a:r>
              <a:rPr sz="26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Arial"/>
                <a:cs typeface="Arial"/>
              </a:rPr>
              <a:t>ile</a:t>
            </a:r>
            <a:r>
              <a:rPr sz="2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Arial"/>
                <a:cs typeface="Arial"/>
              </a:rPr>
              <a:t>ölümler</a:t>
            </a:r>
            <a:r>
              <a:rPr sz="2600" spc="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Arial"/>
                <a:cs typeface="Arial"/>
              </a:rPr>
              <a:t>arasında </a:t>
            </a:r>
            <a:r>
              <a:rPr sz="2600" spc="-7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Arial"/>
                <a:cs typeface="Arial"/>
              </a:rPr>
              <a:t>aşikar</a:t>
            </a:r>
            <a:r>
              <a:rPr sz="26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Arial"/>
                <a:cs typeface="Arial"/>
              </a:rPr>
              <a:t>bir</a:t>
            </a:r>
            <a:r>
              <a:rPr sz="26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Arial"/>
                <a:cs typeface="Arial"/>
              </a:rPr>
              <a:t>ilişkinin</a:t>
            </a:r>
            <a:r>
              <a:rPr sz="260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olduğunu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göstermiştir.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45008" y="1115567"/>
            <a:ext cx="8254365" cy="3030220"/>
            <a:chOff x="445008" y="1115567"/>
            <a:chExt cx="8254365" cy="3030220"/>
          </a:xfrm>
        </p:grpSpPr>
        <p:sp>
          <p:nvSpPr>
            <p:cNvPr id="6" name="object 6"/>
            <p:cNvSpPr/>
            <p:nvPr/>
          </p:nvSpPr>
          <p:spPr>
            <a:xfrm>
              <a:off x="457200" y="2734055"/>
              <a:ext cx="8229600" cy="1399540"/>
            </a:xfrm>
            <a:custGeom>
              <a:avLst/>
              <a:gdLst/>
              <a:ahLst/>
              <a:cxnLst/>
              <a:rect l="l" t="t" r="r" b="b"/>
              <a:pathLst>
                <a:path w="8229600" h="1399539">
                  <a:moveTo>
                    <a:pt x="8229600" y="0"/>
                  </a:moveTo>
                  <a:lnTo>
                    <a:pt x="0" y="0"/>
                  </a:lnTo>
                  <a:lnTo>
                    <a:pt x="0" y="909066"/>
                  </a:lnTo>
                  <a:lnTo>
                    <a:pt x="3939921" y="909066"/>
                  </a:lnTo>
                  <a:lnTo>
                    <a:pt x="3939921" y="1049274"/>
                  </a:lnTo>
                  <a:lnTo>
                    <a:pt x="3765041" y="1049274"/>
                  </a:lnTo>
                  <a:lnTo>
                    <a:pt x="4114800" y="1399032"/>
                  </a:lnTo>
                  <a:lnTo>
                    <a:pt x="4464558" y="1049274"/>
                  </a:lnTo>
                  <a:lnTo>
                    <a:pt x="4289679" y="1049274"/>
                  </a:lnTo>
                  <a:lnTo>
                    <a:pt x="4289679" y="909066"/>
                  </a:lnTo>
                  <a:lnTo>
                    <a:pt x="8229600" y="909066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7200" y="2734055"/>
              <a:ext cx="8229600" cy="1399540"/>
            </a:xfrm>
            <a:custGeom>
              <a:avLst/>
              <a:gdLst/>
              <a:ahLst/>
              <a:cxnLst/>
              <a:rect l="l" t="t" r="r" b="b"/>
              <a:pathLst>
                <a:path w="8229600" h="1399539">
                  <a:moveTo>
                    <a:pt x="8229600" y="909066"/>
                  </a:moveTo>
                  <a:lnTo>
                    <a:pt x="4289679" y="909066"/>
                  </a:lnTo>
                  <a:lnTo>
                    <a:pt x="4289679" y="1049274"/>
                  </a:lnTo>
                  <a:lnTo>
                    <a:pt x="4464558" y="1049274"/>
                  </a:lnTo>
                  <a:lnTo>
                    <a:pt x="4114800" y="1399032"/>
                  </a:lnTo>
                  <a:lnTo>
                    <a:pt x="3765041" y="1049274"/>
                  </a:lnTo>
                  <a:lnTo>
                    <a:pt x="3939921" y="1049274"/>
                  </a:lnTo>
                  <a:lnTo>
                    <a:pt x="3939921" y="909066"/>
                  </a:lnTo>
                  <a:lnTo>
                    <a:pt x="0" y="909066"/>
                  </a:lnTo>
                  <a:lnTo>
                    <a:pt x="0" y="0"/>
                  </a:lnTo>
                  <a:lnTo>
                    <a:pt x="8229600" y="0"/>
                  </a:lnTo>
                  <a:lnTo>
                    <a:pt x="8229600" y="909066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7200" y="1127759"/>
              <a:ext cx="8229600" cy="1637030"/>
            </a:xfrm>
            <a:custGeom>
              <a:avLst/>
              <a:gdLst/>
              <a:ahLst/>
              <a:cxnLst/>
              <a:rect l="l" t="t" r="r" b="b"/>
              <a:pathLst>
                <a:path w="8229600" h="1637030">
                  <a:moveTo>
                    <a:pt x="8229600" y="0"/>
                  </a:moveTo>
                  <a:lnTo>
                    <a:pt x="0" y="0"/>
                  </a:lnTo>
                  <a:lnTo>
                    <a:pt x="0" y="1063498"/>
                  </a:lnTo>
                  <a:lnTo>
                    <a:pt x="3910203" y="1063498"/>
                  </a:lnTo>
                  <a:lnTo>
                    <a:pt x="3910203" y="1227581"/>
                  </a:lnTo>
                  <a:lnTo>
                    <a:pt x="3705605" y="1227581"/>
                  </a:lnTo>
                  <a:lnTo>
                    <a:pt x="4114800" y="1636776"/>
                  </a:lnTo>
                  <a:lnTo>
                    <a:pt x="4523994" y="1227581"/>
                  </a:lnTo>
                  <a:lnTo>
                    <a:pt x="4319397" y="1227581"/>
                  </a:lnTo>
                  <a:lnTo>
                    <a:pt x="4319397" y="1063498"/>
                  </a:lnTo>
                  <a:lnTo>
                    <a:pt x="8229600" y="1063498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7200" y="1127759"/>
              <a:ext cx="8229600" cy="1637030"/>
            </a:xfrm>
            <a:custGeom>
              <a:avLst/>
              <a:gdLst/>
              <a:ahLst/>
              <a:cxnLst/>
              <a:rect l="l" t="t" r="r" b="b"/>
              <a:pathLst>
                <a:path w="8229600" h="1637030">
                  <a:moveTo>
                    <a:pt x="8229600" y="1063498"/>
                  </a:moveTo>
                  <a:lnTo>
                    <a:pt x="4319397" y="1063498"/>
                  </a:lnTo>
                  <a:lnTo>
                    <a:pt x="4319397" y="1227581"/>
                  </a:lnTo>
                  <a:lnTo>
                    <a:pt x="4523994" y="1227581"/>
                  </a:lnTo>
                  <a:lnTo>
                    <a:pt x="4114800" y="1636776"/>
                  </a:lnTo>
                  <a:lnTo>
                    <a:pt x="3705605" y="1227581"/>
                  </a:lnTo>
                  <a:lnTo>
                    <a:pt x="3910203" y="1227581"/>
                  </a:lnTo>
                  <a:lnTo>
                    <a:pt x="3910203" y="1063498"/>
                  </a:lnTo>
                  <a:lnTo>
                    <a:pt x="0" y="1063498"/>
                  </a:lnTo>
                  <a:lnTo>
                    <a:pt x="0" y="0"/>
                  </a:lnTo>
                  <a:lnTo>
                    <a:pt x="8229600" y="0"/>
                  </a:lnTo>
                  <a:lnTo>
                    <a:pt x="8229600" y="1063498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46226" y="1246708"/>
            <a:ext cx="7453630" cy="21221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algn="ctr">
              <a:lnSpc>
                <a:spcPts val="2690"/>
              </a:lnSpc>
              <a:spcBef>
                <a:spcPts val="540"/>
              </a:spcBef>
            </a:pPr>
            <a:r>
              <a:rPr sz="2600" spc="-10" dirty="0">
                <a:latin typeface="Arial"/>
                <a:cs typeface="Arial"/>
              </a:rPr>
              <a:t>1800’lü</a:t>
            </a:r>
            <a:r>
              <a:rPr sz="2600" spc="2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yıllarda</a:t>
            </a:r>
            <a:r>
              <a:rPr sz="2600" spc="6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Londra’da</a:t>
            </a:r>
            <a:r>
              <a:rPr sz="2600" spc="4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pek</a:t>
            </a:r>
            <a:r>
              <a:rPr sz="2600" spc="2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çok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insan</a:t>
            </a:r>
            <a:r>
              <a:rPr sz="2600" spc="2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koleradan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ölmekteydi.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600" spc="-10" dirty="0">
                <a:latin typeface="Arial"/>
                <a:cs typeface="Arial"/>
              </a:rPr>
              <a:t>O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yıllarda</a:t>
            </a:r>
            <a:r>
              <a:rPr sz="2600" spc="5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koleranın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etkeni</a:t>
            </a:r>
            <a:r>
              <a:rPr sz="2600" spc="2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bilinmemekteydi.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9254" y="483488"/>
            <a:ext cx="776224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>
                <a:solidFill>
                  <a:srgbClr val="FF0000"/>
                </a:solidFill>
              </a:rPr>
              <a:t>Snow</a:t>
            </a:r>
            <a:r>
              <a:rPr sz="4400" spc="-10" dirty="0">
                <a:solidFill>
                  <a:srgbClr val="FF0000"/>
                </a:solidFill>
              </a:rPr>
              <a:t> çalışmasının</a:t>
            </a:r>
            <a:r>
              <a:rPr sz="4400" spc="40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sonucunda;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200" y="1645920"/>
            <a:ext cx="8229600" cy="2158365"/>
          </a:xfrm>
          <a:custGeom>
            <a:avLst/>
            <a:gdLst/>
            <a:ahLst/>
            <a:cxnLst/>
            <a:rect l="l" t="t" r="r" b="b"/>
            <a:pathLst>
              <a:path w="8229600" h="2158365">
                <a:moveTo>
                  <a:pt x="7869935" y="0"/>
                </a:moveTo>
                <a:lnTo>
                  <a:pt x="359663" y="0"/>
                </a:lnTo>
                <a:lnTo>
                  <a:pt x="310858" y="3283"/>
                </a:lnTo>
                <a:lnTo>
                  <a:pt x="264049" y="12848"/>
                </a:lnTo>
                <a:lnTo>
                  <a:pt x="219664" y="28265"/>
                </a:lnTo>
                <a:lnTo>
                  <a:pt x="178133" y="49106"/>
                </a:lnTo>
                <a:lnTo>
                  <a:pt x="139882" y="74943"/>
                </a:lnTo>
                <a:lnTo>
                  <a:pt x="105341" y="105346"/>
                </a:lnTo>
                <a:lnTo>
                  <a:pt x="74939" y="139887"/>
                </a:lnTo>
                <a:lnTo>
                  <a:pt x="49103" y="178138"/>
                </a:lnTo>
                <a:lnTo>
                  <a:pt x="28263" y="219670"/>
                </a:lnTo>
                <a:lnTo>
                  <a:pt x="12847" y="264054"/>
                </a:lnTo>
                <a:lnTo>
                  <a:pt x="3283" y="310861"/>
                </a:lnTo>
                <a:lnTo>
                  <a:pt x="0" y="359663"/>
                </a:lnTo>
                <a:lnTo>
                  <a:pt x="0" y="1798319"/>
                </a:lnTo>
                <a:lnTo>
                  <a:pt x="3283" y="1847122"/>
                </a:lnTo>
                <a:lnTo>
                  <a:pt x="12847" y="1893929"/>
                </a:lnTo>
                <a:lnTo>
                  <a:pt x="28263" y="1938313"/>
                </a:lnTo>
                <a:lnTo>
                  <a:pt x="49103" y="1979845"/>
                </a:lnTo>
                <a:lnTo>
                  <a:pt x="74939" y="2018096"/>
                </a:lnTo>
                <a:lnTo>
                  <a:pt x="105341" y="2052637"/>
                </a:lnTo>
                <a:lnTo>
                  <a:pt x="139882" y="2083040"/>
                </a:lnTo>
                <a:lnTo>
                  <a:pt x="178133" y="2108877"/>
                </a:lnTo>
                <a:lnTo>
                  <a:pt x="219664" y="2129718"/>
                </a:lnTo>
                <a:lnTo>
                  <a:pt x="264049" y="2145135"/>
                </a:lnTo>
                <a:lnTo>
                  <a:pt x="310858" y="2154700"/>
                </a:lnTo>
                <a:lnTo>
                  <a:pt x="359663" y="2157984"/>
                </a:lnTo>
                <a:lnTo>
                  <a:pt x="7869935" y="2157984"/>
                </a:lnTo>
                <a:lnTo>
                  <a:pt x="7918738" y="2154700"/>
                </a:lnTo>
                <a:lnTo>
                  <a:pt x="7965545" y="2145135"/>
                </a:lnTo>
                <a:lnTo>
                  <a:pt x="8009929" y="2129718"/>
                </a:lnTo>
                <a:lnTo>
                  <a:pt x="8051461" y="2108877"/>
                </a:lnTo>
                <a:lnTo>
                  <a:pt x="8089712" y="2083040"/>
                </a:lnTo>
                <a:lnTo>
                  <a:pt x="8124253" y="2052637"/>
                </a:lnTo>
                <a:lnTo>
                  <a:pt x="8154656" y="2018096"/>
                </a:lnTo>
                <a:lnTo>
                  <a:pt x="8180493" y="1979845"/>
                </a:lnTo>
                <a:lnTo>
                  <a:pt x="8201334" y="1938313"/>
                </a:lnTo>
                <a:lnTo>
                  <a:pt x="8216751" y="1893929"/>
                </a:lnTo>
                <a:lnTo>
                  <a:pt x="8226316" y="1847122"/>
                </a:lnTo>
                <a:lnTo>
                  <a:pt x="8229600" y="1798319"/>
                </a:lnTo>
                <a:lnTo>
                  <a:pt x="8229600" y="359663"/>
                </a:lnTo>
                <a:lnTo>
                  <a:pt x="8226316" y="310861"/>
                </a:lnTo>
                <a:lnTo>
                  <a:pt x="8216751" y="264054"/>
                </a:lnTo>
                <a:lnTo>
                  <a:pt x="8201334" y="219670"/>
                </a:lnTo>
                <a:lnTo>
                  <a:pt x="8180493" y="178138"/>
                </a:lnTo>
                <a:lnTo>
                  <a:pt x="8154656" y="139887"/>
                </a:lnTo>
                <a:lnTo>
                  <a:pt x="8124253" y="105346"/>
                </a:lnTo>
                <a:lnTo>
                  <a:pt x="8089712" y="74943"/>
                </a:lnTo>
                <a:lnTo>
                  <a:pt x="8051461" y="49106"/>
                </a:lnTo>
                <a:lnTo>
                  <a:pt x="8009929" y="28265"/>
                </a:lnTo>
                <a:lnTo>
                  <a:pt x="7965545" y="12848"/>
                </a:lnTo>
                <a:lnTo>
                  <a:pt x="7918738" y="3283"/>
                </a:lnTo>
                <a:lnTo>
                  <a:pt x="786993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3922776"/>
            <a:ext cx="8229600" cy="2158365"/>
          </a:xfrm>
          <a:custGeom>
            <a:avLst/>
            <a:gdLst/>
            <a:ahLst/>
            <a:cxnLst/>
            <a:rect l="l" t="t" r="r" b="b"/>
            <a:pathLst>
              <a:path w="8229600" h="2158365">
                <a:moveTo>
                  <a:pt x="7869935" y="0"/>
                </a:moveTo>
                <a:lnTo>
                  <a:pt x="359663" y="0"/>
                </a:lnTo>
                <a:lnTo>
                  <a:pt x="310858" y="3283"/>
                </a:lnTo>
                <a:lnTo>
                  <a:pt x="264049" y="12848"/>
                </a:lnTo>
                <a:lnTo>
                  <a:pt x="219664" y="28265"/>
                </a:lnTo>
                <a:lnTo>
                  <a:pt x="178133" y="49106"/>
                </a:lnTo>
                <a:lnTo>
                  <a:pt x="139882" y="74943"/>
                </a:lnTo>
                <a:lnTo>
                  <a:pt x="105341" y="105346"/>
                </a:lnTo>
                <a:lnTo>
                  <a:pt x="74939" y="139887"/>
                </a:lnTo>
                <a:lnTo>
                  <a:pt x="49103" y="178138"/>
                </a:lnTo>
                <a:lnTo>
                  <a:pt x="28263" y="219670"/>
                </a:lnTo>
                <a:lnTo>
                  <a:pt x="12847" y="264054"/>
                </a:lnTo>
                <a:lnTo>
                  <a:pt x="3283" y="310861"/>
                </a:lnTo>
                <a:lnTo>
                  <a:pt x="0" y="359663"/>
                </a:lnTo>
                <a:lnTo>
                  <a:pt x="0" y="1798320"/>
                </a:lnTo>
                <a:lnTo>
                  <a:pt x="3283" y="1847125"/>
                </a:lnTo>
                <a:lnTo>
                  <a:pt x="12847" y="1893934"/>
                </a:lnTo>
                <a:lnTo>
                  <a:pt x="28263" y="1938319"/>
                </a:lnTo>
                <a:lnTo>
                  <a:pt x="49103" y="1979850"/>
                </a:lnTo>
                <a:lnTo>
                  <a:pt x="74939" y="2018101"/>
                </a:lnTo>
                <a:lnTo>
                  <a:pt x="105341" y="2052642"/>
                </a:lnTo>
                <a:lnTo>
                  <a:pt x="139882" y="2083044"/>
                </a:lnTo>
                <a:lnTo>
                  <a:pt x="178133" y="2108880"/>
                </a:lnTo>
                <a:lnTo>
                  <a:pt x="219664" y="2129720"/>
                </a:lnTo>
                <a:lnTo>
                  <a:pt x="264049" y="2145136"/>
                </a:lnTo>
                <a:lnTo>
                  <a:pt x="310858" y="2154700"/>
                </a:lnTo>
                <a:lnTo>
                  <a:pt x="359663" y="2157984"/>
                </a:lnTo>
                <a:lnTo>
                  <a:pt x="7869935" y="2157984"/>
                </a:lnTo>
                <a:lnTo>
                  <a:pt x="7918738" y="2154700"/>
                </a:lnTo>
                <a:lnTo>
                  <a:pt x="7965545" y="2145136"/>
                </a:lnTo>
                <a:lnTo>
                  <a:pt x="8009929" y="2129720"/>
                </a:lnTo>
                <a:lnTo>
                  <a:pt x="8051461" y="2108880"/>
                </a:lnTo>
                <a:lnTo>
                  <a:pt x="8089712" y="2083044"/>
                </a:lnTo>
                <a:lnTo>
                  <a:pt x="8124253" y="2052642"/>
                </a:lnTo>
                <a:lnTo>
                  <a:pt x="8154656" y="2018101"/>
                </a:lnTo>
                <a:lnTo>
                  <a:pt x="8180493" y="1979850"/>
                </a:lnTo>
                <a:lnTo>
                  <a:pt x="8201334" y="1938319"/>
                </a:lnTo>
                <a:lnTo>
                  <a:pt x="8216751" y="1893934"/>
                </a:lnTo>
                <a:lnTo>
                  <a:pt x="8226316" y="1847125"/>
                </a:lnTo>
                <a:lnTo>
                  <a:pt x="8229600" y="1798320"/>
                </a:lnTo>
                <a:lnTo>
                  <a:pt x="8229600" y="359663"/>
                </a:lnTo>
                <a:lnTo>
                  <a:pt x="8226316" y="310861"/>
                </a:lnTo>
                <a:lnTo>
                  <a:pt x="8216751" y="264054"/>
                </a:lnTo>
                <a:lnTo>
                  <a:pt x="8201334" y="219670"/>
                </a:lnTo>
                <a:lnTo>
                  <a:pt x="8180493" y="178138"/>
                </a:lnTo>
                <a:lnTo>
                  <a:pt x="8154656" y="139887"/>
                </a:lnTo>
                <a:lnTo>
                  <a:pt x="8124253" y="105346"/>
                </a:lnTo>
                <a:lnTo>
                  <a:pt x="8089712" y="74943"/>
                </a:lnTo>
                <a:lnTo>
                  <a:pt x="8051461" y="49106"/>
                </a:lnTo>
                <a:lnTo>
                  <a:pt x="8009929" y="28265"/>
                </a:lnTo>
                <a:lnTo>
                  <a:pt x="7965545" y="12848"/>
                </a:lnTo>
                <a:lnTo>
                  <a:pt x="7918738" y="3283"/>
                </a:lnTo>
                <a:lnTo>
                  <a:pt x="786993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3107" y="1813001"/>
            <a:ext cx="7383780" cy="400621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14325" marR="313690" algn="ctr">
              <a:lnSpc>
                <a:spcPct val="86100"/>
              </a:lnSpc>
              <a:spcBef>
                <a:spcPts val="790"/>
              </a:spcBef>
            </a:pPr>
            <a:r>
              <a:rPr sz="4100" dirty="0">
                <a:latin typeface="Arial"/>
                <a:cs typeface="Arial"/>
              </a:rPr>
              <a:t>Sonuçta</a:t>
            </a:r>
            <a:r>
              <a:rPr sz="4100" spc="-55" dirty="0">
                <a:latin typeface="Arial"/>
                <a:cs typeface="Arial"/>
              </a:rPr>
              <a:t> </a:t>
            </a:r>
            <a:r>
              <a:rPr sz="4100" dirty="0">
                <a:latin typeface="Arial"/>
                <a:cs typeface="Arial"/>
              </a:rPr>
              <a:t>koleranın</a:t>
            </a:r>
            <a:r>
              <a:rPr sz="4100" spc="-15" dirty="0">
                <a:latin typeface="Arial"/>
                <a:cs typeface="Arial"/>
              </a:rPr>
              <a:t> </a:t>
            </a:r>
            <a:r>
              <a:rPr sz="4100" spc="-5" dirty="0">
                <a:latin typeface="Arial"/>
                <a:cs typeface="Arial"/>
              </a:rPr>
              <a:t>kontamine </a:t>
            </a:r>
            <a:r>
              <a:rPr sz="4100" spc="-1120" dirty="0">
                <a:latin typeface="Arial"/>
                <a:cs typeface="Arial"/>
              </a:rPr>
              <a:t> </a:t>
            </a:r>
            <a:r>
              <a:rPr sz="4100" spc="-5" dirty="0">
                <a:latin typeface="Arial"/>
                <a:cs typeface="Arial"/>
              </a:rPr>
              <a:t>olmuş </a:t>
            </a:r>
            <a:r>
              <a:rPr sz="4100" dirty="0">
                <a:latin typeface="Arial"/>
                <a:cs typeface="Arial"/>
              </a:rPr>
              <a:t>sularla </a:t>
            </a:r>
            <a:r>
              <a:rPr sz="4100" spc="-5" dirty="0">
                <a:latin typeface="Arial"/>
                <a:cs typeface="Arial"/>
              </a:rPr>
              <a:t>bulaştığını </a:t>
            </a:r>
            <a:r>
              <a:rPr sz="4100" dirty="0">
                <a:latin typeface="Arial"/>
                <a:cs typeface="Arial"/>
              </a:rPr>
              <a:t> </a:t>
            </a:r>
            <a:r>
              <a:rPr sz="4100" spc="-20" dirty="0">
                <a:latin typeface="Arial"/>
                <a:cs typeface="Arial"/>
              </a:rPr>
              <a:t>açıklamıştır.</a:t>
            </a:r>
            <a:endParaRPr sz="4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0">
              <a:latin typeface="Arial"/>
              <a:cs typeface="Arial"/>
            </a:endParaRPr>
          </a:p>
          <a:p>
            <a:pPr marL="12700" marR="5080" indent="-4445" algn="ctr">
              <a:lnSpc>
                <a:spcPct val="86100"/>
              </a:lnSpc>
            </a:pPr>
            <a:r>
              <a:rPr sz="4100" dirty="0">
                <a:latin typeface="Arial"/>
                <a:cs typeface="Arial"/>
              </a:rPr>
              <a:t>Kolera etkeni </a:t>
            </a:r>
            <a:r>
              <a:rPr sz="4100" spc="-20" dirty="0">
                <a:latin typeface="Arial"/>
                <a:cs typeface="Arial"/>
              </a:rPr>
              <a:t>(Vibrio </a:t>
            </a:r>
            <a:r>
              <a:rPr sz="4100" dirty="0">
                <a:latin typeface="Arial"/>
                <a:cs typeface="Arial"/>
              </a:rPr>
              <a:t>cholerae ) </a:t>
            </a:r>
            <a:r>
              <a:rPr sz="4100" spc="5" dirty="0">
                <a:latin typeface="Arial"/>
                <a:cs typeface="Arial"/>
              </a:rPr>
              <a:t> </a:t>
            </a:r>
            <a:r>
              <a:rPr sz="4100" spc="-5" dirty="0">
                <a:latin typeface="Arial"/>
                <a:cs typeface="Arial"/>
              </a:rPr>
              <a:t>bulunmadan bulaş </a:t>
            </a:r>
            <a:r>
              <a:rPr sz="4100" dirty="0">
                <a:latin typeface="Arial"/>
                <a:cs typeface="Arial"/>
              </a:rPr>
              <a:t>yolu </a:t>
            </a:r>
            <a:r>
              <a:rPr sz="4100" spc="-5" dirty="0">
                <a:latin typeface="Arial"/>
                <a:cs typeface="Arial"/>
              </a:rPr>
              <a:t>bulunan </a:t>
            </a:r>
            <a:r>
              <a:rPr sz="4100" spc="-1125" dirty="0">
                <a:latin typeface="Arial"/>
                <a:cs typeface="Arial"/>
              </a:rPr>
              <a:t> </a:t>
            </a:r>
            <a:r>
              <a:rPr sz="4100" spc="-5" dirty="0">
                <a:latin typeface="Arial"/>
                <a:cs typeface="Arial"/>
              </a:rPr>
              <a:t>ilk </a:t>
            </a:r>
            <a:r>
              <a:rPr sz="4100" spc="-20" dirty="0">
                <a:latin typeface="Arial"/>
                <a:cs typeface="Arial"/>
              </a:rPr>
              <a:t>hastalıktır.</a:t>
            </a:r>
            <a:endParaRPr sz="4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66" y="147650"/>
            <a:ext cx="734885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635" marR="5080" indent="-1893570">
              <a:lnSpc>
                <a:spcPct val="100000"/>
              </a:lnSpc>
              <a:spcBef>
                <a:spcPts val="95"/>
              </a:spcBef>
            </a:pPr>
            <a:r>
              <a:rPr sz="4400" spc="-5" dirty="0"/>
              <a:t>BAŞARILI</a:t>
            </a:r>
            <a:r>
              <a:rPr sz="4400" spc="10" dirty="0"/>
              <a:t> </a:t>
            </a:r>
            <a:r>
              <a:rPr sz="4400" spc="-10" dirty="0"/>
              <a:t>EPİDEMİYOLOJİK </a:t>
            </a:r>
            <a:r>
              <a:rPr sz="4400" spc="-1205" dirty="0"/>
              <a:t> </a:t>
            </a:r>
            <a:r>
              <a:rPr sz="4400" spc="-10" dirty="0"/>
              <a:t>ÇALIŞMALAR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2706433" y="1618297"/>
            <a:ext cx="6002020" cy="4548505"/>
            <a:chOff x="2706433" y="1618297"/>
            <a:chExt cx="6002020" cy="4548505"/>
          </a:xfrm>
        </p:grpSpPr>
        <p:sp>
          <p:nvSpPr>
            <p:cNvPr id="4" name="object 4"/>
            <p:cNvSpPr/>
            <p:nvPr/>
          </p:nvSpPr>
          <p:spPr>
            <a:xfrm>
              <a:off x="2718815" y="1630680"/>
              <a:ext cx="5977255" cy="4523740"/>
            </a:xfrm>
            <a:custGeom>
              <a:avLst/>
              <a:gdLst/>
              <a:ahLst/>
              <a:cxnLst/>
              <a:rect l="l" t="t" r="r" b="b"/>
              <a:pathLst>
                <a:path w="5977255" h="4523740">
                  <a:moveTo>
                    <a:pt x="3715511" y="0"/>
                  </a:moveTo>
                  <a:lnTo>
                    <a:pt x="3715511" y="565404"/>
                  </a:lnTo>
                  <a:lnTo>
                    <a:pt x="0" y="565404"/>
                  </a:lnTo>
                  <a:lnTo>
                    <a:pt x="0" y="3957828"/>
                  </a:lnTo>
                  <a:lnTo>
                    <a:pt x="3715511" y="3957828"/>
                  </a:lnTo>
                  <a:lnTo>
                    <a:pt x="3715511" y="4523232"/>
                  </a:lnTo>
                  <a:lnTo>
                    <a:pt x="5977128" y="2261616"/>
                  </a:lnTo>
                  <a:lnTo>
                    <a:pt x="3715511" y="0"/>
                  </a:lnTo>
                  <a:close/>
                </a:path>
              </a:pathLst>
            </a:custGeom>
            <a:solidFill>
              <a:srgbClr val="E7F3F4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18815" y="1630680"/>
              <a:ext cx="5977255" cy="4523740"/>
            </a:xfrm>
            <a:custGeom>
              <a:avLst/>
              <a:gdLst/>
              <a:ahLst/>
              <a:cxnLst/>
              <a:rect l="l" t="t" r="r" b="b"/>
              <a:pathLst>
                <a:path w="5977255" h="4523740">
                  <a:moveTo>
                    <a:pt x="0" y="565404"/>
                  </a:moveTo>
                  <a:lnTo>
                    <a:pt x="3715511" y="565404"/>
                  </a:lnTo>
                  <a:lnTo>
                    <a:pt x="3715511" y="0"/>
                  </a:lnTo>
                  <a:lnTo>
                    <a:pt x="5977128" y="2261616"/>
                  </a:lnTo>
                  <a:lnTo>
                    <a:pt x="3715511" y="4523232"/>
                  </a:lnTo>
                  <a:lnTo>
                    <a:pt x="3715511" y="3957828"/>
                  </a:lnTo>
                  <a:lnTo>
                    <a:pt x="0" y="3957828"/>
                  </a:lnTo>
                  <a:lnTo>
                    <a:pt x="0" y="565404"/>
                  </a:lnTo>
                  <a:close/>
                </a:path>
              </a:pathLst>
            </a:custGeom>
            <a:ln w="24384">
              <a:solidFill>
                <a:srgbClr val="E7F3F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706120" marR="5080" indent="-170815">
              <a:lnSpc>
                <a:spcPct val="86200"/>
              </a:lnSpc>
              <a:spcBef>
                <a:spcPts val="400"/>
              </a:spcBef>
            </a:pPr>
            <a:r>
              <a:rPr sz="1800" dirty="0"/>
              <a:t>•</a:t>
            </a:r>
            <a:r>
              <a:rPr sz="1800" spc="5" dirty="0"/>
              <a:t> </a:t>
            </a:r>
            <a:r>
              <a:rPr sz="1800" dirty="0"/>
              <a:t>1950 yılında Japonya’da </a:t>
            </a:r>
            <a:r>
              <a:rPr sz="1800" spc="-5" dirty="0">
                <a:solidFill>
                  <a:srgbClr val="FF0000"/>
                </a:solidFill>
              </a:rPr>
              <a:t>Minemata </a:t>
            </a:r>
            <a:r>
              <a:rPr sz="1800" dirty="0">
                <a:solidFill>
                  <a:srgbClr val="FF0000"/>
                </a:solidFill>
              </a:rPr>
              <a:t> </a:t>
            </a:r>
            <a:r>
              <a:rPr sz="1800" dirty="0"/>
              <a:t>körfezine fabrika atık suları ile atılan </a:t>
            </a:r>
            <a:r>
              <a:rPr sz="1800" spc="5" dirty="0"/>
              <a:t> </a:t>
            </a:r>
            <a:r>
              <a:rPr sz="1800" dirty="0"/>
              <a:t>civa </a:t>
            </a:r>
            <a:r>
              <a:rPr sz="1800" spc="5" dirty="0"/>
              <a:t>bileşikleri </a:t>
            </a:r>
            <a:r>
              <a:rPr sz="1800" dirty="0"/>
              <a:t>balıklarda metil civa </a:t>
            </a:r>
            <a:r>
              <a:rPr sz="1800" spc="5" dirty="0"/>
              <a:t> </a:t>
            </a:r>
            <a:r>
              <a:rPr sz="1800" dirty="0"/>
              <a:t>birikmesine </a:t>
            </a:r>
            <a:r>
              <a:rPr sz="1800" spc="-10" dirty="0"/>
              <a:t>ve </a:t>
            </a:r>
            <a:r>
              <a:rPr sz="1800" dirty="0"/>
              <a:t>bu balıkları </a:t>
            </a:r>
            <a:r>
              <a:rPr sz="1800" spc="-5" dirty="0"/>
              <a:t>yiyen </a:t>
            </a:r>
            <a:r>
              <a:rPr sz="1800" dirty="0"/>
              <a:t> insanlarda </a:t>
            </a:r>
            <a:r>
              <a:rPr sz="1800" spc="5" dirty="0"/>
              <a:t>ciddi </a:t>
            </a:r>
            <a:r>
              <a:rPr sz="1800" dirty="0"/>
              <a:t>zehirlenmelere neden </a:t>
            </a:r>
            <a:r>
              <a:rPr sz="1800" spc="5" dirty="0"/>
              <a:t> </a:t>
            </a:r>
            <a:r>
              <a:rPr sz="1800" spc="-10" dirty="0"/>
              <a:t>olmuştur. </a:t>
            </a:r>
            <a:r>
              <a:rPr sz="1800" dirty="0"/>
              <a:t>Epidemiyolojik </a:t>
            </a:r>
            <a:r>
              <a:rPr sz="1800" spc="5" dirty="0"/>
              <a:t>çalışmalar </a:t>
            </a:r>
            <a:r>
              <a:rPr sz="1800" spc="10" dirty="0"/>
              <a:t> </a:t>
            </a:r>
            <a:r>
              <a:rPr sz="1800" spc="5" dirty="0"/>
              <a:t>sonucunda </a:t>
            </a:r>
            <a:r>
              <a:rPr sz="1800" dirty="0"/>
              <a:t>hastalanan 121 </a:t>
            </a:r>
            <a:r>
              <a:rPr sz="1800" spc="5" dirty="0"/>
              <a:t>kişininin </a:t>
            </a:r>
            <a:r>
              <a:rPr sz="1800" spc="10" dirty="0"/>
              <a:t> </a:t>
            </a:r>
            <a:r>
              <a:rPr sz="1800" spc="-5" dirty="0">
                <a:solidFill>
                  <a:srgbClr val="FF0000"/>
                </a:solidFill>
              </a:rPr>
              <a:t>Minemata </a:t>
            </a:r>
            <a:r>
              <a:rPr sz="1800" dirty="0"/>
              <a:t>körfezinde oturduğu, hasta </a:t>
            </a:r>
            <a:r>
              <a:rPr sz="1800" spc="5" dirty="0"/>
              <a:t> </a:t>
            </a:r>
            <a:r>
              <a:rPr sz="1800" dirty="0"/>
              <a:t>olan </a:t>
            </a:r>
            <a:r>
              <a:rPr sz="1800" spc="-10" dirty="0"/>
              <a:t>ve </a:t>
            </a:r>
            <a:r>
              <a:rPr sz="1800" dirty="0"/>
              <a:t>olmayan aileler incelendiğinde </a:t>
            </a:r>
            <a:r>
              <a:rPr sz="1800" spc="5" dirty="0"/>
              <a:t> </a:t>
            </a:r>
            <a:r>
              <a:rPr sz="1800" dirty="0"/>
              <a:t>hasta olan ailelerin balıkçılıktan </a:t>
            </a:r>
            <a:r>
              <a:rPr sz="1800" spc="5" dirty="0"/>
              <a:t> geçindiği bulunmuş </a:t>
            </a:r>
            <a:r>
              <a:rPr sz="1800" spc="-10" dirty="0"/>
              <a:t>ve </a:t>
            </a:r>
            <a:r>
              <a:rPr sz="1800" dirty="0"/>
              <a:t>hastalığın </a:t>
            </a:r>
            <a:r>
              <a:rPr sz="1800" spc="5" dirty="0"/>
              <a:t> </a:t>
            </a:r>
            <a:r>
              <a:rPr sz="1800" dirty="0"/>
              <a:t>yenilen balıkla geçen bir etkene ait </a:t>
            </a:r>
            <a:r>
              <a:rPr sz="1800" spc="5" dirty="0"/>
              <a:t> </a:t>
            </a:r>
            <a:r>
              <a:rPr sz="1800" dirty="0"/>
              <a:t>olduğu</a:t>
            </a:r>
            <a:r>
              <a:rPr sz="1800" spc="-45" dirty="0"/>
              <a:t> </a:t>
            </a:r>
            <a:r>
              <a:rPr sz="1800" spc="-5" dirty="0"/>
              <a:t>belirlenmiştir.</a:t>
            </a:r>
            <a:r>
              <a:rPr sz="1800" spc="-65" dirty="0"/>
              <a:t> </a:t>
            </a:r>
            <a:r>
              <a:rPr sz="1800" dirty="0"/>
              <a:t>Etkenin</a:t>
            </a:r>
            <a:r>
              <a:rPr sz="1800" spc="-65" dirty="0"/>
              <a:t> </a:t>
            </a:r>
            <a:r>
              <a:rPr sz="1800" dirty="0"/>
              <a:t>tam</a:t>
            </a:r>
            <a:r>
              <a:rPr sz="1800" spc="-10" dirty="0"/>
              <a:t> </a:t>
            </a:r>
            <a:r>
              <a:rPr sz="1800" dirty="0"/>
              <a:t>olarak </a:t>
            </a:r>
            <a:r>
              <a:rPr sz="1800" spc="-484" dirty="0"/>
              <a:t> </a:t>
            </a:r>
            <a:r>
              <a:rPr sz="1800" spc="5" dirty="0"/>
              <a:t>belirlenmesi ise 1-2 </a:t>
            </a:r>
            <a:r>
              <a:rPr sz="1800" dirty="0"/>
              <a:t>yıllık </a:t>
            </a:r>
            <a:r>
              <a:rPr sz="1800" spc="5" dirty="0"/>
              <a:t>çalışma </a:t>
            </a:r>
            <a:r>
              <a:rPr sz="1800" spc="10" dirty="0"/>
              <a:t> </a:t>
            </a:r>
            <a:r>
              <a:rPr sz="1800" dirty="0"/>
              <a:t>sonunda</a:t>
            </a:r>
            <a:r>
              <a:rPr sz="1800" spc="-50" dirty="0"/>
              <a:t> </a:t>
            </a:r>
            <a:r>
              <a:rPr sz="1800" spc="-10" dirty="0"/>
              <a:t>belirlenmiştir.</a:t>
            </a:r>
            <a:endParaRPr sz="1800"/>
          </a:p>
        </p:txBody>
      </p:sp>
      <p:grpSp>
        <p:nvGrpSpPr>
          <p:cNvPr id="7" name="object 7"/>
          <p:cNvGrpSpPr/>
          <p:nvPr/>
        </p:nvGrpSpPr>
        <p:grpSpPr>
          <a:xfrm>
            <a:off x="454151" y="1621536"/>
            <a:ext cx="2273935" cy="4544695"/>
            <a:chOff x="454151" y="1621536"/>
            <a:chExt cx="2273935" cy="4544695"/>
          </a:xfrm>
        </p:grpSpPr>
        <p:sp>
          <p:nvSpPr>
            <p:cNvPr id="8" name="object 8"/>
            <p:cNvSpPr/>
            <p:nvPr/>
          </p:nvSpPr>
          <p:spPr>
            <a:xfrm>
              <a:off x="466343" y="1633728"/>
              <a:ext cx="2249805" cy="4520565"/>
            </a:xfrm>
            <a:custGeom>
              <a:avLst/>
              <a:gdLst/>
              <a:ahLst/>
              <a:cxnLst/>
              <a:rect l="l" t="t" r="r" b="b"/>
              <a:pathLst>
                <a:path w="2249805" h="4520565">
                  <a:moveTo>
                    <a:pt x="1874520" y="0"/>
                  </a:moveTo>
                  <a:lnTo>
                    <a:pt x="374916" y="0"/>
                  </a:lnTo>
                  <a:lnTo>
                    <a:pt x="327887" y="2921"/>
                  </a:lnTo>
                  <a:lnTo>
                    <a:pt x="282602" y="11452"/>
                  </a:lnTo>
                  <a:lnTo>
                    <a:pt x="239411" y="25240"/>
                  </a:lnTo>
                  <a:lnTo>
                    <a:pt x="198666" y="43934"/>
                  </a:lnTo>
                  <a:lnTo>
                    <a:pt x="160718" y="67182"/>
                  </a:lnTo>
                  <a:lnTo>
                    <a:pt x="125919" y="94632"/>
                  </a:lnTo>
                  <a:lnTo>
                    <a:pt x="94620" y="125932"/>
                  </a:lnTo>
                  <a:lnTo>
                    <a:pt x="67172" y="160732"/>
                  </a:lnTo>
                  <a:lnTo>
                    <a:pt x="43927" y="198679"/>
                  </a:lnTo>
                  <a:lnTo>
                    <a:pt x="25236" y="239421"/>
                  </a:lnTo>
                  <a:lnTo>
                    <a:pt x="11450" y="282607"/>
                  </a:lnTo>
                  <a:lnTo>
                    <a:pt x="2921" y="327885"/>
                  </a:lnTo>
                  <a:lnTo>
                    <a:pt x="0" y="374904"/>
                  </a:lnTo>
                  <a:lnTo>
                    <a:pt x="0" y="4145267"/>
                  </a:lnTo>
                  <a:lnTo>
                    <a:pt x="2921" y="4192296"/>
                  </a:lnTo>
                  <a:lnTo>
                    <a:pt x="11450" y="4237581"/>
                  </a:lnTo>
                  <a:lnTo>
                    <a:pt x="25236" y="4280772"/>
                  </a:lnTo>
                  <a:lnTo>
                    <a:pt x="43927" y="4321517"/>
                  </a:lnTo>
                  <a:lnTo>
                    <a:pt x="67172" y="4359465"/>
                  </a:lnTo>
                  <a:lnTo>
                    <a:pt x="94620" y="4394264"/>
                  </a:lnTo>
                  <a:lnTo>
                    <a:pt x="125919" y="4425563"/>
                  </a:lnTo>
                  <a:lnTo>
                    <a:pt x="160718" y="4453011"/>
                  </a:lnTo>
                  <a:lnTo>
                    <a:pt x="198666" y="4476256"/>
                  </a:lnTo>
                  <a:lnTo>
                    <a:pt x="239411" y="4494947"/>
                  </a:lnTo>
                  <a:lnTo>
                    <a:pt x="282602" y="4508733"/>
                  </a:lnTo>
                  <a:lnTo>
                    <a:pt x="327887" y="4517262"/>
                  </a:lnTo>
                  <a:lnTo>
                    <a:pt x="374916" y="4520184"/>
                  </a:lnTo>
                  <a:lnTo>
                    <a:pt x="1874520" y="4520184"/>
                  </a:lnTo>
                  <a:lnTo>
                    <a:pt x="1921538" y="4517262"/>
                  </a:lnTo>
                  <a:lnTo>
                    <a:pt x="1966816" y="4508733"/>
                  </a:lnTo>
                  <a:lnTo>
                    <a:pt x="2010002" y="4494947"/>
                  </a:lnTo>
                  <a:lnTo>
                    <a:pt x="2050744" y="4476256"/>
                  </a:lnTo>
                  <a:lnTo>
                    <a:pt x="2088691" y="4453011"/>
                  </a:lnTo>
                  <a:lnTo>
                    <a:pt x="2123491" y="4425563"/>
                  </a:lnTo>
                  <a:lnTo>
                    <a:pt x="2154791" y="4394264"/>
                  </a:lnTo>
                  <a:lnTo>
                    <a:pt x="2182241" y="4359465"/>
                  </a:lnTo>
                  <a:lnTo>
                    <a:pt x="2205489" y="4321517"/>
                  </a:lnTo>
                  <a:lnTo>
                    <a:pt x="2224183" y="4280772"/>
                  </a:lnTo>
                  <a:lnTo>
                    <a:pt x="2237971" y="4237581"/>
                  </a:lnTo>
                  <a:lnTo>
                    <a:pt x="2246502" y="4192296"/>
                  </a:lnTo>
                  <a:lnTo>
                    <a:pt x="2249424" y="4145267"/>
                  </a:lnTo>
                  <a:lnTo>
                    <a:pt x="2249424" y="374904"/>
                  </a:lnTo>
                  <a:lnTo>
                    <a:pt x="2246502" y="327885"/>
                  </a:lnTo>
                  <a:lnTo>
                    <a:pt x="2237971" y="282607"/>
                  </a:lnTo>
                  <a:lnTo>
                    <a:pt x="2224183" y="239421"/>
                  </a:lnTo>
                  <a:lnTo>
                    <a:pt x="2205489" y="198679"/>
                  </a:lnTo>
                  <a:lnTo>
                    <a:pt x="2182241" y="160732"/>
                  </a:lnTo>
                  <a:lnTo>
                    <a:pt x="2154791" y="125932"/>
                  </a:lnTo>
                  <a:lnTo>
                    <a:pt x="2123491" y="94632"/>
                  </a:lnTo>
                  <a:lnTo>
                    <a:pt x="2088691" y="67182"/>
                  </a:lnTo>
                  <a:lnTo>
                    <a:pt x="2050744" y="43934"/>
                  </a:lnTo>
                  <a:lnTo>
                    <a:pt x="2010002" y="25240"/>
                  </a:lnTo>
                  <a:lnTo>
                    <a:pt x="1966816" y="11452"/>
                  </a:lnTo>
                  <a:lnTo>
                    <a:pt x="1921538" y="2921"/>
                  </a:lnTo>
                  <a:lnTo>
                    <a:pt x="187452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6343" y="1633728"/>
              <a:ext cx="2249805" cy="4520565"/>
            </a:xfrm>
            <a:custGeom>
              <a:avLst/>
              <a:gdLst/>
              <a:ahLst/>
              <a:cxnLst/>
              <a:rect l="l" t="t" r="r" b="b"/>
              <a:pathLst>
                <a:path w="2249805" h="4520565">
                  <a:moveTo>
                    <a:pt x="0" y="374904"/>
                  </a:moveTo>
                  <a:lnTo>
                    <a:pt x="2921" y="327885"/>
                  </a:lnTo>
                  <a:lnTo>
                    <a:pt x="11450" y="282607"/>
                  </a:lnTo>
                  <a:lnTo>
                    <a:pt x="25236" y="239421"/>
                  </a:lnTo>
                  <a:lnTo>
                    <a:pt x="43927" y="198679"/>
                  </a:lnTo>
                  <a:lnTo>
                    <a:pt x="67172" y="160732"/>
                  </a:lnTo>
                  <a:lnTo>
                    <a:pt x="94620" y="125932"/>
                  </a:lnTo>
                  <a:lnTo>
                    <a:pt x="125919" y="94632"/>
                  </a:lnTo>
                  <a:lnTo>
                    <a:pt x="160718" y="67182"/>
                  </a:lnTo>
                  <a:lnTo>
                    <a:pt x="198666" y="43934"/>
                  </a:lnTo>
                  <a:lnTo>
                    <a:pt x="239411" y="25240"/>
                  </a:lnTo>
                  <a:lnTo>
                    <a:pt x="282602" y="11452"/>
                  </a:lnTo>
                  <a:lnTo>
                    <a:pt x="327887" y="2921"/>
                  </a:lnTo>
                  <a:lnTo>
                    <a:pt x="374916" y="0"/>
                  </a:lnTo>
                  <a:lnTo>
                    <a:pt x="1874520" y="0"/>
                  </a:lnTo>
                  <a:lnTo>
                    <a:pt x="1921538" y="2921"/>
                  </a:lnTo>
                  <a:lnTo>
                    <a:pt x="1966816" y="11452"/>
                  </a:lnTo>
                  <a:lnTo>
                    <a:pt x="2010002" y="25240"/>
                  </a:lnTo>
                  <a:lnTo>
                    <a:pt x="2050744" y="43934"/>
                  </a:lnTo>
                  <a:lnTo>
                    <a:pt x="2088691" y="67182"/>
                  </a:lnTo>
                  <a:lnTo>
                    <a:pt x="2123491" y="94632"/>
                  </a:lnTo>
                  <a:lnTo>
                    <a:pt x="2154791" y="125932"/>
                  </a:lnTo>
                  <a:lnTo>
                    <a:pt x="2182241" y="160732"/>
                  </a:lnTo>
                  <a:lnTo>
                    <a:pt x="2205489" y="198679"/>
                  </a:lnTo>
                  <a:lnTo>
                    <a:pt x="2224183" y="239421"/>
                  </a:lnTo>
                  <a:lnTo>
                    <a:pt x="2237971" y="282607"/>
                  </a:lnTo>
                  <a:lnTo>
                    <a:pt x="2246502" y="327885"/>
                  </a:lnTo>
                  <a:lnTo>
                    <a:pt x="2249424" y="374904"/>
                  </a:lnTo>
                  <a:lnTo>
                    <a:pt x="2249424" y="4145267"/>
                  </a:lnTo>
                  <a:lnTo>
                    <a:pt x="2246502" y="4192296"/>
                  </a:lnTo>
                  <a:lnTo>
                    <a:pt x="2237971" y="4237581"/>
                  </a:lnTo>
                  <a:lnTo>
                    <a:pt x="2224183" y="4280772"/>
                  </a:lnTo>
                  <a:lnTo>
                    <a:pt x="2205489" y="4321517"/>
                  </a:lnTo>
                  <a:lnTo>
                    <a:pt x="2182241" y="4359465"/>
                  </a:lnTo>
                  <a:lnTo>
                    <a:pt x="2154791" y="4394264"/>
                  </a:lnTo>
                  <a:lnTo>
                    <a:pt x="2123491" y="4425563"/>
                  </a:lnTo>
                  <a:lnTo>
                    <a:pt x="2088691" y="4453011"/>
                  </a:lnTo>
                  <a:lnTo>
                    <a:pt x="2050744" y="4476256"/>
                  </a:lnTo>
                  <a:lnTo>
                    <a:pt x="2010002" y="4494947"/>
                  </a:lnTo>
                  <a:lnTo>
                    <a:pt x="1966816" y="4508733"/>
                  </a:lnTo>
                  <a:lnTo>
                    <a:pt x="1921538" y="4517262"/>
                  </a:lnTo>
                  <a:lnTo>
                    <a:pt x="1874520" y="4520184"/>
                  </a:lnTo>
                  <a:lnTo>
                    <a:pt x="374916" y="4520184"/>
                  </a:lnTo>
                  <a:lnTo>
                    <a:pt x="327887" y="4517262"/>
                  </a:lnTo>
                  <a:lnTo>
                    <a:pt x="282602" y="4508733"/>
                  </a:lnTo>
                  <a:lnTo>
                    <a:pt x="239411" y="4494947"/>
                  </a:lnTo>
                  <a:lnTo>
                    <a:pt x="198666" y="4476256"/>
                  </a:lnTo>
                  <a:lnTo>
                    <a:pt x="160718" y="4453011"/>
                  </a:lnTo>
                  <a:lnTo>
                    <a:pt x="125919" y="4425563"/>
                  </a:lnTo>
                  <a:lnTo>
                    <a:pt x="94620" y="4394264"/>
                  </a:lnTo>
                  <a:lnTo>
                    <a:pt x="67172" y="4359465"/>
                  </a:lnTo>
                  <a:lnTo>
                    <a:pt x="43927" y="4321517"/>
                  </a:lnTo>
                  <a:lnTo>
                    <a:pt x="25236" y="4280772"/>
                  </a:lnTo>
                  <a:lnTo>
                    <a:pt x="11450" y="4237581"/>
                  </a:lnTo>
                  <a:lnTo>
                    <a:pt x="2921" y="4192296"/>
                  </a:lnTo>
                  <a:lnTo>
                    <a:pt x="0" y="4145267"/>
                  </a:lnTo>
                  <a:lnTo>
                    <a:pt x="0" y="374904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23391" y="3512261"/>
            <a:ext cx="1737995" cy="70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690"/>
              </a:lnSpc>
              <a:spcBef>
                <a:spcPts val="100"/>
              </a:spcBef>
            </a:pPr>
            <a:r>
              <a:rPr sz="2400" spc="-5" dirty="0">
                <a:solidFill>
                  <a:srgbClr val="CC0000"/>
                </a:solidFill>
                <a:latin typeface="Arial"/>
                <a:cs typeface="Arial"/>
              </a:rPr>
              <a:t>Metil-civa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690"/>
              </a:lnSpc>
            </a:pPr>
            <a:r>
              <a:rPr sz="2400" spc="-5" dirty="0">
                <a:solidFill>
                  <a:srgbClr val="CC0000"/>
                </a:solidFill>
                <a:latin typeface="Arial"/>
                <a:cs typeface="Arial"/>
              </a:rPr>
              <a:t>zehirlenmesi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831</Words>
  <Application>Microsoft Office PowerPoint</Application>
  <PresentationFormat>Ekran Gösterisi (4:3)</PresentationFormat>
  <Paragraphs>206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Office Theme</vt:lpstr>
      <vt:lpstr>PowerPoint Sunusu</vt:lpstr>
      <vt:lpstr>PowerPoint Sunusu</vt:lpstr>
      <vt:lpstr>Epidemiyoloji;</vt:lpstr>
      <vt:lpstr>PowerPoint Sunusu</vt:lpstr>
      <vt:lpstr>EPİDEMİYOLOJİ</vt:lpstr>
      <vt:lpstr>PowerPoint Sunusu</vt:lpstr>
      <vt:lpstr>John Snow’un çalışması</vt:lpstr>
      <vt:lpstr>Snow çalışmasının sonucunda;</vt:lpstr>
      <vt:lpstr>BAŞARILI EPİDEMİYOLOJİK  ÇALIŞMALAR</vt:lpstr>
      <vt:lpstr>BAŞARILI EPİDEMİYOLOJİK  ÇALIŞMALAR</vt:lpstr>
      <vt:lpstr>BAŞARILI EPİDEMİYOLOJİK  ÇALIŞMALAR</vt:lpstr>
      <vt:lpstr>BAŞARILI EPİDEMİYOLOJİK  ÇALIŞMALAR</vt:lpstr>
      <vt:lpstr>BAŞARILI EPİDEMİYOLOJİK  ÇALIŞMALAR</vt:lpstr>
      <vt:lpstr>BAŞARILI EPİDEMİYOLOJİK  ÇALIŞMALAR</vt:lpstr>
      <vt:lpstr>BAŞARILI EPİDEMİYOLOJİK  ÇALIŞMALAR</vt:lpstr>
      <vt:lpstr>PowerPoint Sunusu</vt:lpstr>
      <vt:lpstr>KESİTSEL ÇALIŞMA</vt:lpstr>
      <vt:lpstr>KESİTSEL ÇALIŞMA</vt:lpstr>
      <vt:lpstr>KOHORT ÇALIŞMA</vt:lpstr>
      <vt:lpstr>Bir toplumun sağlık durumu  epidemiyolojik göstergelere  göre değerlendirilir</vt:lpstr>
      <vt:lpstr>NEDEN EPİDEMİYOLOJİK  GÖSTERGELERİ BİLMELİYİZ?</vt:lpstr>
      <vt:lpstr>PowerPoint Sunusu</vt:lpstr>
      <vt:lpstr>Hız</vt:lpstr>
      <vt:lpstr>Kaba Ölüm Hızı</vt:lpstr>
      <vt:lpstr>BEBEK ÖLÜM HIZI</vt:lpstr>
      <vt:lpstr>5 yaş altı ölüm hızı</vt:lpstr>
      <vt:lpstr>Anne Ölüm Hızı (AÖH)</vt:lpstr>
      <vt:lpstr>5 yaş altı ölüm hızı</vt:lpstr>
      <vt:lpstr>Fatalite Hızı</vt:lpstr>
      <vt:lpstr>Kaba doğum hızı</vt:lpstr>
      <vt:lpstr>Oran</vt:lpstr>
      <vt:lpstr>Prevalans ve İnsidans</vt:lpstr>
      <vt:lpstr>Prevalans ve İnsidans</vt:lpstr>
      <vt:lpstr>Prevalans Hızı</vt:lpstr>
      <vt:lpstr>PowerPoint Sunusu</vt:lpstr>
      <vt:lpstr>İnsidans hızı</vt:lpstr>
      <vt:lpstr>KIZAMIK</vt:lpstr>
      <vt:lpstr>Prevalans ve İnsidans Hızları  Arasındaki İlişki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HASİBE</dc:creator>
  <cp:lastModifiedBy>Windows Kullanıcısı</cp:lastModifiedBy>
  <cp:revision>2</cp:revision>
  <dcterms:created xsi:type="dcterms:W3CDTF">2022-02-23T09:46:02Z</dcterms:created>
  <dcterms:modified xsi:type="dcterms:W3CDTF">2022-02-23T09:48:35Z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2022-02-23T00:00:00Z</vt:filetime>
  </property>
</Properties>
</file>