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sldIdLst>
    <p:sldId id="256" r:id="rId2"/>
    <p:sldId id="289" r:id="rId3"/>
    <p:sldId id="291" r:id="rId4"/>
    <p:sldId id="259" r:id="rId5"/>
    <p:sldId id="292" r:id="rId6"/>
    <p:sldId id="260" r:id="rId7"/>
    <p:sldId id="293" r:id="rId8"/>
    <p:sldId id="261" r:id="rId9"/>
    <p:sldId id="294" r:id="rId10"/>
    <p:sldId id="262" r:id="rId11"/>
    <p:sldId id="295" r:id="rId12"/>
    <p:sldId id="263" r:id="rId13"/>
    <p:sldId id="264" r:id="rId14"/>
    <p:sldId id="265" r:id="rId15"/>
    <p:sldId id="296" r:id="rId16"/>
    <p:sldId id="267" r:id="rId17"/>
    <p:sldId id="297" r:id="rId18"/>
    <p:sldId id="304" r:id="rId19"/>
    <p:sldId id="268" r:id="rId20"/>
    <p:sldId id="305" r:id="rId21"/>
    <p:sldId id="269" r:id="rId22"/>
    <p:sldId id="271" r:id="rId23"/>
    <p:sldId id="272" r:id="rId24"/>
    <p:sldId id="298" r:id="rId25"/>
    <p:sldId id="273" r:id="rId26"/>
    <p:sldId id="299" r:id="rId27"/>
    <p:sldId id="274" r:id="rId28"/>
    <p:sldId id="275" r:id="rId29"/>
    <p:sldId id="276" r:id="rId30"/>
    <p:sldId id="300" r:id="rId31"/>
    <p:sldId id="277" r:id="rId32"/>
    <p:sldId id="278" r:id="rId33"/>
    <p:sldId id="279" r:id="rId34"/>
    <p:sldId id="280" r:id="rId35"/>
    <p:sldId id="266" r:id="rId36"/>
    <p:sldId id="281" r:id="rId37"/>
    <p:sldId id="308" r:id="rId38"/>
    <p:sldId id="309" r:id="rId39"/>
    <p:sldId id="311" r:id="rId40"/>
    <p:sldId id="301" r:id="rId41"/>
    <p:sldId id="302" r:id="rId42"/>
    <p:sldId id="283" r:id="rId43"/>
    <p:sldId id="307" r:id="rId44"/>
    <p:sldId id="306" r:id="rId45"/>
    <p:sldId id="284" r:id="rId46"/>
    <p:sldId id="285" r:id="rId47"/>
    <p:sldId id="286" r:id="rId48"/>
    <p:sldId id="303" r:id="rId49"/>
    <p:sldId id="287" r:id="rId5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587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98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419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374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7421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6708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701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72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344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950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4319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126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351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829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762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87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058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Bitki Hastalıkları</a:t>
            </a:r>
            <a:br>
              <a:rPr lang="tr-TR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Epidemiyolojisi</a:t>
            </a:r>
            <a:endParaRPr lang="tr-T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6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86102" y="382063"/>
            <a:ext cx="8911687" cy="586125"/>
          </a:xfrm>
        </p:spPr>
        <p:txBody>
          <a:bodyPr>
            <a:normAutofit/>
          </a:bodyPr>
          <a:lstStyle/>
          <a:p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potansiyeli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36604" y="1851213"/>
            <a:ext cx="10010682" cy="3043517"/>
          </a:xfrm>
        </p:spPr>
        <p:txBody>
          <a:bodyPr>
            <a:noAutofit/>
          </a:bodyPr>
          <a:lstStyle/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çoğu kez bitkinin uzağında bulunmaktadır.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Bulunduğu bu yere </a:t>
            </a:r>
            <a:r>
              <a:rPr lang="tr-T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kaynağı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denmektedir.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 etmeni, yani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iş yapabilmesi için bu kaynaktan ayrılarak bitkiye ulaşması gerekmektedir.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Epidemi açısından bu kaynak önemlidir.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Çükü salgın bu kaynaktan başlamaktadır.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810" y="3348319"/>
            <a:ext cx="4584910" cy="309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12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86102" y="382063"/>
            <a:ext cx="8911687" cy="586125"/>
          </a:xfrm>
        </p:spPr>
        <p:txBody>
          <a:bodyPr>
            <a:normAutofit/>
          </a:bodyPr>
          <a:lstStyle/>
          <a:p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potansiyeli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38635" y="1367118"/>
            <a:ext cx="10010682" cy="3777622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Kaynaktaki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inokulumla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infeksiyon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yeri arasındaki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arasında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farklılıkar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vardır. 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potansiyelinin şiddet faktörünü,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miktarı oluşturmakta, bu da uzaklıkla yakından ilişkili olmaktadır.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Kısaca, enfeksiyon yerindeki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miktarının kaynağına oranla yoğunlukta, dolayısıyla şiddette önemli bir düşme söz konusudur.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65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34019" y="355169"/>
            <a:ext cx="8911687" cy="572678"/>
          </a:xfrm>
        </p:spPr>
        <p:txBody>
          <a:bodyPr>
            <a:normAutofit/>
          </a:bodyPr>
          <a:lstStyle/>
          <a:p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potansiyeli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19317" y="1447800"/>
            <a:ext cx="9687953" cy="4872318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Yine bitki yüzeyinin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tutma özelliği önemli bir faktördür.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Taşınma sırasındaki çevre faktörleri ve insanın ilaçlama gibi yöntemler ile karışmaları şiddeti azaltıcı yönde etki yapabilir.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Konukçu ve çevre faktörleri de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potansiyelinin kapasite faktörünü oluşturmaktadırlar.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Burada çevre faktörleri olarak daha çok sıcaklık ve orantılı nem gelmektedir.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Gerek konukçu ve gerekse iklim faktörleri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üzerinde önemli bir etkiye sahip olup, kapasitesinin azalmasına yol açabilir.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51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01255" y="382063"/>
            <a:ext cx="8911687" cy="613019"/>
          </a:xfrm>
        </p:spPr>
        <p:txBody>
          <a:bodyPr>
            <a:normAutofit/>
          </a:bodyPr>
          <a:lstStyle/>
          <a:p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potansiyeli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94882" y="1434353"/>
            <a:ext cx="10817506" cy="4280648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Patojenler tarafından oluşturulan bitki hastalıkları bulaşıcıdırlar.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Hastalığın yeni başladığı bir tarlada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enfeksiynun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ilerlemesi, daha önce de söylendiği gibi,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inoklulumun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sağlıklı bitkilere ulaşması ve yeni bulaşmaların oluşmasıyla olasıdır.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yine bilindiği gibi hasta bitki içinde veya yüzeyinde oluşur. Sonra bu kaynaktan yayılarak duyarlı konukçulara ulaşır.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Genellikle yayılma sırasında miktarı azalır, kalan kısım bir hastalık oluşturur veya oluşturmaz. ,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enfeksiyon eşiği ile ilgili bir konudur.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50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07125" y="368616"/>
            <a:ext cx="8911687" cy="653361"/>
          </a:xfrm>
        </p:spPr>
        <p:txBody>
          <a:bodyPr>
            <a:normAutofit/>
          </a:bodyPr>
          <a:lstStyle/>
          <a:p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potansiyeli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71400" y="1501589"/>
            <a:ext cx="8915400" cy="3777622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Canlı organizmalar olan bitki hastalık etmenleri gelişirler ve ürereler.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miktarının artışı ya üreme ya da büyüme ile olur.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Büyüme ile olan artış yavaştır. </a:t>
            </a:r>
          </a:p>
          <a:p>
            <a:pPr lvl="1"/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Armillaria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mella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rizomorfları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1"/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Phymatotrichum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omnivorum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’un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miselyumları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Rhizoctonia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solani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veya diğer bazı kök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hastalıkalarına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neden olan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miselyumlarında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durum böyledir.</a:t>
            </a:r>
          </a:p>
        </p:txBody>
      </p:sp>
    </p:spTree>
    <p:extLst>
      <p:ext uri="{BB962C8B-B14F-4D97-AF65-F5344CB8AC3E}">
        <p14:creationId xmlns:p14="http://schemas.microsoft.com/office/powerpoint/2010/main" val="71559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07125" y="368616"/>
            <a:ext cx="8911687" cy="653361"/>
          </a:xfrm>
        </p:spPr>
        <p:txBody>
          <a:bodyPr>
            <a:normAutofit/>
          </a:bodyPr>
          <a:lstStyle/>
          <a:p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potansiyeli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72153" y="1474694"/>
            <a:ext cx="9547412" cy="4845423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Buna karşın üremeyle olan artış ise çok yüksek oranda olabilir.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Örneğin Tek bir sürmeli buğday tohumu 2-12 milyon ve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Gymnosporangium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juniperi-virginanae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’nin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tek bir gali, 2.5 milyar spor içermektedir.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Sınırlayıcı faktörlerin yokluğunda büyüme ve üreme esas olarak logaritmik artış gösteren olaylardır.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Bunun sonucu olarak, koşullar epidemiye uygun olduğu zaman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miktarı genellikle zamana bağlı olarak katlar halinde artar.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433" y="1882588"/>
            <a:ext cx="205675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4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59207" y="395510"/>
            <a:ext cx="8911687" cy="774384"/>
          </a:xfrm>
        </p:spPr>
        <p:txBody>
          <a:bodyPr>
            <a:normAutofit/>
          </a:bodyPr>
          <a:lstStyle/>
          <a:p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potansiyeli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82814" y="1716741"/>
            <a:ext cx="10064471" cy="4038600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Her patojenin kendine özgü bir üreme birimi vardır.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Bazılarında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miktarı vejetasyon süresince sabit kalır, sonra bu mevsim sonunda artar.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Bazı patojenler vejetasyon süresince tek bir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generasyon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verirler.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Bunlar 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tek devirli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hastalıkları oluşturmaktadırlar.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Örneğin buğday sürmesinde durum böyledir.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buğday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fideciğini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infekte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eder ve hasat sırasında tohumda sporlar oluşur.</a:t>
            </a:r>
          </a:p>
        </p:txBody>
      </p:sp>
    </p:spTree>
    <p:extLst>
      <p:ext uri="{BB962C8B-B14F-4D97-AF65-F5344CB8AC3E}">
        <p14:creationId xmlns:p14="http://schemas.microsoft.com/office/powerpoint/2010/main" val="214266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59207" y="395510"/>
            <a:ext cx="8911687" cy="774384"/>
          </a:xfrm>
        </p:spPr>
        <p:txBody>
          <a:bodyPr>
            <a:normAutofit/>
          </a:bodyPr>
          <a:lstStyle/>
          <a:p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potansiyeli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81961" y="1905000"/>
            <a:ext cx="10266178" cy="3446929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Buna karşın vejetasyon mevsimi boyunca aynı konukçu türü üzerinde üremelerini sürdüren patojenler ise 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çok devirli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hastalıkları oluştururlar.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tip hastalıklarda mevsim başında </a:t>
            </a:r>
            <a:r>
              <a:rPr lang="tr-T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primer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enfeksiyon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olur.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İlk belirtiler ortaya çıkar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leke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lezyonlar üzerinde oluşan binlerce spor yeni bitkilere bulaşır ve yeni enfeksiyonlar oluşturur. 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Bu yeni enfeksiyonlar sonucu oluşan yeni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yeni hastalanmalara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neden olur.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472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22095"/>
          <a:stretch/>
        </p:blipFill>
        <p:spPr>
          <a:xfrm>
            <a:off x="1132205" y="1365161"/>
            <a:ext cx="10002261" cy="518467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867437" y="2434106"/>
            <a:ext cx="336138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 döngülü hastalık devri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6606862" y="1365161"/>
            <a:ext cx="329699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Çok döngülü hastalık devri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2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66784" y="449298"/>
            <a:ext cx="8911687" cy="653361"/>
          </a:xfrm>
        </p:spPr>
        <p:txBody>
          <a:bodyPr>
            <a:normAutofit/>
          </a:bodyPr>
          <a:lstStyle/>
          <a:p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potansiyeli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29353" y="1394013"/>
            <a:ext cx="9997235" cy="5168152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Küllemeler,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mildiyöler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karaleke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monilia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paslar ve bunlara benzer pek çok hastalık çok devreli hastalıklara örnek olarak verilebilir.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Salgınlara daha çok bu son tipten hastalık etmenleri neden olmaktadır.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Böyle hastalıklarda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artışı 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epideminin başlangıcındaki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miktarına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bir üreme dönemini tamamlamak için patojene gerekli olan zamana</a:t>
            </a:r>
          </a:p>
          <a:p>
            <a:pPr lvl="1"/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inkubasyon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süresine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bir lezyon üzerinde oluşabilen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miktarına bağlıdır.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Yine bu hasatlığın gelişmesi için uygun olan veya olmayan koşullara bağlıdır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2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808078" y="3138710"/>
            <a:ext cx="7088957" cy="828172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EPİDEMİLERİN ELEMENTLERİ</a:t>
            </a:r>
          </a:p>
        </p:txBody>
      </p:sp>
    </p:spTree>
    <p:extLst>
      <p:ext uri="{BB962C8B-B14F-4D97-AF65-F5344CB8AC3E}">
        <p14:creationId xmlns:p14="http://schemas.microsoft.com/office/powerpoint/2010/main" val="90564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39136" y="3286629"/>
            <a:ext cx="6766229" cy="1280890"/>
          </a:xfrm>
        </p:spPr>
        <p:txBody>
          <a:bodyPr/>
          <a:lstStyle/>
          <a:p>
            <a:r>
              <a:rPr lang="tr-TR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yolları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43138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45761" y="368615"/>
            <a:ext cx="8911687" cy="680255"/>
          </a:xfrm>
        </p:spPr>
        <p:txBody>
          <a:bodyPr>
            <a:normAutofit/>
          </a:bodyPr>
          <a:lstStyle/>
          <a:p>
            <a:r>
              <a:rPr lang="tr-TR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yolları</a:t>
            </a:r>
            <a:endParaRPr lang="tr-T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8552" y="1367118"/>
            <a:ext cx="10482508" cy="4684058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 etmenlerinin bulaşmayı sağlamak için yayılmaları değişik yollar ile olabilmektedir.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Yayılma etmenin konukçu ile doğrudan doğruya temasa geçmesine kadar geçen yol ve süredir.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yayılma etmenin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kaynağı denilen yerden başlamaktadır. 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kaynağı duyarlı bitki popülasyonları ile aynı yerde olabilir. Ancak bunun tersi de geçerlidir.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bu kaynaktan kısa veya uzun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mesafeli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bir yayılma gösterebilir.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Aynı zamanda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bulunduğu yeri aktif veya pasif biçimde değiştirebilmektedir.</a:t>
            </a:r>
          </a:p>
        </p:txBody>
      </p:sp>
    </p:spTree>
    <p:extLst>
      <p:ext uri="{BB962C8B-B14F-4D97-AF65-F5344CB8AC3E}">
        <p14:creationId xmlns:p14="http://schemas.microsoft.com/office/powerpoint/2010/main" val="8971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07125" y="274486"/>
            <a:ext cx="8911687" cy="1280890"/>
          </a:xfrm>
        </p:spPr>
        <p:txBody>
          <a:bodyPr/>
          <a:lstStyle/>
          <a:p>
            <a:r>
              <a:rPr lang="tr-TR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yolları</a:t>
            </a:r>
            <a:b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Aktif yayılma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02458" y="1649506"/>
            <a:ext cx="9970342" cy="4334435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Çoğunlukla hayvansal organizmalarda görülen organizmaların kendi güçleriyle yayılmalarına denir.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yayılma kısa ve uzun mesafeli olarak ikiye ayırmak mümkündür.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Ancak bitki hastalık etmenleri içinde uzun mesafeli olarak aktif bir biçimde yayılma gösterenleri yoktur.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Buna karşın çöl çekirgesi örneğinde olduğu gibi bazı böcekler 3000 kilometre bir uzaklık içinde aktif bir yayılma gösterebilmektedir.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Ancak bazı hastalık etmenleri de değişik yollarla kısa mesafeli aktif olarak yayılabilmektedir.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30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5224" y="1716741"/>
            <a:ext cx="10373752" cy="4294094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Örneğin </a:t>
            </a:r>
          </a:p>
          <a:p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Pythium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Plasmadiophora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brassicae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Synchytrium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endobioticum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gibi birçok patojenin hareketli sporları su tabakaları içinde bir süre yüzerek otonom olarak konukçularına ulaşmaktadır.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907125" y="274486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 yayılma yolları</a:t>
            </a:r>
            <a:br>
              <a:rPr lang="tr-TR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Aktif yayılma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913" y="1174657"/>
            <a:ext cx="4013368" cy="268913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458" y="4763959"/>
            <a:ext cx="2402541" cy="18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9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00753" y="1716740"/>
            <a:ext cx="8961811" cy="2532530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Yine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fitopatojen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bakterilerden bazıları bitki yüzeyindeki su zerrecikleri içinde hareket ederek kendilerine giriş kapısı bulurlar.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Yine bazı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funguslar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topraktaki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miselyal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gelişme ile uzun zamanda kısa mesafeler içinde aktif olarak yayılırlar. </a:t>
            </a:r>
          </a:p>
          <a:p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Armillaria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mellea</a:t>
            </a:r>
            <a:endParaRPr lang="tr-T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907125" y="274486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yolları</a:t>
            </a:r>
            <a:b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Aktif yayılma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071" y="1827089"/>
            <a:ext cx="2682496" cy="215046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758" y="4249271"/>
            <a:ext cx="3826809" cy="184233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93" y="4410636"/>
            <a:ext cx="3575565" cy="203807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5"/>
          <a:srcRect l="16950" r="14807"/>
          <a:stretch/>
        </p:blipFill>
        <p:spPr>
          <a:xfrm rot="16200000">
            <a:off x="4991661" y="3620061"/>
            <a:ext cx="20574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6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13448" y="1689847"/>
            <a:ext cx="9620718" cy="4522694"/>
          </a:xfrm>
        </p:spPr>
        <p:txBody>
          <a:bodyPr>
            <a:normAutofit/>
          </a:bodyPr>
          <a:lstStyle/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Fungusların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büyük bir çoğunluğu üreme organlarında oluşan sporları aktif bir biçimde kısa mesafeli olarak fırlatma, atma yeteneğine sahiptirler.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çoğunlukla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özelliğinden ileri gelen bu aktif olarak atılışı, sonraki pasif yayılma için önemlidir.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sporlarının bu fırlatılışı veya serbest kalışı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özelliği olduğu kadar başta nem olmak üzere bazı çevre faktörleriyle de ilgili olabilirler.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907125" y="274486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yolları</a:t>
            </a:r>
            <a:b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Aktif yayılma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2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22604" y="1555376"/>
            <a:ext cx="9728294" cy="4522694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Örneğin 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Sphaeriales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takımındaki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funguslar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olgunlaşan askosporların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peritesyumdan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dışarıya fırlatılmaktadırlar.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durum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petride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gelişmeye bırakılan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fungusarda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izlenebilir.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Zamanla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petri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kapağının iç yüzeyinin fırlatılan askosporlarla siyahlaştığı kolayca görülebilir.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Yine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Sclerotinia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sclerotiorum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askosporlarını basınçla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apotesyumdan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dışarıya fırlatmaktadır.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durum bir sis kitlesi halinde çıplak gözle izlenebilir.</a:t>
            </a:r>
          </a:p>
          <a:p>
            <a:endParaRPr lang="tr-TR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907125" y="274486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yolları</a:t>
            </a:r>
            <a:b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Aktif yayılma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681" y="170551"/>
            <a:ext cx="2814638" cy="199890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r="16776" b="9178"/>
          <a:stretch/>
        </p:blipFill>
        <p:spPr>
          <a:xfrm>
            <a:off x="8775469" y="4805017"/>
            <a:ext cx="2591921" cy="187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0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15905" y="2039471"/>
            <a:ext cx="10360306" cy="3777622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Pasif yayılma özelliğine sahip etmenler çoğunlukla küçük canlılardır.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Onların bizzat hareket etmen yetenekleri yoktur. Bunu sağlayacak bir yapıya sahip değildirler.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Pasif yayılma için taşıyıcı olarak başta hava olmak üzere su, hayvanlar, insanlar ve bitkilerdir.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taşıyıcılar hastalık etmenlerinin 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kısa mesafeli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yayılmalarına neden olmaktadırlar.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2055042" y="429128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yolları</a:t>
            </a:r>
            <a:b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Pasif yayılma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00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25188" y="1588994"/>
            <a:ext cx="9835870" cy="4892488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 etmenlerinin uzun mesafeli yayılmasında başlıca rolü hava oynamaktadır.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Böcekler yanında özellikle değişik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sporları hava yoluyla uzun mesafelere yayılabilmektedir.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Örneğin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4000 metre yükseklikte yakalanan pas sporlarının çimlenme yeteneğini kaybetmedikleri hatta yapılan araştırmalarda 11 ve 22 km yüksekliklerde henüz canlılığını yitirmemiş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sporları saptanmıştır.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yükseklikteki sporların, aynı zamanda uzun mesafeler içinde taşınabilecekleri de düşünülmektedir. 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2055042" y="429128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yolları</a:t>
            </a:r>
            <a:b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 Mesafeli Pasif yayılma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89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23483" y="1710018"/>
            <a:ext cx="9843246" cy="3777622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Yapılan incelemeler, gerçekten atmosferdeki patojen spor yoğunluğunun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yıl içindeki zamana,  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bitki topluluğuna,  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 yoğunluğuna 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hava koşullarına göre değiştiğini göstermektedir.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Havanın bir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metrekübünde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30000 spor çok sık  rastlanılan bir durumdur.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2055042" y="429128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yolları</a:t>
            </a:r>
            <a:b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 Mesafeli Pasif yayılma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14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19438" y="2504426"/>
            <a:ext cx="7139715" cy="1301092"/>
          </a:xfrm>
        </p:spPr>
        <p:txBody>
          <a:bodyPr>
            <a:normAutofit/>
          </a:bodyPr>
          <a:lstStyle/>
          <a:p>
            <a:pPr algn="ctr"/>
            <a:r>
              <a:rPr lang="tr-TR" sz="4400" b="1" dirty="0" smtClean="0">
                <a:solidFill>
                  <a:srgbClr val="C00000"/>
                </a:solidFill>
              </a:rPr>
              <a:t>Patojen</a:t>
            </a:r>
            <a:endParaRPr lang="en-GB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05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81436" y="1938618"/>
            <a:ext cx="10602352" cy="3777622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Tekrarlanan uzun mesafeli yayılmaya örnek olarak tahıl pasları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fungusları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redosporları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verilmektedir.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Elde edilen sonuçlara göre pas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üredosporları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Merkezi Amerika’dan güney-kuzey yönünde Kuzey Amerika ve Kanada’ya dek yayılabilmektedir. 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Yine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uzey Afrika’dan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uzey Avrupa ülkelerine doğru bu şekilde uzun mesafeli bir yayılma söz konusudur.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Ülkemizde de aynı durum ege adaları üzerinde İç ve Doğu Anadolu’ya doğru seyretmektedir.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2055042" y="429128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yolları</a:t>
            </a:r>
            <a:b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 Mesafeli Pasif yayılma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37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29353" y="1710018"/>
            <a:ext cx="9937376" cy="4865594"/>
          </a:xfrm>
        </p:spPr>
        <p:txBody>
          <a:bodyPr>
            <a:noAutofit/>
          </a:bodyPr>
          <a:lstStyle/>
          <a:p>
            <a:r>
              <a:rPr lang="tr-TR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Yayılma tipleri</a:t>
            </a:r>
          </a:p>
          <a:p>
            <a:r>
              <a:rPr lang="tr-T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Anemochorie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yayılma: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hava yolu ile uzun mesafeli yayılma</a:t>
            </a:r>
          </a:p>
          <a:p>
            <a:r>
              <a:rPr lang="tr-T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Hydrochorie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yayılma: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kuramsal olarak nehir akışlarına bağlı uzun mesafeli yayılma.</a:t>
            </a:r>
          </a:p>
          <a:p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Phytochorie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yayılma: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Yine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infekteli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bitki kısımlarıyla beraber uzun mesafeli yayılma</a:t>
            </a:r>
          </a:p>
          <a:p>
            <a:r>
              <a:rPr lang="tr-T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Zoochorie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yayılma</a:t>
            </a:r>
            <a:r>
              <a:rPr lang="tr-T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Erwinia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amylovora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 ökse otu örneklerinden olduğu gibi kuşlar ile uzun mesafeli yayılma</a:t>
            </a:r>
          </a:p>
          <a:p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Anthropochorie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yayılma: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İnsan yeni ortamlara bazı hastalık etmenlerinin bulaşmasında önemli bir faktördür.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Özellikle 19. yüzyılda ülkeler arası geniş ilişkiler sonucu bu tip bulaşmaların sayısız örnekleriyle doludur.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2055042" y="429128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yolları</a:t>
            </a:r>
            <a:b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 Mesafeli Pasif yayılma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83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Kıta içi ve kıtalar arası bu tip yayılmalara ait bazı örnekler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8381"/>
          <a:stretch/>
        </p:blipFill>
        <p:spPr>
          <a:xfrm>
            <a:off x="1353740" y="180357"/>
            <a:ext cx="7397660" cy="643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6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81107" y="1676399"/>
            <a:ext cx="9783915" cy="4482353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 etmenlerinin kısa mesafeler üzerinde yayılması içinde tüm yayılma yolları görülebilmektedir.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Uzun mesafeler üzerinde olduğu gibi kısa mesafeli yayılmalar içinde hava yoluyla yayılma özel bir anlama sahiptir.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Hava yoluyla uzun mesafe yayılma sırasında özellikle bazı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sporları çimlenme yeteneklerini kaybetmekte, sonuçta enfeksiyonlar gerçekleşememektedir.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nedenle düşünülen anlamda yayılma ancak kısa mesafeler üzerinde olmaktadır. 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853335" y="282919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yolları</a:t>
            </a:r>
            <a:b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Kısa Mesafeli Pasif yayılma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69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0369" y="4531659"/>
            <a:ext cx="7107655" cy="199031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90" y="145629"/>
            <a:ext cx="7643907" cy="438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6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3859" y="1797423"/>
            <a:ext cx="10239282" cy="4388223"/>
          </a:xfrm>
        </p:spPr>
        <p:txBody>
          <a:bodyPr>
            <a:noAutofit/>
          </a:bodyPr>
          <a:lstStyle/>
          <a:p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Sclerotinia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laxa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ancak çok kısa mesafeler içinde yüksek enfeksiyon oranına ulaşmaktadır.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Yine önemli bir hastalık etmeni olan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infestans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ancak kısa mesafeler üzerinde başarılı ve yüksek enfeksiyon elde edilebilmektedir.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Birçok bakteri ve özellikle yapışkan bir madde ile bulaşık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fungal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sporlar, yağmur suyu ile kısa mesafeler üzerinde yayılabilirler.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Yine sulama suyu ile çok sayıda etmen temiz yerlere bulaşabilmekte taşınabilmektedir.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853335" y="282919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yolları</a:t>
            </a:r>
            <a:b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Kısa Mesafeli Pasif yayılma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08329" y="1563809"/>
            <a:ext cx="10279624" cy="2739250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ağmur damlacıkları özellikle rüzgarlar ile birlikte pek çok bakteriyel ve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fungal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etmenin kısa mesafeler üzerinde yayılışına neden olmaktadır.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Örneğin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Meyve ağaçlarında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yringae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syringae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Nohutlarda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Ascochyta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abiei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 olduğu gibi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853335" y="282919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yolları</a:t>
            </a:r>
            <a:b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Kısa Mesafeli Pasif yayılma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335" y="3981049"/>
            <a:ext cx="4502197" cy="264835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245" y="3442447"/>
            <a:ext cx="4249271" cy="318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1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108" y="262897"/>
            <a:ext cx="8764235" cy="639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43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94" y="267799"/>
            <a:ext cx="11120718" cy="625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92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06" y="358463"/>
            <a:ext cx="10744200" cy="604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68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22278" y="462746"/>
            <a:ext cx="8911687" cy="586125"/>
          </a:xfrm>
        </p:spPr>
        <p:txBody>
          <a:bodyPr>
            <a:normAutofit fontScale="90000"/>
          </a:bodyPr>
          <a:lstStyle/>
          <a:p>
            <a:pPr lvl="1"/>
            <a:r>
              <a:rPr lang="tr-TR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tr-TR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potansiyeli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tr-TR" sz="2000" dirty="0"/>
              <a:t> 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04165" y="1501588"/>
            <a:ext cx="10091364" cy="4845423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Bir hastalığın ortaya çıkabilmesi için önce hastalık nedeni etmenin hastalanan organizmaya ulaşması gerekmektedir.  Yani konukçu ile patojen bir araya gelmek zorundadır.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Etmenin taşınmasında ve yayılmasında son dönem onun konukçuya bulaşmasıdır. Bu durum </a:t>
            </a:r>
            <a:r>
              <a:rPr lang="tr-T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inokulasyon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olarak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adlandılabilir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 oluşturma yeteneğinde olan etmenin herhangi bir materyali ise </a:t>
            </a:r>
            <a:r>
              <a:rPr lang="tr-T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olarak adlandırılmaktadır.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5478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08329" y="1563809"/>
            <a:ext cx="10279624" cy="4769756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Bitki hastalık etmenleri yayılmasında böcekler de söz konusudur.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Bilindiği gibi başta yaprak bitleri olmak üzere çok sayıda böcek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virüslerın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yayılmasında etkindir.</a:t>
            </a:r>
          </a:p>
          <a:p>
            <a:pPr marL="0" indent="0">
              <a:buNone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Örneğin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Bakterilerden </a:t>
            </a:r>
          </a:p>
          <a:p>
            <a:pPr lvl="1"/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Erwinia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amylovora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1"/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Erwinia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trachaephyla</a:t>
            </a:r>
            <a:endParaRPr lang="tr-TR" sz="2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Funguslardan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Cerotocytis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ulmi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Endothia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parasitca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böcekler ile yayılabilmektedir.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853335" y="282919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yolları</a:t>
            </a:r>
            <a:b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Kısa Mesafeli Pasif yayılma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237" y="2844699"/>
            <a:ext cx="2924175" cy="390525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916" y="3000540"/>
            <a:ext cx="3381909" cy="22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75564" y="1851212"/>
            <a:ext cx="9983788" cy="3635188"/>
          </a:xfrm>
        </p:spPr>
        <p:txBody>
          <a:bodyPr>
            <a:normAutofit/>
          </a:bodyPr>
          <a:lstStyle/>
          <a:p>
            <a:r>
              <a:rPr lang="tr-T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Antropochorie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kısa mesafeler üzerinde daha çok işletme içi bulaşmalarda önemlidir. Kültürel işlemlerde kullanılan aletler gibi</a:t>
            </a:r>
          </a:p>
          <a:p>
            <a:r>
              <a:rPr lang="tr-T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Phytochorie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ise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herşeyden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önce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vejetatif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generatif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bitki kısımlarıyla taşınabilen hastalık etmenleri için söz konusudur.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Yayılma yolları toplam olarak karşılaştırıldığında herhangi bir hastalık etmeni sadece bu yollardan biriyle yayılmadığını bazen bunlardan birkaç tanesini kullanabildiğini göstermektedir.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853335" y="282919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yolları</a:t>
            </a:r>
            <a:b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Kısa Mesafeli Pasif yayılma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3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10035" y="1878106"/>
            <a:ext cx="9956894" cy="3204882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Ancak etmen grupları kendi özellikleri nedeniyle genellikle bu yollardan biriyle en yaygın bir biçimde yayılmaktadırlar. </a:t>
            </a:r>
          </a:p>
          <a:p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Funguslarda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en etkin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yayılma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yolu hava iken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Virüslerde genellikle böcek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hastalıklı bitki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parçacıkları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Bakteriler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ise su ile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yayılmaktadır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tr-TR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853335" y="282919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yayılma yolları</a:t>
            </a:r>
            <a:b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Kısa Mesafeli Pasif yayılma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869" y="4300339"/>
            <a:ext cx="3495956" cy="242319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4113090"/>
            <a:ext cx="3424518" cy="25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4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615" y="274486"/>
            <a:ext cx="8793256" cy="641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994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44" y="1211485"/>
            <a:ext cx="8572500" cy="4953000"/>
          </a:xfrm>
          <a:prstGeom prst="rect">
            <a:avLst/>
          </a:prstGeom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981" y="909808"/>
            <a:ext cx="3941008" cy="525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863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26442" y="408957"/>
            <a:ext cx="8911687" cy="707149"/>
          </a:xfrm>
        </p:spPr>
        <p:txBody>
          <a:bodyPr>
            <a:normAutofit/>
          </a:bodyPr>
          <a:lstStyle/>
          <a:p>
            <a:r>
              <a:rPr lang="tr-TR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bulaşma yolları</a:t>
            </a:r>
            <a:endParaRPr lang="tr-TR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36929" y="1555377"/>
            <a:ext cx="10508223" cy="5033682"/>
          </a:xfrm>
        </p:spPr>
        <p:txBody>
          <a:bodyPr>
            <a:noAutofit/>
          </a:bodyPr>
          <a:lstStyle/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bazı tipleri canlı dokuların içine sokulduğu halde diğerleri konukçu yüzeyine bırakılmaktadır.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basit olarak konukçu üzerine bırakıldığında enfeksiyon ancak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penetrasyondan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sonra gerçekleşebilmektedir.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Buna karşın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bitki içine sokulduğunda bir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mekanizması gerekli değildir.</a:t>
            </a:r>
          </a:p>
        </p:txBody>
      </p:sp>
    </p:spTree>
    <p:extLst>
      <p:ext uri="{BB962C8B-B14F-4D97-AF65-F5344CB8AC3E}">
        <p14:creationId xmlns:p14="http://schemas.microsoft.com/office/powerpoint/2010/main" val="393542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84647" y="1761566"/>
            <a:ext cx="9795529" cy="3913094"/>
          </a:xfrm>
        </p:spPr>
        <p:txBody>
          <a:bodyPr>
            <a:normAutofit/>
          </a:bodyPr>
          <a:lstStyle/>
          <a:p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konukçu yüzeyine bırakılması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durumunda etmene özgü belirli koşullar içinde patojen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yollarından birini veya birkaçını kullanarak bitki içine dahil olmaktadır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Sokulmuş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ise onun yayılmasını sağlayan vektörler yoluyla bitkiye girer.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Yaprak bitleri ve bazı emici böcekler bir virüslü bitkiden sonra sağlam bir bitkide beslenerek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bitkiye girmesini sağlamaktadırlar.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826442" y="408957"/>
            <a:ext cx="8911687" cy="7071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3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İnokulumun bulaşma yolları</a:t>
            </a:r>
            <a:endParaRPr lang="tr-TR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8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99549" y="503086"/>
            <a:ext cx="8911687" cy="720596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Hastalık ve </a:t>
            </a:r>
            <a:r>
              <a:rPr lang="tr-TR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miktarı arasındaki ilişkiler</a:t>
            </a:r>
            <a:endParaRPr lang="tr-T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17612" y="1452281"/>
            <a:ext cx="10239282" cy="4652683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Bir hastalığın ortaya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ıkışı ve gelişmesi </a:t>
            </a:r>
          </a:p>
          <a:p>
            <a:pPr lvl="1"/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infeksiyon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noktasında var olan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miktarının 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duyarlı bitki sayısının </a:t>
            </a:r>
          </a:p>
          <a:p>
            <a:pPr lvl="1"/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infeksiyona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uygun olan ve olmayan koşullar birliğinin bir fonksiyonudur.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Potansiyel olarak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her ünitesi bir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infeksiyon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oluşturma yeteneğindedir.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Bunula berber bir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popülasyonu içindeki üniteler farklı hastalandırma yeteneğine sahiptirler.</a:t>
            </a:r>
          </a:p>
        </p:txBody>
      </p:sp>
    </p:spTree>
    <p:extLst>
      <p:ext uri="{BB962C8B-B14F-4D97-AF65-F5344CB8AC3E}">
        <p14:creationId xmlns:p14="http://schemas.microsoft.com/office/powerpoint/2010/main" val="193350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99549" y="503086"/>
            <a:ext cx="8911687" cy="720596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Hastalık ve </a:t>
            </a:r>
            <a:r>
              <a:rPr lang="tr-TR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miktarı arasındaki ilişkiler</a:t>
            </a:r>
            <a:endParaRPr lang="tr-T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17612" y="1452282"/>
            <a:ext cx="9997235" cy="3777622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Genel olarak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infeksiyon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miktarına bağlıdır.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Örneğin optimuma yakın koşullarda domatesin enfeksiyonu ve sonuçta bir lezyon elde etmek için uygulanan spor sayısı </a:t>
            </a:r>
          </a:p>
          <a:p>
            <a:pPr lvl="1"/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Mildiyö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smtClean="0">
                <a:latin typeface="Arial" panose="020B0604020202020204" pitchFamily="34" charset="0"/>
                <a:cs typeface="Arial" panose="020B0604020202020204" pitchFamily="34" charset="0"/>
              </a:rPr>
              <a:t>hastalığında 	15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1"/>
            <a:r>
              <a:rPr lang="tr-TR" sz="2200" i="1" err="1" smtClean="0">
                <a:latin typeface="Arial" panose="020B0604020202020204" pitchFamily="34" charset="0"/>
                <a:cs typeface="Arial" panose="020B0604020202020204" pitchFamily="34" charset="0"/>
              </a:rPr>
              <a:t>Alternaria</a:t>
            </a:r>
            <a:r>
              <a:rPr lang="tr-TR" sz="2200" i="1" smtClean="0">
                <a:latin typeface="Arial" panose="020B0604020202020204" pitchFamily="34" charset="0"/>
                <a:cs typeface="Arial" panose="020B0604020202020204" pitchFamily="34" charset="0"/>
              </a:rPr>
              <a:t> solani</a:t>
            </a:r>
            <a:r>
              <a:rPr lang="tr-TR" sz="2200" smtClean="0">
                <a:latin typeface="Arial" panose="020B0604020202020204" pitchFamily="34" charset="0"/>
                <a:cs typeface="Arial" panose="020B0604020202020204" pitchFamily="34" charset="0"/>
              </a:rPr>
              <a:t>’de		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57 </a:t>
            </a:r>
          </a:p>
          <a:p>
            <a:pPr lvl="1"/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Septoria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2200" smtClean="0">
                <a:latin typeface="Arial" panose="020B0604020202020204" pitchFamily="34" charset="0"/>
                <a:cs typeface="Arial" panose="020B0604020202020204" pitchFamily="34" charset="0"/>
              </a:rPr>
              <a:t>.’de		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525’tir.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Buğday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karapasında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bir lezyon gelişmesi için 400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üredospora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gereksinim vardır.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8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90718" y="1488142"/>
            <a:ext cx="9903106" cy="4401670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Bir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infeksiyonun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gelişebilmesi için sadece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varlığı yetmemekte olup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belirli bir miktarda bulunması gerekmektedir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 oluşturma yeteneğine sahip birimlerinin sayısının uygun koşullara altında hastalık oluşturabilecek miktarda bulunması zorunluluğu vardır.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Örneğin yüksek oranda hastalandırma yeteneğine sahip bir TMV ve Patates X virüsü partikülü başarılı bir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infeksiyona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yol açabilir.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Ancak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inokulasyonlara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tr-TR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virüs partikülü içeren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miktarından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yayararlanılmaktadır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799549" y="503086"/>
            <a:ext cx="8911687" cy="7205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2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Hastalık ve inokulum miktarı arasındaki ilişkiler</a:t>
            </a:r>
            <a:endParaRPr lang="tr-T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5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22278" y="462746"/>
            <a:ext cx="8911687" cy="586125"/>
          </a:xfrm>
        </p:spPr>
        <p:txBody>
          <a:bodyPr>
            <a:normAutofit fontScale="90000"/>
          </a:bodyPr>
          <a:lstStyle/>
          <a:p>
            <a:pPr lvl="1"/>
            <a:r>
              <a:rPr lang="tr-TR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tr-TR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potansiyeli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tr-TR" sz="2000" dirty="0"/>
              <a:t> 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04165" y="1501588"/>
            <a:ext cx="10091364" cy="4845423"/>
          </a:xfrm>
        </p:spPr>
        <p:txBody>
          <a:bodyPr>
            <a:normAutofit/>
          </a:bodyPr>
          <a:lstStyle/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virüs partiküllerinden, </a:t>
            </a:r>
          </a:p>
          <a:p>
            <a:pPr lvl="1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bakteriyel hücrelerden, </a:t>
            </a:r>
          </a:p>
          <a:p>
            <a:pPr lvl="1"/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fungal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sporlardan, </a:t>
            </a:r>
          </a:p>
          <a:p>
            <a:pPr lvl="1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misel parçalarından veya </a:t>
            </a:r>
          </a:p>
          <a:p>
            <a:pPr lvl="1"/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sklerotlardan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oluşabilir.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konukçu bitki yüzeyinde veya civarında bulunan parazit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mikroorganizmların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bilinmeyen niceliği olarak kabul edilmektedir.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6221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26443" y="408958"/>
            <a:ext cx="8911687" cy="626466"/>
          </a:xfrm>
        </p:spPr>
        <p:txBody>
          <a:bodyPr>
            <a:normAutofit fontScale="90000"/>
          </a:bodyPr>
          <a:lstStyle/>
          <a:p>
            <a:r>
              <a:rPr lang="tr-TR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tr-T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potansiyeli</a:t>
            </a:r>
            <a:r>
              <a:rPr lang="tr-TR" sz="2000" dirty="0"/>
              <a:t/>
            </a:r>
            <a:br>
              <a:rPr lang="tr-TR" sz="2000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48871" y="1909483"/>
            <a:ext cx="9689259" cy="3455894"/>
          </a:xfrm>
        </p:spPr>
        <p:txBody>
          <a:bodyPr>
            <a:normAutofit/>
          </a:bodyPr>
          <a:lstStyle/>
          <a:p>
            <a:r>
              <a:rPr lang="tr-T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tek bir hücreden ve tek bir birimden yada </a:t>
            </a:r>
            <a:r>
              <a:rPr lang="tr-TR" sz="2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Verticillium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sklerotlarında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olduğu gibi çok hücreli olabilir. </a:t>
            </a:r>
          </a:p>
          <a:p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Yine bunlara ait birer birim </a:t>
            </a:r>
            <a:r>
              <a:rPr lang="tr-T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inokulumu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oluşturabileceği gibi, bunlardan binlercesi, hatta milyonlarcası da bir araya gelerek </a:t>
            </a:r>
            <a:r>
              <a:rPr lang="tr-T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inokulumu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oluşturabilir.</a:t>
            </a:r>
          </a:p>
          <a:p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Bu durumda </a:t>
            </a:r>
            <a:r>
              <a:rPr lang="tr-T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inokulumun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gücü, enerjisi yani potansiyeli artmış olur.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3258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26443" y="408958"/>
            <a:ext cx="8911687" cy="626466"/>
          </a:xfrm>
        </p:spPr>
        <p:txBody>
          <a:bodyPr>
            <a:normAutofit fontScale="90000"/>
          </a:bodyPr>
          <a:lstStyle/>
          <a:p>
            <a:r>
              <a:rPr lang="tr-TR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tr-T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potansiyeli</a:t>
            </a:r>
            <a:r>
              <a:rPr lang="tr-TR" sz="2000" dirty="0"/>
              <a:t/>
            </a:r>
            <a:br>
              <a:rPr lang="tr-TR" sz="2000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48871" y="1653988"/>
            <a:ext cx="9689259" cy="4128247"/>
          </a:xfrm>
        </p:spPr>
        <p:txBody>
          <a:bodyPr>
            <a:normAutofit/>
          </a:bodyPr>
          <a:lstStyle/>
          <a:p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Aslında bu enerji </a:t>
            </a:r>
            <a:r>
              <a:rPr lang="tr-T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tek bir birimden oluştuğunda da söz konusudur. </a:t>
            </a:r>
          </a:p>
          <a:p>
            <a:r>
              <a:rPr lang="tr-T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bu enerjiyle </a:t>
            </a:r>
            <a:r>
              <a:rPr lang="tr-T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infeksiyona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dek gelişir ve çoğalır. Bu durum </a:t>
            </a:r>
            <a:r>
              <a:rPr lang="tr-T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potansiyeli olarak adlandırılır.</a:t>
            </a:r>
          </a:p>
          <a:p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Bir enerji formu ve enerjide iş yapma yeteneği olduğuna göre </a:t>
            </a:r>
            <a:r>
              <a:rPr lang="tr-T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inokulumdan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beklenen onun hastalık oluşturmasıdır.</a:t>
            </a:r>
          </a:p>
          <a:p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Bu nedenle </a:t>
            </a:r>
            <a:r>
              <a:rPr lang="tr-T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potansiyeli kısaca </a:t>
            </a:r>
            <a:r>
              <a:rPr lang="tr-T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inokulumun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hastalık oluşturma yeteneği olarak söylenebilir.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6431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47466" y="368615"/>
            <a:ext cx="8911687" cy="653361"/>
          </a:xfrm>
        </p:spPr>
        <p:txBody>
          <a:bodyPr>
            <a:normAutofit/>
          </a:bodyPr>
          <a:lstStyle/>
          <a:p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potansiyeli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6589" y="1649505"/>
            <a:ext cx="10010682" cy="3777622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terim ilk kez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orsfall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(1932) tarafından kullanılmış ve hastalıksız konukçuların çevresinde hastalık oluşturma yeteneğinde olan parçacıkların niceliği olarak tarif edilmiştir.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Daha sonra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Garrett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(1956) tarifi Konukçu yüzeyindeki patojenin onu hastalandırması için hazır gelişim enerjisi olarak değiştirmiştir.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Hatta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daha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sonra hastalıksız duyarlı dokularda belli bir durumda ortaya çıkması olası bağımsız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infeksiyonların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sayısı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olarak da tarif etmiştir.</a:t>
            </a: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293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47466" y="368615"/>
            <a:ext cx="8911687" cy="653361"/>
          </a:xfrm>
        </p:spPr>
        <p:txBody>
          <a:bodyPr>
            <a:normAutofit/>
          </a:bodyPr>
          <a:lstStyle/>
          <a:p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potansiyeli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00000" y="1488141"/>
            <a:ext cx="8915400" cy="3777622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Buna göre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potansiyeli, 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çevrenin etkisi, </a:t>
            </a:r>
          </a:p>
          <a:p>
            <a:pPr lvl="1"/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potojenin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enfeksiyon yapma gücü, 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konukçu duyarlılığı ve </a:t>
            </a:r>
          </a:p>
          <a:p>
            <a:pPr lvl="1"/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niceliği gibi etkenlerin etkisi altında oluşmaktadır.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Her enerji formunda olduğu gibi, bir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sahip olduğu bu enerjisinin kapasitesi ve şiddeti vardır.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000587"/>
      </p:ext>
    </p:extLst>
  </p:cSld>
  <p:clrMapOvr>
    <a:masterClrMapping/>
  </p:clrMapOvr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2426</TotalTime>
  <Words>2103</Words>
  <Application>Microsoft Office PowerPoint</Application>
  <PresentationFormat>Geniş ekran</PresentationFormat>
  <Paragraphs>222</Paragraphs>
  <Slides>49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49</vt:i4>
      </vt:variant>
    </vt:vector>
  </HeadingPairs>
  <TitlesOfParts>
    <vt:vector size="53" baseType="lpstr">
      <vt:lpstr>Arial</vt:lpstr>
      <vt:lpstr>Century Gothic</vt:lpstr>
      <vt:lpstr>Wingdings 3</vt:lpstr>
      <vt:lpstr>Duman</vt:lpstr>
      <vt:lpstr> Bitki Hastalıkları Epidemiyolojisi</vt:lpstr>
      <vt:lpstr>EPİDEMİLERİN ELEMENTLERİ</vt:lpstr>
      <vt:lpstr>Patojen</vt:lpstr>
      <vt:lpstr>İnokulasyon, İnokulum ve inokulum potansiyeli   </vt:lpstr>
      <vt:lpstr>İnokulasyon, İnokulum ve inokulum potansiyeli   </vt:lpstr>
      <vt:lpstr>İnokulasyon, İnokulum ve inokulum potansiyeli </vt:lpstr>
      <vt:lpstr>İnokulasyon, İnokulum ve inokulum potansiyeli </vt:lpstr>
      <vt:lpstr>İnokulasyon, İnokulum ve inokulum potansiyeli</vt:lpstr>
      <vt:lpstr>İnokulasyon, İnokulum ve inokulum potansiyeli</vt:lpstr>
      <vt:lpstr>İnokulasyon, İnokulum ve inokulum potansiyeli</vt:lpstr>
      <vt:lpstr>İnokulasyon, İnokulum ve inokulum potansiyeli</vt:lpstr>
      <vt:lpstr>İnokulasyon, İnokulum ve inokulum potansiyeli</vt:lpstr>
      <vt:lpstr>İnokulasyon, İnokulum ve inokulum potansiyeli</vt:lpstr>
      <vt:lpstr>İnokulasyon, İnokulum ve inokulum potansiyeli</vt:lpstr>
      <vt:lpstr>İnokulasyon, İnokulum ve inokulum potansiyeli</vt:lpstr>
      <vt:lpstr>İnokulasyon, İnokulum ve inokulum potansiyeli</vt:lpstr>
      <vt:lpstr>İnokulasyon, İnokulum ve inokulum potansiyeli</vt:lpstr>
      <vt:lpstr>PowerPoint Sunusu</vt:lpstr>
      <vt:lpstr>İnokulasyon, İnokulum ve inokulum potansiyeli</vt:lpstr>
      <vt:lpstr>İnokulumun yayılma yolları</vt:lpstr>
      <vt:lpstr>İnokulumun yayılma yolları</vt:lpstr>
      <vt:lpstr>İnokulumun yayılma yolları Aktif yayılma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Kıta içi ve kıtalar arası bu tip yayılmalara ait bazı örnekler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İnokulumun bulaşma yolları</vt:lpstr>
      <vt:lpstr>PowerPoint Sunusu</vt:lpstr>
      <vt:lpstr>Hastalık ve inokulum miktarı arasındaki ilişkiler</vt:lpstr>
      <vt:lpstr>Hastalık ve inokulum miktarı arasındaki ilişkiler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Ölçme bilgisi</dc:title>
  <dc:creator>PackBell</dc:creator>
  <cp:lastModifiedBy>hakem</cp:lastModifiedBy>
  <cp:revision>213</cp:revision>
  <dcterms:created xsi:type="dcterms:W3CDTF">2015-10-05T20:20:57Z</dcterms:created>
  <dcterms:modified xsi:type="dcterms:W3CDTF">2023-03-23T06:02:39Z</dcterms:modified>
</cp:coreProperties>
</file>