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300" r:id="rId3"/>
    <p:sldId id="258" r:id="rId4"/>
    <p:sldId id="257" r:id="rId5"/>
    <p:sldId id="305" r:id="rId6"/>
    <p:sldId id="306" r:id="rId7"/>
    <p:sldId id="307" r:id="rId8"/>
    <p:sldId id="308" r:id="rId9"/>
    <p:sldId id="309" r:id="rId10"/>
    <p:sldId id="310" r:id="rId11"/>
    <p:sldId id="311" r:id="rId12"/>
    <p:sldId id="312" r:id="rId13"/>
    <p:sldId id="313" r:id="rId14"/>
    <p:sldId id="314" r:id="rId15"/>
    <p:sldId id="315" r:id="rId16"/>
    <p:sldId id="316" r:id="rId17"/>
    <p:sldId id="317" r:id="rId18"/>
    <p:sldId id="318" r:id="rId19"/>
    <p:sldId id="319" r:id="rId20"/>
    <p:sldId id="320" r:id="rId21"/>
    <p:sldId id="321" r:id="rId22"/>
    <p:sldId id="322" r:id="rId23"/>
    <p:sldId id="323" r:id="rId24"/>
    <p:sldId id="324" r:id="rId25"/>
    <p:sldId id="326" r:id="rId26"/>
    <p:sldId id="327" r:id="rId27"/>
    <p:sldId id="328" r:id="rId28"/>
    <p:sldId id="329" r:id="rId29"/>
    <p:sldId id="330" r:id="rId30"/>
    <p:sldId id="331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52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BF0A6-219F-4162-AC35-7FCCB8FA80F5}" type="datetimeFigureOut">
              <a:rPr lang="en-US" smtClean="0"/>
              <a:t>2/17/2022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51E38-C94F-4CD8-8DB6-C09B999E2F6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BF0A6-219F-4162-AC35-7FCCB8FA80F5}" type="datetimeFigureOut">
              <a:rPr lang="en-US" smtClean="0"/>
              <a:t>2/17/2022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51E38-C94F-4CD8-8DB6-C09B999E2F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BF0A6-219F-4162-AC35-7FCCB8FA80F5}" type="datetimeFigureOut">
              <a:rPr lang="en-US" smtClean="0"/>
              <a:t>2/17/2022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51E38-C94F-4CD8-8DB6-C09B999E2F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BF0A6-219F-4162-AC35-7FCCB8FA80F5}" type="datetimeFigureOut">
              <a:rPr lang="en-US" smtClean="0"/>
              <a:t>2/17/2022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51E38-C94F-4CD8-8DB6-C09B999E2F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BF0A6-219F-4162-AC35-7FCCB8FA80F5}" type="datetimeFigureOut">
              <a:rPr lang="en-US" smtClean="0"/>
              <a:t>2/17/2022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51E38-C94F-4CD8-8DB6-C09B999E2F6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BF0A6-219F-4162-AC35-7FCCB8FA80F5}" type="datetimeFigureOut">
              <a:rPr lang="en-US" smtClean="0"/>
              <a:t>2/17/2022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51E38-C94F-4CD8-8DB6-C09B999E2F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BF0A6-219F-4162-AC35-7FCCB8FA80F5}" type="datetimeFigureOut">
              <a:rPr lang="en-US" smtClean="0"/>
              <a:t>2/17/2022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51E38-C94F-4CD8-8DB6-C09B999E2F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BF0A6-219F-4162-AC35-7FCCB8FA80F5}" type="datetimeFigureOut">
              <a:rPr lang="en-US" smtClean="0"/>
              <a:t>2/17/2022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51E38-C94F-4CD8-8DB6-C09B999E2F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BF0A6-219F-4162-AC35-7FCCB8FA80F5}" type="datetimeFigureOut">
              <a:rPr lang="en-US" smtClean="0"/>
              <a:t>2/17/2022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51E38-C94F-4CD8-8DB6-C09B999E2F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BF0A6-219F-4162-AC35-7FCCB8FA80F5}" type="datetimeFigureOut">
              <a:rPr lang="en-US" smtClean="0"/>
              <a:t>2/17/2022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51E38-C94F-4CD8-8DB6-C09B999E2F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BF0A6-219F-4162-AC35-7FCCB8FA80F5}" type="datetimeFigureOut">
              <a:rPr lang="en-US" smtClean="0"/>
              <a:t>2/17/2022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0B51E38-C94F-4CD8-8DB6-C09B999E2F65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1ABF0A6-219F-4162-AC35-7FCCB8FA80F5}" type="datetimeFigureOut">
              <a:rPr lang="en-US" smtClean="0"/>
              <a:t>2/17/2022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0B51E38-C94F-4CD8-8DB6-C09B999E2F65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539552" y="2348880"/>
            <a:ext cx="5976664" cy="1470025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>Fidanlık Tekniği ve Yetiştirme Tekniği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1282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00B050"/>
                </a:solidFill>
              </a:rPr>
              <a:t>Özel fidanlıklar?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Günümüzde süs bitkisi ve meyve fidanları üretimi büyük ölçüde özel sektör fidanlıklarınca gerçekleştirilmektedir. Özel sektör fidanlıklarının tam bir sayısı </a:t>
            </a:r>
            <a:r>
              <a:rPr lang="tr-TR" dirty="0" smtClean="0"/>
              <a:t>yoktur</a:t>
            </a:r>
          </a:p>
          <a:p>
            <a:r>
              <a:rPr lang="tr-TR" dirty="0" smtClean="0"/>
              <a:t>Ancak </a:t>
            </a:r>
            <a:r>
              <a:rPr lang="tr-TR" dirty="0"/>
              <a:t>yüzlerce küçük, onlarca orta büyüklükte ve en az </a:t>
            </a:r>
            <a:r>
              <a:rPr lang="tr-TR" dirty="0" smtClean="0"/>
              <a:t>on-on beş  </a:t>
            </a:r>
            <a:r>
              <a:rPr lang="tr-TR" dirty="0"/>
              <a:t>adette büyük süs bitkisi fidanlığından bahsetmek </a:t>
            </a:r>
            <a:r>
              <a:rPr lang="tr-TR" dirty="0" smtClean="0"/>
              <a:t>mümkündür..</a:t>
            </a:r>
          </a:p>
          <a:p>
            <a:r>
              <a:rPr lang="tr-TR" b="1" dirty="0" smtClean="0">
                <a:solidFill>
                  <a:srgbClr val="FF0000"/>
                </a:solidFill>
              </a:rPr>
              <a:t>Buna </a:t>
            </a:r>
            <a:r>
              <a:rPr lang="tr-TR" b="1" dirty="0">
                <a:solidFill>
                  <a:srgbClr val="FF0000"/>
                </a:solidFill>
              </a:rPr>
              <a:t>karşın, süs bitkileri ithalatına önemli paralar harcanmaya devam </a:t>
            </a:r>
            <a:r>
              <a:rPr lang="tr-TR" b="1" dirty="0" smtClean="0">
                <a:solidFill>
                  <a:srgbClr val="FF0000"/>
                </a:solidFill>
              </a:rPr>
              <a:t>edilmektedir</a:t>
            </a:r>
            <a:r>
              <a:rPr lang="tr-TR" dirty="0" smtClean="0">
                <a:solidFill>
                  <a:srgbClr val="FF0000"/>
                </a:solidFill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31280013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00B050"/>
                </a:solidFill>
              </a:rPr>
              <a:t>Fidanlıklar &amp; sorunlar?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tr-TR" dirty="0" smtClean="0">
              <a:solidFill>
                <a:srgbClr val="FF0000"/>
              </a:solidFill>
            </a:endParaRPr>
          </a:p>
          <a:p>
            <a:r>
              <a:rPr lang="tr-TR" dirty="0" smtClean="0">
                <a:solidFill>
                  <a:srgbClr val="FF0000"/>
                </a:solidFill>
              </a:rPr>
              <a:t>Ülkemiz </a:t>
            </a:r>
            <a:r>
              <a:rPr lang="tr-TR" dirty="0">
                <a:solidFill>
                  <a:srgbClr val="FF0000"/>
                </a:solidFill>
              </a:rPr>
              <a:t>koşullarında çok rahat çoğaltılıp yetiştirilen çoğu süs bitkisi maalesef ithalat yoluyla karşılanmaktadır… </a:t>
            </a:r>
          </a:p>
          <a:p>
            <a:endParaRPr lang="tr-TR" dirty="0" smtClean="0"/>
          </a:p>
          <a:p>
            <a:r>
              <a:rPr lang="tr-TR" dirty="0" smtClean="0"/>
              <a:t>Bu konuda, oldukça zengin bitki çeşitliliğimizin bu amaçla kullanımının oldukça yetersiz olması da başka bir eksikliktir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61834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792088"/>
          </a:xfrm>
        </p:spPr>
        <p:txBody>
          <a:bodyPr>
            <a:normAutofit fontScale="90000"/>
          </a:bodyPr>
          <a:lstStyle/>
          <a:p>
            <a:r>
              <a:rPr lang="tr-TR" dirty="0">
                <a:solidFill>
                  <a:srgbClr val="00B050"/>
                </a:solidFill>
              </a:rPr>
              <a:t>Fidanlıklar &amp; sorunlar?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>
            <a:normAutofit/>
          </a:bodyPr>
          <a:lstStyle/>
          <a:p>
            <a:endParaRPr lang="tr-TR" dirty="0" smtClean="0"/>
          </a:p>
          <a:p>
            <a:r>
              <a:rPr lang="tr-TR" dirty="0" smtClean="0"/>
              <a:t>AR-GE çalışmalarına yeterince önem verilmemektedir. </a:t>
            </a:r>
          </a:p>
          <a:p>
            <a:endParaRPr lang="tr-TR" dirty="0" smtClean="0"/>
          </a:p>
          <a:p>
            <a:r>
              <a:rPr lang="tr-TR" dirty="0" smtClean="0"/>
              <a:t>Araştırma ve geliştirmeye yeterli kaynak ayrılmamakta ve bu yönde yapılan çalışmalar yetersiz kalmaktadır. </a:t>
            </a:r>
          </a:p>
          <a:p>
            <a:endParaRPr lang="tr-TR" dirty="0" smtClean="0"/>
          </a:p>
          <a:p>
            <a:r>
              <a:rPr lang="tr-TR" dirty="0" smtClean="0"/>
              <a:t>Birçok </a:t>
            </a:r>
            <a:r>
              <a:rPr lang="tr-TR" dirty="0"/>
              <a:t>sorun, deneme-yanılma yoluyla gözleme bağlı olarak giderilmeye çalışılmaktadır. </a:t>
            </a: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42738598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solidFill>
                  <a:srgbClr val="00B050"/>
                </a:solidFill>
              </a:rPr>
              <a:t>Fidanlıklar &amp; sorunlar?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tr-TR" dirty="0" smtClean="0"/>
              <a:t>Fidanlık </a:t>
            </a:r>
            <a:r>
              <a:rPr lang="tr-TR" dirty="0"/>
              <a:t>ve yetiştirme tekniği konusunda yapılmış çok değerli yerli ve yabancı araştırma sonuçları uygulamaya yeterince aktarılamamaktadır. </a:t>
            </a:r>
          </a:p>
          <a:p>
            <a:endParaRPr lang="tr-TR" dirty="0" smtClean="0"/>
          </a:p>
          <a:p>
            <a:r>
              <a:rPr lang="tr-TR" dirty="0" smtClean="0"/>
              <a:t>Yerli </a:t>
            </a:r>
            <a:r>
              <a:rPr lang="tr-TR" dirty="0"/>
              <a:t>akademisyenlerin ve araştırmacıların fidanlık ve yetiştirme tekniği konusunda sahip olduğu bilgi birikimi uygulamaya aktarılıp katma değere dönüştürülememiştir</a:t>
            </a:r>
            <a:endParaRPr lang="en-US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233235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solidFill>
                  <a:srgbClr val="00B050"/>
                </a:solidFill>
              </a:rPr>
              <a:t>Fidanlıklar &amp; sorunlar?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tr-TR" dirty="0" smtClean="0"/>
          </a:p>
          <a:p>
            <a:pPr lvl="0"/>
            <a:endParaRPr lang="tr-TR" dirty="0" smtClean="0"/>
          </a:p>
          <a:p>
            <a:pPr lvl="0"/>
            <a:r>
              <a:rPr lang="tr-TR" dirty="0" smtClean="0"/>
              <a:t>Orman teşkilatınca, </a:t>
            </a:r>
            <a:r>
              <a:rPr lang="tr-TR" dirty="0"/>
              <a:t>kamu kurum ve kuruluşlarına bedelsiz fidan tahsis edilmesi,  haksız rekabet ortamı oluşturmakta ve özel sektör fidancılığının rekabet gücünü </a:t>
            </a:r>
            <a:r>
              <a:rPr lang="tr-TR" dirty="0" smtClean="0"/>
              <a:t>kırmaktadır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50091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solidFill>
                  <a:srgbClr val="00B050"/>
                </a:solidFill>
              </a:rPr>
              <a:t>Fidanlıklar &amp; sorunlar?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tr-TR" dirty="0" smtClean="0"/>
              <a:t>Orman </a:t>
            </a:r>
            <a:r>
              <a:rPr lang="tr-TR" dirty="0"/>
              <a:t>fidanlıklarının bir kısmının kuruluş yerlerinin seçiminde yeterince özen gösterilmemiş ve ayrıca bazı fidanlıklar gelişen ve değişen koşullarda işlevini yitirmiştir. </a:t>
            </a:r>
            <a:endParaRPr lang="tr-TR" dirty="0" smtClean="0"/>
          </a:p>
          <a:p>
            <a:endParaRPr lang="tr-TR" dirty="0" smtClean="0"/>
          </a:p>
          <a:p>
            <a:r>
              <a:rPr lang="tr-TR" u="sng" dirty="0" smtClean="0"/>
              <a:t>Birbirine </a:t>
            </a:r>
            <a:r>
              <a:rPr lang="tr-TR" u="sng" dirty="0"/>
              <a:t>çok yakın ve oldukça benzer ekolojik koşullara sahip fidanlık sayısının fazla olması, fidanlıklara ayrılan kaynakların verimli kullanılmasını engellemektedir</a:t>
            </a:r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199152555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solidFill>
                  <a:srgbClr val="00B050"/>
                </a:solidFill>
              </a:rPr>
              <a:t>Fidanlıklar &amp; sorunlar?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7544" y="2348880"/>
            <a:ext cx="8229600" cy="3661867"/>
          </a:xfrm>
        </p:spPr>
        <p:txBody>
          <a:bodyPr>
            <a:normAutofit/>
          </a:bodyPr>
          <a:lstStyle/>
          <a:p>
            <a:pPr lvl="0"/>
            <a:endParaRPr lang="tr-TR" dirty="0" smtClean="0"/>
          </a:p>
          <a:p>
            <a:pPr lvl="0"/>
            <a:r>
              <a:rPr lang="tr-TR" u="sng" dirty="0" smtClean="0"/>
              <a:t>Özel sektör fidanlıkların </a:t>
            </a:r>
            <a:r>
              <a:rPr lang="tr-TR" dirty="0"/>
              <a:t>envanteri bulunmamaktadır. Dolayısıyla süs bitkileri üretiminde kısa, orta ve uzun vadeli bir üretim programlaması yapılamamaktadır.</a:t>
            </a:r>
            <a:endParaRPr lang="en-US" dirty="0"/>
          </a:p>
          <a:p>
            <a:pPr lvl="0"/>
            <a:endParaRPr lang="tr-TR" dirty="0" smtClean="0"/>
          </a:p>
          <a:p>
            <a:pPr lvl="0"/>
            <a:r>
              <a:rPr lang="tr-TR" dirty="0" smtClean="0"/>
              <a:t>Orman </a:t>
            </a:r>
            <a:r>
              <a:rPr lang="tr-TR" dirty="0"/>
              <a:t>arazilerinden mevcut mevzuata göre özel ağaçlandırma amacıyla yer tahsisi yapılabilirken özel fidanlık amacıyla yer tahsisi </a:t>
            </a:r>
            <a:r>
              <a:rPr lang="tr-TR" dirty="0" smtClean="0"/>
              <a:t>yapılamamaktadır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501339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/>
          <a:lstStyle/>
          <a:p>
            <a:r>
              <a:rPr lang="tr-TR" dirty="0">
                <a:solidFill>
                  <a:srgbClr val="00B050"/>
                </a:solidFill>
              </a:rPr>
              <a:t>Fidanlıklar &amp; sorunlar?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>
                <a:solidFill>
                  <a:srgbClr val="FF0000"/>
                </a:solidFill>
              </a:rPr>
              <a:t>Yerli </a:t>
            </a:r>
            <a:r>
              <a:rPr lang="tr-TR" dirty="0">
                <a:solidFill>
                  <a:srgbClr val="FF0000"/>
                </a:solidFill>
              </a:rPr>
              <a:t>piyasada yeterli miktar ve nitelikte bulunan birçok bitkinin bile ithalat yoluyla karşılanması ve süs bitkileri ithalatında herhangi bir sınırlama bulunmaması, yerli sektörün gelişmesini engelleyen en önemli sorunlardan </a:t>
            </a:r>
            <a:r>
              <a:rPr lang="tr-TR" dirty="0" smtClean="0">
                <a:solidFill>
                  <a:srgbClr val="FF0000"/>
                </a:solidFill>
              </a:rPr>
              <a:t>biridir… </a:t>
            </a:r>
          </a:p>
          <a:p>
            <a:endParaRPr lang="tr-TR" dirty="0" smtClean="0"/>
          </a:p>
          <a:p>
            <a:r>
              <a:rPr lang="tr-TR" dirty="0" smtClean="0"/>
              <a:t>Hem </a:t>
            </a:r>
            <a:r>
              <a:rPr lang="tr-TR" dirty="0"/>
              <a:t>devlet hem de özel fidanlıklar, bitki üretme ve yetiştirme amacıyla emek yoğun çalışmakta, dünyada ulaşılan bilgi ve teknolojiye paralel çalışmalar </a:t>
            </a:r>
            <a:r>
              <a:rPr lang="tr-TR" dirty="0" smtClean="0"/>
              <a:t>yürütememektedir…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052937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>
            <a:normAutofit/>
          </a:bodyPr>
          <a:lstStyle/>
          <a:p>
            <a:r>
              <a:rPr lang="tr-TR" dirty="0">
                <a:solidFill>
                  <a:srgbClr val="00B050"/>
                </a:solidFill>
              </a:rPr>
              <a:t>Fidanlıklar </a:t>
            </a:r>
            <a:r>
              <a:rPr lang="tr-TR" dirty="0" smtClean="0">
                <a:solidFill>
                  <a:srgbClr val="00B050"/>
                </a:solidFill>
              </a:rPr>
              <a:t>&amp; öneriler?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tr-TR" dirty="0" smtClean="0"/>
              <a:t>Fidanlıklarda personel </a:t>
            </a:r>
            <a:r>
              <a:rPr lang="tr-TR" dirty="0"/>
              <a:t>sürekliliği sağlanmalı, </a:t>
            </a:r>
            <a:r>
              <a:rPr lang="tr-TR" dirty="0" smtClean="0"/>
              <a:t>gelişmiş </a:t>
            </a:r>
            <a:r>
              <a:rPr lang="tr-TR" dirty="0"/>
              <a:t>teknolojiler kullanılmalı ve mevcut fidanlıklar bina, makine ve teçhizat açısından revizyona tabi </a:t>
            </a:r>
            <a:r>
              <a:rPr lang="tr-TR" dirty="0" smtClean="0"/>
              <a:t>tutulmalıdır</a:t>
            </a:r>
          </a:p>
          <a:p>
            <a:pPr lvl="0"/>
            <a:endParaRPr lang="tr-TR" dirty="0"/>
          </a:p>
          <a:p>
            <a:pPr lvl="0"/>
            <a:r>
              <a:rPr lang="tr-TR" dirty="0" smtClean="0"/>
              <a:t>Fidanlıkların </a:t>
            </a:r>
            <a:r>
              <a:rPr lang="tr-TR" dirty="0"/>
              <a:t>mevcut imkan ve kapasiteleri değerlendirilmeli ve ormancılık açısından taşıdıkları potansiyel dikkate alınarak, birbirine çok yakın ve oldukça benzer ekolojik koşullara sahip fidanlıklar </a:t>
            </a:r>
            <a:r>
              <a:rPr lang="tr-TR" dirty="0" smtClean="0"/>
              <a:t>kapatılmalıdır.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558015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solidFill>
                  <a:srgbClr val="00B050"/>
                </a:solidFill>
              </a:rPr>
              <a:t>Fidanlıklar &amp; öneriler?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tr-TR" dirty="0" smtClean="0"/>
          </a:p>
          <a:p>
            <a:pPr lvl="0"/>
            <a:r>
              <a:rPr lang="tr-TR" dirty="0" smtClean="0"/>
              <a:t>Tohum </a:t>
            </a:r>
            <a:r>
              <a:rPr lang="tr-TR" dirty="0"/>
              <a:t>stok merkezlerinin eksikleri giderilmeli, bu merkezlerin bazılarının tohum gen bankası olması yönünde çalışmalar yapılmalıdır. </a:t>
            </a:r>
            <a:endParaRPr lang="tr-TR" dirty="0" smtClean="0"/>
          </a:p>
          <a:p>
            <a:pPr lvl="0"/>
            <a:endParaRPr lang="tr-TR" u="sng" dirty="0"/>
          </a:p>
          <a:p>
            <a:pPr lvl="0"/>
            <a:r>
              <a:rPr lang="tr-TR" u="sng" dirty="0" smtClean="0"/>
              <a:t>Uluslararası </a:t>
            </a:r>
            <a:r>
              <a:rPr lang="tr-TR" u="sng" dirty="0"/>
              <a:t>düzeyde </a:t>
            </a:r>
            <a:r>
              <a:rPr lang="tr-TR" u="sng" dirty="0" smtClean="0"/>
              <a:t>tohum ve fidan </a:t>
            </a:r>
            <a:r>
              <a:rPr lang="tr-TR" u="sng" dirty="0"/>
              <a:t>test </a:t>
            </a:r>
            <a:r>
              <a:rPr lang="tr-TR" u="sng" dirty="0" smtClean="0"/>
              <a:t>laboratuvarları </a:t>
            </a:r>
            <a:r>
              <a:rPr lang="tr-TR" dirty="0"/>
              <a:t>kurulmalıdır.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80570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83568" y="260648"/>
            <a:ext cx="8229600" cy="1143000"/>
          </a:xfrm>
        </p:spPr>
        <p:txBody>
          <a:bodyPr/>
          <a:lstStyle/>
          <a:p>
            <a:r>
              <a:rPr lang="tr-TR" dirty="0" smtClean="0"/>
              <a:t>Türkiye’de ilk fidanlıklar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839816"/>
          </a:xfrm>
        </p:spPr>
        <p:txBody>
          <a:bodyPr>
            <a:normAutofit/>
          </a:bodyPr>
          <a:lstStyle/>
          <a:p>
            <a:r>
              <a:rPr lang="tr-TR" dirty="0" smtClean="0"/>
              <a:t>İlk özel fidanlık 1902 yılında Almanlar tarafından Ortaköy-Cendere-İstanbul’da kurulmuştur. Bu fidanlık 1936 yılına kadar aynı yerde hizmet vermiştir. </a:t>
            </a:r>
          </a:p>
          <a:p>
            <a:endParaRPr lang="tr-TR" dirty="0"/>
          </a:p>
          <a:p>
            <a:r>
              <a:rPr lang="tr-TR" dirty="0" smtClean="0">
                <a:solidFill>
                  <a:srgbClr val="FF0000"/>
                </a:solidFill>
              </a:rPr>
              <a:t>İlk devlet fidanlığı 1916 yılında Belgrad Ormanı’nda Hoca Ali Rıza Efendi eliyle kurulmuştur. </a:t>
            </a:r>
          </a:p>
          <a:p>
            <a:pPr marL="246063" lvl="1" indent="-246063"/>
            <a:r>
              <a:rPr lang="tr-TR" dirty="0" smtClean="0"/>
              <a:t>1925 Ankara fidanlığı</a:t>
            </a:r>
          </a:p>
          <a:p>
            <a:pPr marL="180975" lvl="1" indent="-180975">
              <a:tabLst>
                <a:tab pos="90488" algn="l"/>
              </a:tabLst>
            </a:pPr>
            <a:r>
              <a:rPr lang="tr-TR" dirty="0" smtClean="0"/>
              <a:t>1930 Karşıyaka Fidanlığı-İzmir </a:t>
            </a:r>
          </a:p>
          <a:p>
            <a:pPr marL="180975" lvl="1" indent="-180975">
              <a:tabLst>
                <a:tab pos="90488" algn="l"/>
              </a:tabLst>
            </a:pPr>
            <a:r>
              <a:rPr lang="tr-TR" dirty="0" smtClean="0"/>
              <a:t>1930 Büyükdere Fidanlığı-İstanbul</a:t>
            </a:r>
          </a:p>
        </p:txBody>
      </p:sp>
    </p:spTree>
    <p:extLst>
      <p:ext uri="{BB962C8B-B14F-4D97-AF65-F5344CB8AC3E}">
        <p14:creationId xmlns:p14="http://schemas.microsoft.com/office/powerpoint/2010/main" val="427637948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solidFill>
                  <a:srgbClr val="00B050"/>
                </a:solidFill>
              </a:rPr>
              <a:t>Fidanlıklar &amp; öneriler?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tr-TR" u="sng" dirty="0" smtClean="0">
                <a:solidFill>
                  <a:srgbClr val="FF0000"/>
                </a:solidFill>
              </a:rPr>
              <a:t>Endüstriyel </a:t>
            </a:r>
            <a:r>
              <a:rPr lang="tr-TR" u="sng" dirty="0">
                <a:solidFill>
                  <a:srgbClr val="FF0000"/>
                </a:solidFill>
              </a:rPr>
              <a:t>ağaçlandırmalarda </a:t>
            </a:r>
            <a:r>
              <a:rPr lang="tr-TR" dirty="0"/>
              <a:t>kullanacak fidan materyallerinin </a:t>
            </a:r>
            <a:r>
              <a:rPr lang="tr-TR" dirty="0" err="1"/>
              <a:t>klonal</a:t>
            </a:r>
            <a:r>
              <a:rPr lang="tr-TR" dirty="0"/>
              <a:t> üretimi amacıyla (ıslah çalışmaları paralelinde), bazı fidanlıklar veya araştırma enstitüleri bünyesinde, </a:t>
            </a:r>
            <a:r>
              <a:rPr lang="tr-TR" dirty="0" err="1"/>
              <a:t>biyoteknolojiye</a:t>
            </a:r>
            <a:r>
              <a:rPr lang="tr-TR" dirty="0"/>
              <a:t> dayalı </a:t>
            </a:r>
            <a:r>
              <a:rPr lang="tr-TR" dirty="0" err="1"/>
              <a:t>klonal</a:t>
            </a:r>
            <a:r>
              <a:rPr lang="tr-TR" dirty="0"/>
              <a:t> üretim merkezleri kurulmalı veya varsa mevcutlar revize edilmelidir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272820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solidFill>
                  <a:srgbClr val="00B050"/>
                </a:solidFill>
              </a:rPr>
              <a:t>Fidanlıklar &amp; öneriler?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Ülkemizin zengin bitki çeşitliliği ağaçlandırma, erozyon kontrolü ve peyzaj çalışmalarına </a:t>
            </a:r>
            <a:r>
              <a:rPr lang="tr-TR" dirty="0" smtClean="0"/>
              <a:t>yansıtılmalıdır</a:t>
            </a:r>
          </a:p>
          <a:p>
            <a:r>
              <a:rPr lang="tr-TR" dirty="0" smtClean="0"/>
              <a:t>Bu </a:t>
            </a:r>
            <a:r>
              <a:rPr lang="tr-TR" dirty="0"/>
              <a:t>kapsamda özellikle orman ekosistemlerindeki doğal ağaç, ağaççık ve çalı türlerine ait özel ırkların çoğaltılması, tescil edilip patentinin alınması, doğal ortamlarında (in </a:t>
            </a:r>
            <a:r>
              <a:rPr lang="tr-TR" dirty="0" err="1"/>
              <a:t>situ</a:t>
            </a:r>
            <a:r>
              <a:rPr lang="tr-TR" dirty="0"/>
              <a:t>) ve doğal ortamları dışında (</a:t>
            </a:r>
            <a:r>
              <a:rPr lang="tr-TR" dirty="0" err="1"/>
              <a:t>ex</a:t>
            </a:r>
            <a:r>
              <a:rPr lang="tr-TR" dirty="0"/>
              <a:t> </a:t>
            </a:r>
            <a:r>
              <a:rPr lang="tr-TR" dirty="0" err="1"/>
              <a:t>situ</a:t>
            </a:r>
            <a:r>
              <a:rPr lang="tr-TR" dirty="0"/>
              <a:t>) korunmasına yönelik çalışmalar yapılmalıdır. </a:t>
            </a:r>
            <a:endParaRPr lang="tr-TR" dirty="0" smtClean="0"/>
          </a:p>
          <a:p>
            <a:r>
              <a:rPr lang="tr-TR" dirty="0" smtClean="0"/>
              <a:t>Özellikle </a:t>
            </a:r>
            <a:r>
              <a:rPr lang="tr-TR" dirty="0"/>
              <a:t>nadir ve endemik türlerin bu yönde kullanılması teşvik edilmelidir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898600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solidFill>
                  <a:srgbClr val="00B050"/>
                </a:solidFill>
              </a:rPr>
              <a:t>Fidanlıklar &amp; öneriler?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endParaRPr lang="tr-TR" dirty="0" smtClean="0"/>
          </a:p>
          <a:p>
            <a:pPr lvl="0"/>
            <a:r>
              <a:rPr lang="tr-TR" dirty="0" smtClean="0"/>
              <a:t>Ağaçlandırma çalışmalarında, </a:t>
            </a:r>
            <a:r>
              <a:rPr lang="tr-TR" dirty="0"/>
              <a:t>her yerde standart nitelikte fidan kullanımı yerine, kullanılacak fidanların ağaçlandırma alanının yetişme ortamı özelliklerine göre üretilmesi </a:t>
            </a:r>
            <a:r>
              <a:rPr lang="tr-TR" dirty="0" smtClean="0"/>
              <a:t>gerekmektedir</a:t>
            </a:r>
          </a:p>
          <a:p>
            <a:pPr lvl="0"/>
            <a:endParaRPr lang="tr-TR" dirty="0" smtClean="0"/>
          </a:p>
          <a:p>
            <a:pPr lvl="0"/>
            <a:r>
              <a:rPr lang="tr-TR" dirty="0" smtClean="0"/>
              <a:t>Bu </a:t>
            </a:r>
            <a:r>
              <a:rPr lang="tr-TR" dirty="0"/>
              <a:t>amaçla, türlerin farklı yetişme ortamlarında yüksek başarı sağlayacak fidan özelliklerinin araştırılması </a:t>
            </a:r>
            <a:r>
              <a:rPr lang="tr-TR" dirty="0" smtClean="0"/>
              <a:t>gerekmektedir</a:t>
            </a:r>
          </a:p>
        </p:txBody>
      </p:sp>
    </p:spTree>
    <p:extLst>
      <p:ext uri="{BB962C8B-B14F-4D97-AF65-F5344CB8AC3E}">
        <p14:creationId xmlns:p14="http://schemas.microsoft.com/office/powerpoint/2010/main" val="366013997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539552" y="692696"/>
            <a:ext cx="8229600" cy="1143000"/>
          </a:xfrm>
        </p:spPr>
        <p:txBody>
          <a:bodyPr/>
          <a:lstStyle/>
          <a:p>
            <a:r>
              <a:rPr lang="tr-TR" dirty="0">
                <a:solidFill>
                  <a:srgbClr val="00B050"/>
                </a:solidFill>
              </a:rPr>
              <a:t>Fidanlıklar &amp; öneriler?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endParaRPr lang="tr-TR" dirty="0" smtClean="0"/>
          </a:p>
          <a:p>
            <a:pPr lvl="0"/>
            <a:r>
              <a:rPr lang="tr-TR" dirty="0"/>
              <a:t>TSE tarafından ibreli ve yapraklı türler için geliştirilen fidan kalite sınıflaması güncellenmelidir</a:t>
            </a:r>
            <a:endParaRPr lang="en-US" dirty="0"/>
          </a:p>
          <a:p>
            <a:endParaRPr lang="en-US" dirty="0"/>
          </a:p>
          <a:p>
            <a:pPr lvl="0"/>
            <a:r>
              <a:rPr lang="tr-TR" dirty="0" smtClean="0"/>
              <a:t>Devlet (kamu) ve </a:t>
            </a:r>
            <a:r>
              <a:rPr lang="tr-TR" dirty="0"/>
              <a:t>özel fidanlıkların görev alanlarını belirleyen, ülke gerçekleri ile uyumlu uzun dönemli gelişim planı oluşturulmalıdır </a:t>
            </a:r>
            <a:endParaRPr lang="tr-TR" dirty="0" smtClean="0"/>
          </a:p>
          <a:p>
            <a:pPr lvl="0"/>
            <a:endParaRPr lang="tr-TR" dirty="0" smtClean="0"/>
          </a:p>
          <a:p>
            <a:pPr lvl="0"/>
            <a:r>
              <a:rPr lang="tr-TR" dirty="0" smtClean="0"/>
              <a:t>Özel </a:t>
            </a:r>
            <a:r>
              <a:rPr lang="tr-TR" dirty="0"/>
              <a:t>fidanlıkların envanteri ivedilikle çıkarılmalı, özel fidanlıklar için genel standartlar geliştirilmeli ve bunlarla ilgili bir bilgi sistemi kurulmalıdır</a:t>
            </a:r>
            <a:r>
              <a:rPr lang="tr-TR" dirty="0" smtClean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721485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solidFill>
                  <a:srgbClr val="00B050"/>
                </a:solidFill>
              </a:rPr>
              <a:t>Fidanlıklar &amp; öneriler?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tr-TR" dirty="0" smtClean="0"/>
          </a:p>
          <a:p>
            <a:pPr lvl="0"/>
            <a:r>
              <a:rPr lang="tr-TR" dirty="0" smtClean="0"/>
              <a:t>Geleceğe dönük olarak iç piyasa ihtiyaçları ile ihracat olanakları gözden geçirilerek kısa, orta ve uzun vadeli üretim programları oluşturulmalıdır. </a:t>
            </a:r>
          </a:p>
          <a:p>
            <a:pPr lvl="0"/>
            <a:endParaRPr lang="tr-TR" dirty="0" smtClean="0"/>
          </a:p>
          <a:p>
            <a:pPr lvl="0"/>
            <a:r>
              <a:rPr lang="tr-TR" dirty="0" smtClean="0"/>
              <a:t>Fidan ithal eden ülke durumundan ihraç eden ülke konumuna gelinmelidir. 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758842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solidFill>
                  <a:srgbClr val="00B050"/>
                </a:solidFill>
              </a:rPr>
              <a:t>Fidanlıklar &amp; öneriler?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tr-TR" dirty="0" smtClean="0">
                <a:solidFill>
                  <a:srgbClr val="FF0000"/>
                </a:solidFill>
              </a:rPr>
              <a:t>Yerli </a:t>
            </a:r>
            <a:r>
              <a:rPr lang="tr-TR" dirty="0">
                <a:solidFill>
                  <a:srgbClr val="FF0000"/>
                </a:solidFill>
              </a:rPr>
              <a:t>fidan üretiminin ve yerli türlerin kullanımının geliştirilmesi amacıyla; kamu kurum ve kuruluşları ve özel sektörün ihtiyaçlarını öncelikle iç piyasadan karşılanmasını sağlayacak mevzuat geliştirilmelidir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119268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solidFill>
                  <a:srgbClr val="00B050"/>
                </a:solidFill>
              </a:rPr>
              <a:t>Fidanlıklar &amp; öneriler?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endParaRPr lang="tr-TR" dirty="0" smtClean="0"/>
          </a:p>
          <a:p>
            <a:pPr lvl="0"/>
            <a:r>
              <a:rPr lang="tr-TR" dirty="0" smtClean="0"/>
              <a:t>AR-GE </a:t>
            </a:r>
            <a:r>
              <a:rPr lang="tr-TR" dirty="0"/>
              <a:t>çalışmalarına önem verilmelidir. </a:t>
            </a:r>
            <a:endParaRPr lang="tr-TR" dirty="0" smtClean="0"/>
          </a:p>
          <a:p>
            <a:pPr lvl="0"/>
            <a:endParaRPr lang="tr-TR" dirty="0" smtClean="0"/>
          </a:p>
          <a:p>
            <a:pPr lvl="0"/>
            <a:r>
              <a:rPr lang="tr-TR" dirty="0" smtClean="0"/>
              <a:t>Bu bağlamda </a:t>
            </a:r>
            <a:r>
              <a:rPr lang="tr-TR" dirty="0"/>
              <a:t>verilecek kredi desteğinin bir bölümünün </a:t>
            </a:r>
            <a:r>
              <a:rPr lang="tr-TR" dirty="0" smtClean="0"/>
              <a:t>AR-GE amaçlı </a:t>
            </a:r>
            <a:r>
              <a:rPr lang="tr-TR" dirty="0"/>
              <a:t>kullanımı zorunlu hale </a:t>
            </a:r>
            <a:r>
              <a:rPr lang="tr-TR" dirty="0" smtClean="0"/>
              <a:t>getirilmelidir</a:t>
            </a:r>
          </a:p>
          <a:p>
            <a:pPr lvl="0"/>
            <a:endParaRPr lang="tr-TR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152680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solidFill>
                  <a:srgbClr val="00B050"/>
                </a:solidFill>
              </a:rPr>
              <a:t>Fidanlıklar &amp; öneriler?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endParaRPr lang="tr-TR" dirty="0" smtClean="0"/>
          </a:p>
          <a:p>
            <a:pPr lvl="0"/>
            <a:r>
              <a:rPr lang="tr-TR" b="1" dirty="0" smtClean="0"/>
              <a:t>Tohum </a:t>
            </a:r>
            <a:r>
              <a:rPr lang="tr-TR" b="1" dirty="0"/>
              <a:t>teknolojisi, aşılama, budama, herbisitle mücadele, ilaçlama, sulama ve gübreleme gibi </a:t>
            </a:r>
            <a:r>
              <a:rPr lang="tr-TR" dirty="0"/>
              <a:t>başlıca konulardaki bilgi ve ara eleman eksikliğini gidermek amacıyla mesleki eğitim </a:t>
            </a:r>
            <a:r>
              <a:rPr lang="tr-TR" dirty="0" smtClean="0"/>
              <a:t>programları düzenlenmelidir</a:t>
            </a:r>
            <a:r>
              <a:rPr lang="tr-TR" dirty="0"/>
              <a:t>.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115961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00B050"/>
                </a:solidFill>
              </a:rPr>
              <a:t>Fidan borsası…</a:t>
            </a:r>
            <a:endParaRPr lang="tr-TR" dirty="0">
              <a:solidFill>
                <a:srgbClr val="00B05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endParaRPr lang="tr-TR" dirty="0" smtClean="0"/>
          </a:p>
          <a:p>
            <a:pPr lvl="0"/>
            <a:r>
              <a:rPr lang="tr-TR" dirty="0" smtClean="0"/>
              <a:t>Özel </a:t>
            </a:r>
            <a:r>
              <a:rPr lang="tr-TR" dirty="0"/>
              <a:t>sektörün rekabet gücünün arttırılması ve korunması için </a:t>
            </a:r>
            <a:r>
              <a:rPr lang="tr-TR" b="1" dirty="0"/>
              <a:t>Sapanca Tanıtım ve Sergileme Fidanlığı</a:t>
            </a:r>
            <a:r>
              <a:rPr lang="tr-TR" dirty="0"/>
              <a:t> Tesisi, Sakarya İli Süs Bitkileri Yetiştiriciliği Birliğine, yirmi dokuz yıllığına kiralanmış olup fidan alım talepleri buraya </a:t>
            </a:r>
            <a:r>
              <a:rPr lang="tr-TR" dirty="0" smtClean="0"/>
              <a:t>yönlendirilmektedir </a:t>
            </a:r>
          </a:p>
          <a:p>
            <a:pPr lvl="0"/>
            <a:endParaRPr lang="tr-TR" dirty="0" smtClean="0"/>
          </a:p>
          <a:p>
            <a:pPr lvl="0"/>
            <a:r>
              <a:rPr lang="tr-TR" dirty="0" smtClean="0"/>
              <a:t>Sergileme </a:t>
            </a:r>
            <a:r>
              <a:rPr lang="tr-TR" dirty="0"/>
              <a:t>maksatlı 119 üretici fidanlığa yerleşmiş ve 300 bin adet fidan </a:t>
            </a:r>
            <a:r>
              <a:rPr lang="tr-TR" dirty="0" smtClean="0"/>
              <a:t>sergilenmektedir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94795401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00B050"/>
                </a:solidFill>
              </a:rPr>
              <a:t>Özel sektöre kiralama…</a:t>
            </a:r>
            <a:endParaRPr lang="tr-TR" dirty="0">
              <a:solidFill>
                <a:srgbClr val="00B05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tr-TR" dirty="0" smtClean="0"/>
          </a:p>
          <a:p>
            <a:pPr lvl="0"/>
            <a:r>
              <a:rPr lang="tr-TR" dirty="0" smtClean="0"/>
              <a:t>Özel </a:t>
            </a:r>
            <a:r>
              <a:rPr lang="tr-TR" dirty="0"/>
              <a:t>fidanlıkları desteklemek için İzmit Orman Fidanlığının 3/4’ü açık ihale usulü ile 10 yıllığına Kocaeli Büyükşehir Belediyesine kiralanmış olup belediye de küçük çaplı fidan üreticilerine kısmi kullanım hakkı vererek özel sektöre destek vermek üzere </a:t>
            </a:r>
            <a:r>
              <a:rPr lang="tr-TR" dirty="0" smtClean="0"/>
              <a:t>kiralamıştır</a:t>
            </a:r>
            <a:endParaRPr lang="tr-TR" dirty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809952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Fidanlıkların önemi?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tr-TR" dirty="0" smtClean="0"/>
              <a:t>Biyolojik </a:t>
            </a:r>
            <a:r>
              <a:rPr lang="tr-TR" dirty="0"/>
              <a:t>ve ekolojik hususlara dikkat edilerek, ekonomik ve etkin ağaçlandırma çalışmalarının yapılmasında, </a:t>
            </a:r>
            <a:r>
              <a:rPr lang="tr-TR" u="sng" dirty="0"/>
              <a:t>tohum ve ağaç ıslahı ile </a:t>
            </a:r>
            <a:r>
              <a:rPr lang="tr-TR" u="sng" dirty="0" smtClean="0"/>
              <a:t>kaliteli fidan </a:t>
            </a:r>
            <a:r>
              <a:rPr lang="tr-TR" u="sng" dirty="0"/>
              <a:t>üretim çalışmalarının </a:t>
            </a:r>
            <a:r>
              <a:rPr lang="tr-TR" dirty="0"/>
              <a:t>önemli yeri </a:t>
            </a:r>
            <a:r>
              <a:rPr lang="tr-TR" dirty="0" smtClean="0"/>
              <a:t>bulunmaktadır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2383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251520" y="332656"/>
            <a:ext cx="8229600" cy="1143000"/>
          </a:xfrm>
        </p:spPr>
        <p:txBody>
          <a:bodyPr/>
          <a:lstStyle/>
          <a:p>
            <a:r>
              <a:rPr lang="tr-TR" dirty="0" smtClean="0">
                <a:solidFill>
                  <a:srgbClr val="00B050"/>
                </a:solidFill>
              </a:rPr>
              <a:t>Fidanlık gelişme…</a:t>
            </a:r>
            <a:endParaRPr lang="tr-TR" dirty="0">
              <a:solidFill>
                <a:srgbClr val="00B05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Özel sektör fidanlıklarında üretilen bitki materyalinin çoğunluğunun orman ekosistemlerinin doğal bir parçası olması sebebiyle, özel sektör fidanlık birliklerinin orman teşkilatıyla ilişkilerini düzenleyen yasal altyapının kurulması gayesiyle “</a:t>
            </a:r>
            <a:r>
              <a:rPr lang="tr-TR" b="1" dirty="0">
                <a:solidFill>
                  <a:srgbClr val="FF0000"/>
                </a:solidFill>
              </a:rPr>
              <a:t>Orman Bitkisi Tohumlukları Piyasasında Yetkilendirme, Denetleme ve Orman Bitki Pasaportu Yönetmeliği</a:t>
            </a:r>
            <a:r>
              <a:rPr lang="tr-TR" dirty="0"/>
              <a:t>” 31 Temmuz 2016 tarih ve 29787 sayılı Resmi Gazetede yayınlanmış olup konu ile ilgili tebliğ yürürlüğe </a:t>
            </a:r>
            <a:r>
              <a:rPr lang="tr-TR" dirty="0" smtClean="0"/>
              <a:t>girmiştir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9461151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Ülkemizdeki </a:t>
            </a:r>
            <a:r>
              <a:rPr lang="tr-TR" dirty="0"/>
              <a:t>potansiyel ağaçlandırma alanlarının önemli bir bölümünün yarı kurak karakterde oluşu ve bu alanlarda başka ekolojik sorunların bulunması </a:t>
            </a:r>
            <a:r>
              <a:rPr lang="tr-TR" u="sng" dirty="0">
                <a:solidFill>
                  <a:srgbClr val="FF0000"/>
                </a:solidFill>
              </a:rPr>
              <a:t>(eğimli arazi, yüksek rakımlar, ekstrem sıcaklıklar, düşük nem, erozyona uğramış, aşınmış ve yıkanmış toprak, sığ ve taşlı toprak yapısı vb</a:t>
            </a:r>
            <a:r>
              <a:rPr lang="tr-TR" u="sng" dirty="0" smtClean="0">
                <a:solidFill>
                  <a:srgbClr val="FF0000"/>
                </a:solidFill>
              </a:rPr>
              <a:t>.) </a:t>
            </a:r>
            <a:r>
              <a:rPr lang="tr-TR" dirty="0" smtClean="0"/>
              <a:t>fidanlık </a:t>
            </a:r>
            <a:r>
              <a:rPr lang="tr-TR" dirty="0"/>
              <a:t>çalışmalarının önemini daha da arttırmaktadır. </a:t>
            </a:r>
            <a:endParaRPr lang="tr-TR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5681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>
                <a:solidFill>
                  <a:srgbClr val="00B050"/>
                </a:solidFill>
              </a:rPr>
              <a:t>Devlet orman fidanlıkları?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endParaRPr lang="tr-TR" dirty="0" smtClean="0"/>
          </a:p>
          <a:p>
            <a:r>
              <a:rPr lang="tr-TR" dirty="0" smtClean="0"/>
              <a:t>Türkiye genelinde, 7 </a:t>
            </a:r>
            <a:r>
              <a:rPr lang="tr-TR" dirty="0"/>
              <a:t>coğrafi </a:t>
            </a:r>
            <a:r>
              <a:rPr lang="tr-TR" dirty="0" smtClean="0"/>
              <a:t>bölgede </a:t>
            </a:r>
            <a:r>
              <a:rPr lang="tr-TR" dirty="0"/>
              <a:t>yayılmış toplam </a:t>
            </a:r>
            <a:r>
              <a:rPr lang="tr-TR" dirty="0" smtClean="0"/>
              <a:t>129 </a:t>
            </a:r>
            <a:r>
              <a:rPr lang="tr-TR" dirty="0"/>
              <a:t>adet orman fidanlığı </a:t>
            </a:r>
            <a:r>
              <a:rPr lang="tr-TR" dirty="0" smtClean="0"/>
              <a:t>bulunmaktadır </a:t>
            </a:r>
          </a:p>
          <a:p>
            <a:endParaRPr lang="tr-TR" dirty="0" smtClean="0"/>
          </a:p>
          <a:p>
            <a:r>
              <a:rPr lang="tr-TR" dirty="0" smtClean="0"/>
              <a:t>Fidanlık </a:t>
            </a:r>
            <a:r>
              <a:rPr lang="tr-TR" dirty="0"/>
              <a:t>çalışmaları için, tohum kaynaklarından temin edilen tohumlar, ülkemizin ekolojik durumu ve fidanlıkların dağılımı göz önüne alınarak 21 ilde bulunan 340 ton kapasiteli soğuk hava depolarında saklanmaktadır</a:t>
            </a:r>
            <a:endParaRPr lang="en-US" dirty="0"/>
          </a:p>
          <a:p>
            <a:endParaRPr lang="tr-TR" dirty="0" smtClean="0"/>
          </a:p>
          <a:p>
            <a:r>
              <a:rPr lang="tr-TR" dirty="0" smtClean="0"/>
              <a:t>Orman </a:t>
            </a:r>
            <a:r>
              <a:rPr lang="tr-TR" dirty="0"/>
              <a:t>fidanlıklarının toplam alanı 3.372 hektar olup, yıllık fidan üretim kapasitesi 508 milyon </a:t>
            </a:r>
            <a:r>
              <a:rPr lang="tr-TR" dirty="0" smtClean="0"/>
              <a:t>adettir (ağaç ağaççık, çalı, yer </a:t>
            </a:r>
            <a:r>
              <a:rPr lang="tr-TR" dirty="0" smtClean="0"/>
              <a:t>örtücü </a:t>
            </a:r>
            <a:r>
              <a:rPr lang="tr-TR" dirty="0" smtClean="0"/>
              <a:t>vb.). </a:t>
            </a:r>
          </a:p>
          <a:p>
            <a:endParaRPr lang="tr-TR" dirty="0"/>
          </a:p>
          <a:p>
            <a:r>
              <a:rPr lang="tr-TR" dirty="0"/>
              <a:t>Orman fidanlıklarında ağaç, ağaççık, çalı ve yer örtücü gibi bitkilerde 690 değişik çeşit/</a:t>
            </a:r>
            <a:r>
              <a:rPr lang="tr-TR" dirty="0" err="1"/>
              <a:t>takson</a:t>
            </a:r>
            <a:r>
              <a:rPr lang="tr-TR" dirty="0"/>
              <a:t> fidan üretilmektedir</a:t>
            </a:r>
          </a:p>
          <a:p>
            <a:endParaRPr lang="tr-TR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55100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solidFill>
                  <a:srgbClr val="00B050"/>
                </a:solidFill>
              </a:rPr>
              <a:t>Devlet orman fidanlıkları?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tr-TR" dirty="0" smtClean="0"/>
              <a:t>Ağaçlandırma </a:t>
            </a:r>
            <a:r>
              <a:rPr lang="tr-TR" dirty="0"/>
              <a:t>çalışmalarında kullanılan fidanların %98’i OGM, %2’si özel sektörce yetiştirilmektedir tarafından</a:t>
            </a:r>
          </a:p>
          <a:p>
            <a:endParaRPr lang="tr-TR" dirty="0"/>
          </a:p>
          <a:p>
            <a:r>
              <a:rPr lang="tr-TR" dirty="0"/>
              <a:t>Özel ve tüzel kişiliklerin ihtiyaç duyduğu park-bahçe ve süs bitkilerinin ise %25-30’u OGM, %70-75’i özel sektör fidanlıklarından karşılanmaktadır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660834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>
                <a:solidFill>
                  <a:srgbClr val="00B050"/>
                </a:solidFill>
              </a:rPr>
              <a:t>Devlet orman fidanlıkları? 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tr-TR" dirty="0" smtClean="0"/>
          </a:p>
          <a:p>
            <a:r>
              <a:rPr lang="tr-TR" dirty="0" smtClean="0"/>
              <a:t>Mevcut </a:t>
            </a:r>
            <a:r>
              <a:rPr lang="tr-TR" dirty="0"/>
              <a:t>fidanlıklar yıllık 300 bin hektar ağaçlandırma için gerek duyulan fidan miktarını karşılayacak üretim kapasitesine </a:t>
            </a:r>
            <a:r>
              <a:rPr lang="tr-TR" dirty="0" smtClean="0"/>
              <a:t>sahiptir</a:t>
            </a:r>
          </a:p>
          <a:p>
            <a:endParaRPr lang="tr-TR" dirty="0" smtClean="0"/>
          </a:p>
          <a:p>
            <a:r>
              <a:rPr lang="tr-TR" dirty="0" smtClean="0"/>
              <a:t>Gelinen </a:t>
            </a:r>
            <a:r>
              <a:rPr lang="tr-TR" dirty="0"/>
              <a:t>noktada pek çok orman fidanlığında yetişmiş personel, teknik alet ve ekipman eksikliği bulunmasına karşın, fidan üretiminde azımsanmayacak bir deneyim ve birikime </a:t>
            </a:r>
            <a:r>
              <a:rPr lang="tr-TR" dirty="0" smtClean="0"/>
              <a:t>ulaşılmıştır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83243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solidFill>
                  <a:srgbClr val="00B050"/>
                </a:solidFill>
              </a:rPr>
              <a:t>Devlet orman fidanlıkları…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tr-TR" dirty="0" smtClean="0"/>
              <a:t>4777 </a:t>
            </a:r>
            <a:r>
              <a:rPr lang="tr-TR" dirty="0"/>
              <a:t>sayılı Bakanlar Kurulu Kararı doğrultusunda, </a:t>
            </a:r>
            <a:r>
              <a:rPr lang="tr-TR" dirty="0" smtClean="0"/>
              <a:t>orman fidanlıklarından, </a:t>
            </a:r>
            <a:r>
              <a:rPr lang="tr-TR" dirty="0"/>
              <a:t>4 milyon adedi boylu olmak üzere her yıl yaklaşık 18 milyon adedi ücretsiz olarak kamu kurum ve kuruluşları, belediyeler ile dernekler gibi tüzel kişiliklere fidan tahsisi yapılmaktadır</a:t>
            </a:r>
          </a:p>
        </p:txBody>
      </p:sp>
    </p:spTree>
    <p:extLst>
      <p:ext uri="{BB962C8B-B14F-4D97-AF65-F5344CB8AC3E}">
        <p14:creationId xmlns:p14="http://schemas.microsoft.com/office/powerpoint/2010/main" val="39591693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>
                <a:solidFill>
                  <a:srgbClr val="00B050"/>
                </a:solidFill>
              </a:rPr>
              <a:t>Devlet &amp; Özel fidanlıklar…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tr-TR" dirty="0" smtClean="0"/>
          </a:p>
          <a:p>
            <a:r>
              <a:rPr lang="tr-TR" dirty="0" smtClean="0"/>
              <a:t>Fidan </a:t>
            </a:r>
            <a:r>
              <a:rPr lang="tr-TR" dirty="0"/>
              <a:t>yetiştirme ve fidan ticareti konusunda özel sektör fidancılığı, Orman Teşkilatı’nın da finans ve teknik desteği ile gün geçtikçe kurumsallaşmakta, kayıt altına alınmakta, ürün kalitesini arttırarak ihracat imkânları </a:t>
            </a:r>
            <a:r>
              <a:rPr lang="tr-TR" dirty="0" smtClean="0"/>
              <a:t>artırılmaktadır</a:t>
            </a:r>
          </a:p>
          <a:p>
            <a:endParaRPr lang="tr-TR" dirty="0" smtClean="0"/>
          </a:p>
          <a:p>
            <a:r>
              <a:rPr lang="tr-TR" dirty="0" smtClean="0"/>
              <a:t>Bu </a:t>
            </a:r>
            <a:r>
              <a:rPr lang="tr-TR" dirty="0"/>
              <a:t>bağlamda, süs bitkileri yetiştiriciliği konusunda, özellikle son on yılda, hem orman fidanlıklarında ve hem de özel fidanlıklarda önemli gelişmeler </a:t>
            </a:r>
            <a:r>
              <a:rPr lang="tr-TR" dirty="0" smtClean="0"/>
              <a:t>sağlanmıştır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996656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kış">
  <a:themeElements>
    <a:clrScheme name="Akış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Akış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kış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280</TotalTime>
  <Words>1292</Words>
  <Application>Microsoft Office PowerPoint</Application>
  <PresentationFormat>Ekran Gösterisi (4:3)</PresentationFormat>
  <Paragraphs>132</Paragraphs>
  <Slides>30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30</vt:i4>
      </vt:variant>
    </vt:vector>
  </HeadingPairs>
  <TitlesOfParts>
    <vt:vector size="34" baseType="lpstr">
      <vt:lpstr>Calibri</vt:lpstr>
      <vt:lpstr>Constantia</vt:lpstr>
      <vt:lpstr>Wingdings 2</vt:lpstr>
      <vt:lpstr>Akış</vt:lpstr>
      <vt:lpstr>Fidanlık Tekniği ve Yetiştirme Tekniği</vt:lpstr>
      <vt:lpstr>Türkiye’de ilk fidanlıklar</vt:lpstr>
      <vt:lpstr>Fidanlıkların önemi?</vt:lpstr>
      <vt:lpstr>PowerPoint Sunusu</vt:lpstr>
      <vt:lpstr>Devlet orman fidanlıkları?</vt:lpstr>
      <vt:lpstr>Devlet orman fidanlıkları?</vt:lpstr>
      <vt:lpstr>Devlet orman fidanlıkları? </vt:lpstr>
      <vt:lpstr>Devlet orman fidanlıkları…</vt:lpstr>
      <vt:lpstr>Devlet &amp; Özel fidanlıklar…</vt:lpstr>
      <vt:lpstr>Özel fidanlıklar?</vt:lpstr>
      <vt:lpstr>Fidanlıklar &amp; sorunlar?</vt:lpstr>
      <vt:lpstr>Fidanlıklar &amp; sorunlar?</vt:lpstr>
      <vt:lpstr>Fidanlıklar &amp; sorunlar?</vt:lpstr>
      <vt:lpstr>Fidanlıklar &amp; sorunlar?</vt:lpstr>
      <vt:lpstr>Fidanlıklar &amp; sorunlar?</vt:lpstr>
      <vt:lpstr>Fidanlıklar &amp; sorunlar?</vt:lpstr>
      <vt:lpstr>Fidanlıklar &amp; sorunlar?</vt:lpstr>
      <vt:lpstr>Fidanlıklar &amp; öneriler?</vt:lpstr>
      <vt:lpstr>Fidanlıklar &amp; öneriler?</vt:lpstr>
      <vt:lpstr>Fidanlıklar &amp; öneriler?</vt:lpstr>
      <vt:lpstr>Fidanlıklar &amp; öneriler?</vt:lpstr>
      <vt:lpstr>Fidanlıklar &amp; öneriler?</vt:lpstr>
      <vt:lpstr>Fidanlıklar &amp; öneriler?</vt:lpstr>
      <vt:lpstr>Fidanlıklar &amp; öneriler?</vt:lpstr>
      <vt:lpstr>Fidanlıklar &amp; öneriler?</vt:lpstr>
      <vt:lpstr>Fidanlıklar &amp; öneriler?</vt:lpstr>
      <vt:lpstr>Fidanlıklar &amp; öneriler?</vt:lpstr>
      <vt:lpstr>Fidan borsası…</vt:lpstr>
      <vt:lpstr>Özel sektöre kiralama…</vt:lpstr>
      <vt:lpstr>Fidanlık gelişme…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Fidanlık ve Yetiştirme Tekniği</dc:title>
  <dc:creator>pc</dc:creator>
  <cp:lastModifiedBy>User</cp:lastModifiedBy>
  <cp:revision>70</cp:revision>
  <dcterms:created xsi:type="dcterms:W3CDTF">2016-02-11T07:41:35Z</dcterms:created>
  <dcterms:modified xsi:type="dcterms:W3CDTF">2022-02-17T10:07:52Z</dcterms:modified>
</cp:coreProperties>
</file>