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0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C149-0CD5-407E-AF93-E25A1C256DCD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9C2EE-B1F4-418D-B6E1-52C4791884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4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C2EE-B1F4-418D-B6E1-52C479188430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79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34D3DB-DFD4-4CE3-AF7C-3324CB0689EA}" type="datetimeFigureOut">
              <a:rPr lang="tr-TR" smtClean="0"/>
              <a:pPr/>
              <a:t>20.02.2026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23210D-DFFB-408A-A06E-00ECCBFCA40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YARANIN DEĞERLENDİRİLMESİ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</a:t>
            </a:r>
            <a:r>
              <a:rPr lang="tr-TR" dirty="0" smtClean="0"/>
              <a:t>oç. Dr. Serap BAYRAM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97200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Doğrusal ölçüm tekniği düzensiz yaralar için çok güvenilir olmayabilir.</a:t>
            </a:r>
          </a:p>
          <a:p>
            <a:r>
              <a:rPr lang="tr-TR" dirty="0" smtClean="0"/>
              <a:t>Bu tür yaralarda kopyalama tekniği dediğimiz yaranın boyutlarının şeffaf bir </a:t>
            </a:r>
            <a:r>
              <a:rPr lang="tr-TR" dirty="0" err="1" smtClean="0"/>
              <a:t>asesat</a:t>
            </a:r>
            <a:r>
              <a:rPr lang="tr-TR" dirty="0" smtClean="0"/>
              <a:t> üzerine geçirilmesi tekniği kullanılabilir.</a:t>
            </a:r>
          </a:p>
          <a:p>
            <a:r>
              <a:rPr lang="tr-TR" dirty="0" smtClean="0"/>
              <a:t>İş</a:t>
            </a:r>
            <a:r>
              <a:rPr lang="sv-SE" dirty="0" smtClean="0"/>
              <a:t>aretli alan içinde kalan karelerin</a:t>
            </a:r>
            <a:r>
              <a:rPr lang="tr-TR" dirty="0" smtClean="0"/>
              <a:t> sayılması ile yüzey alan hesaplanabilir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 Büyüklüğü-devam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124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4834880" cy="49000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/>
              <a:t>Yaranın derinliğinin saptanması doku </a:t>
            </a:r>
            <a:r>
              <a:rPr lang="tr-TR" dirty="0" smtClean="0"/>
              <a:t>hasarına yönelik bilgilenmemizi sağlar.</a:t>
            </a:r>
          </a:p>
          <a:p>
            <a:r>
              <a:rPr lang="tr-TR" dirty="0" smtClean="0"/>
              <a:t>Yaranın derinliğini hesaplamak için çeşitli </a:t>
            </a:r>
            <a:r>
              <a:rPr lang="tr-TR" dirty="0" err="1" smtClean="0"/>
              <a:t>evrelendirmeler</a:t>
            </a:r>
            <a:r>
              <a:rPr lang="tr-TR" dirty="0" smtClean="0"/>
              <a:t> yapılabilir.</a:t>
            </a:r>
          </a:p>
          <a:p>
            <a:r>
              <a:rPr lang="sv-SE" dirty="0" smtClean="0"/>
              <a:t>Bugün en s</a:t>
            </a:r>
            <a:r>
              <a:rPr lang="tr-TR" dirty="0" smtClean="0"/>
              <a:t>ı</a:t>
            </a:r>
            <a:r>
              <a:rPr lang="sv-SE" dirty="0" smtClean="0"/>
              <a:t>k olarak Amerikadaki</a:t>
            </a:r>
            <a:r>
              <a:rPr lang="tr-TR" dirty="0" smtClean="0"/>
              <a:t> </a:t>
            </a:r>
            <a:r>
              <a:rPr lang="tr-TR" b="1" dirty="0" smtClean="0"/>
              <a:t>Ulusal Bası Yarası  Danışma Heyeti </a:t>
            </a:r>
            <a:r>
              <a:rPr lang="tr-TR" dirty="0" smtClean="0"/>
              <a:t>(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Pressure</a:t>
            </a:r>
            <a:r>
              <a:rPr lang="tr-TR" dirty="0" smtClean="0"/>
              <a:t> </a:t>
            </a:r>
            <a:r>
              <a:rPr lang="tr-TR" dirty="0" err="1" smtClean="0"/>
              <a:t>Ulcer</a:t>
            </a:r>
            <a:r>
              <a:rPr lang="tr-TR" dirty="0" smtClean="0"/>
              <a:t> </a:t>
            </a:r>
            <a:r>
              <a:rPr lang="tr-TR" dirty="0" err="1" smtClean="0"/>
              <a:t>Advisory</a:t>
            </a:r>
            <a:r>
              <a:rPr lang="tr-TR" dirty="0" smtClean="0"/>
              <a:t> Panel-</a:t>
            </a:r>
            <a:r>
              <a:rPr lang="tr-TR" b="1" dirty="0" smtClean="0"/>
              <a:t>NPUAP) tarafından geliştirilen </a:t>
            </a:r>
            <a:r>
              <a:rPr lang="tr-TR" dirty="0" err="1" smtClean="0"/>
              <a:t>evrelendirme</a:t>
            </a:r>
            <a:r>
              <a:rPr lang="tr-TR" dirty="0" smtClean="0"/>
              <a:t> sistemi kullanılmaktadır.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 Büyüklüğü-devam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995936" cy="409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NPUAP, yeni </a:t>
            </a:r>
            <a:r>
              <a:rPr lang="tr-TR" dirty="0" err="1" smtClean="0"/>
              <a:t>evrelendirme</a:t>
            </a:r>
            <a:r>
              <a:rPr lang="tr-TR" dirty="0" smtClean="0"/>
              <a:t> sistemine göre basınç yaraları;</a:t>
            </a:r>
          </a:p>
          <a:p>
            <a:r>
              <a:rPr lang="tr-TR" dirty="0" smtClean="0"/>
              <a:t>Derin doku hasarı,</a:t>
            </a:r>
          </a:p>
          <a:p>
            <a:r>
              <a:rPr lang="tr-TR" dirty="0" smtClean="0"/>
              <a:t>Evre 1,</a:t>
            </a:r>
          </a:p>
          <a:p>
            <a:r>
              <a:rPr lang="tr-TR" dirty="0" smtClean="0"/>
              <a:t>Evre 2,</a:t>
            </a:r>
          </a:p>
          <a:p>
            <a:r>
              <a:rPr lang="tr-TR" dirty="0" smtClean="0"/>
              <a:t>Evre 3,</a:t>
            </a:r>
          </a:p>
          <a:p>
            <a:r>
              <a:rPr lang="tr-TR" dirty="0" smtClean="0"/>
              <a:t>Evre 4 ve</a:t>
            </a:r>
          </a:p>
          <a:p>
            <a:r>
              <a:rPr lang="tr-TR" dirty="0" smtClean="0"/>
              <a:t>Sınıflandırılamayan evre olmak üzere 6</a:t>
            </a:r>
          </a:p>
          <a:p>
            <a:pPr>
              <a:buNone/>
            </a:pPr>
            <a:r>
              <a:rPr lang="sv-SE" dirty="0" smtClean="0"/>
              <a:t>grupta s</a:t>
            </a:r>
            <a:r>
              <a:rPr lang="tr-TR" dirty="0" smtClean="0"/>
              <a:t>ı</a:t>
            </a:r>
            <a:r>
              <a:rPr lang="sv-SE" dirty="0" smtClean="0"/>
              <a:t>ralanmaktad</a:t>
            </a:r>
            <a:r>
              <a:rPr lang="tr-TR" dirty="0" smtClean="0"/>
              <a:t>ı</a:t>
            </a:r>
            <a:r>
              <a:rPr lang="sv-SE" dirty="0" smtClean="0"/>
              <a:t>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 Büyüklüğü-devam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Normal cilt: Cilt rengi normaldir. Kızarıklık</a:t>
            </a:r>
          </a:p>
          <a:p>
            <a:pPr>
              <a:buNone/>
            </a:pPr>
            <a:r>
              <a:rPr lang="tr-TR" dirty="0" smtClean="0"/>
              <a:t>dahi yoktur.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32403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4076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251520" y="16288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Evre 1; Derideki basıncın ortadan</a:t>
            </a:r>
          </a:p>
          <a:p>
            <a:r>
              <a:rPr lang="tr-TR" sz="2400" dirty="0" smtClean="0"/>
              <a:t>Kaldırılmasıyla geçmeyen; genellikle kemik çıkıntıları üzerinde oluşan basınç yarasıdır.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/>
          <a:lstStyle/>
          <a:p>
            <a:r>
              <a:rPr lang="tr-TR" b="1" dirty="0" smtClean="0"/>
              <a:t>Evre 2; </a:t>
            </a:r>
            <a:r>
              <a:rPr lang="tr-TR" b="1" dirty="0" err="1" smtClean="0"/>
              <a:t>Epidermis</a:t>
            </a:r>
            <a:r>
              <a:rPr lang="tr-TR" b="1" dirty="0" smtClean="0"/>
              <a:t> veya </a:t>
            </a:r>
            <a:r>
              <a:rPr lang="tr-TR" b="1" dirty="0" err="1" smtClean="0"/>
              <a:t>dermiste</a:t>
            </a:r>
            <a:r>
              <a:rPr lang="tr-TR" b="1" dirty="0" smtClean="0"/>
              <a:t> kısmi doku </a:t>
            </a:r>
            <a:r>
              <a:rPr lang="tr-TR" dirty="0" smtClean="0"/>
              <a:t>kaybı vardır.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3943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/>
          <a:lstStyle/>
          <a:p>
            <a:r>
              <a:rPr lang="tr-TR" b="1" dirty="0" smtClean="0"/>
              <a:t>Evre 3; Tam doku kaybı mevcuttur, cilt alt􀃕 yağ </a:t>
            </a:r>
            <a:r>
              <a:rPr lang="tr-TR" dirty="0" smtClean="0"/>
              <a:t>dokusu görülebilir, yara henüz kas ve kemiklere kadar ilerlememiştir.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2880320" cy="24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2857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Evre 4; Tam doku kaybının yanında kemik, </a:t>
            </a:r>
            <a:r>
              <a:rPr lang="nn-NO" dirty="0" smtClean="0"/>
              <a:t>tendon ve kas kayb</a:t>
            </a:r>
            <a:r>
              <a:rPr lang="tr-TR" dirty="0" smtClean="0"/>
              <a:t>ı</a:t>
            </a:r>
            <a:r>
              <a:rPr lang="nn-NO" dirty="0" smtClean="0"/>
              <a:t> mevcuttur.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3384376" cy="271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981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Sınıflandırılamayan evre; yara yatağı kabuklu</a:t>
            </a:r>
          </a:p>
          <a:p>
            <a:pPr>
              <a:buNone/>
            </a:pPr>
            <a:r>
              <a:rPr lang="tr-TR" dirty="0" smtClean="0"/>
              <a:t>	(sarı, sarımsı kahverengi, gri, yeşil yada kahverengi) ve/veya </a:t>
            </a:r>
            <a:r>
              <a:rPr lang="tr-TR" dirty="0" err="1" smtClean="0"/>
              <a:t>eskarla</a:t>
            </a:r>
            <a:r>
              <a:rPr lang="tr-TR" dirty="0" smtClean="0"/>
              <a:t> (</a:t>
            </a:r>
            <a:r>
              <a:rPr lang="tr-TR" dirty="0" err="1" smtClean="0"/>
              <a:t>sarımmsı</a:t>
            </a:r>
            <a:r>
              <a:rPr lang="tr-TR" dirty="0" smtClean="0"/>
              <a:t> kahverengisi, kahverengi yada siyah) kaplanmıştır.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2486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39909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Derin doku hasarı: Derinin bütünlüğü bozulmamıştır. </a:t>
            </a:r>
            <a:r>
              <a:rPr lang="tr-TR" dirty="0" smtClean="0"/>
              <a:t>kestane rengi veya mor renktedir. Yumuşak doku basınç ve sürtünmeden dolayı hasar görmüştür.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24860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3293831" cy="270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Yaranın Değerlendirilmesinin Önemi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Tedavi seçiminde yol göstericidir.</a:t>
            </a:r>
          </a:p>
          <a:p>
            <a:r>
              <a:rPr lang="tr-TR" dirty="0" smtClean="0"/>
              <a:t>Yarada oluşan değişiklikleri takip açısından önemlidir.</a:t>
            </a:r>
          </a:p>
          <a:p>
            <a:r>
              <a:rPr lang="tr-TR" dirty="0" smtClean="0"/>
              <a:t>Hangi ürünlerin kullanılacağına karar vermede yol göstericidir.</a:t>
            </a:r>
          </a:p>
          <a:p>
            <a:r>
              <a:rPr lang="tr-TR" dirty="0" smtClean="0"/>
              <a:t>Yara eğitiminde önemlidir. 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1683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4762872" cy="4525963"/>
          </a:xfrm>
        </p:spPr>
        <p:txBody>
          <a:bodyPr/>
          <a:lstStyle/>
          <a:p>
            <a:r>
              <a:rPr lang="sv-SE" dirty="0" smtClean="0"/>
              <a:t>Tünel veya sinüs var m</a:t>
            </a:r>
            <a:r>
              <a:rPr lang="tr-TR" dirty="0" smtClean="0"/>
              <a:t>ı</a:t>
            </a:r>
            <a:r>
              <a:rPr lang="sv-SE" dirty="0" smtClean="0"/>
              <a:t>?</a:t>
            </a:r>
          </a:p>
          <a:p>
            <a:r>
              <a:rPr lang="tr-TR" dirty="0" smtClean="0"/>
              <a:t>Derinlik ?</a:t>
            </a:r>
          </a:p>
          <a:p>
            <a:r>
              <a:rPr lang="tr-TR" dirty="0" smtClean="0"/>
              <a:t>Yara kenarları yara yatağına bağlanamadığı için tünel yatakları tedavi edilmezse iyileşme gerçekleşemez!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Tünel veya sinüs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96044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519492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Tünelleşmenin boyutu ve derecesi doku nekrozunun ciddiyetiyle ilişkilidir.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Subkutan</a:t>
            </a:r>
            <a:r>
              <a:rPr lang="tr-TR" dirty="0" smtClean="0"/>
              <a:t> dokusunun nekrozu hızlı bir şekilde tünelleşmeye neden olur.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Tüneleşen</a:t>
            </a:r>
            <a:r>
              <a:rPr lang="tr-TR" dirty="0" smtClean="0"/>
              <a:t> yaralarda daha fazla bakteri oluşur.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Tünel veya sinüs-devam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377991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5338936" cy="518457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Bütün </a:t>
            </a:r>
            <a:r>
              <a:rPr lang="tr-TR" dirty="0" err="1" smtClean="0"/>
              <a:t>dermal</a:t>
            </a:r>
            <a:r>
              <a:rPr lang="tr-TR" dirty="0" smtClean="0"/>
              <a:t> yaraların bakterilerle</a:t>
            </a:r>
          </a:p>
          <a:p>
            <a:pPr>
              <a:buNone/>
            </a:pPr>
            <a:r>
              <a:rPr lang="tr-TR" dirty="0" smtClean="0"/>
              <a:t> 	</a:t>
            </a:r>
            <a:r>
              <a:rPr lang="tr-TR" dirty="0" err="1" smtClean="0"/>
              <a:t>kontamine</a:t>
            </a:r>
            <a:r>
              <a:rPr lang="tr-TR" dirty="0" smtClean="0"/>
              <a:t> olduğu düşünülür.</a:t>
            </a:r>
          </a:p>
          <a:p>
            <a:r>
              <a:rPr lang="tr-TR" dirty="0" smtClean="0"/>
              <a:t>Yaradan alınan kültürün negatif olması enfeksiyon olmadığı anlamına gelmeyebilir.</a:t>
            </a:r>
          </a:p>
          <a:p>
            <a:r>
              <a:rPr lang="tr-TR" dirty="0" smtClean="0"/>
              <a:t>Pozitif olması her zaman enfeksiyon olduğu anlamına gelmeyebilir. Bir çok yara enfeksiyona yol açmayan kolonileri içerebilir.</a:t>
            </a:r>
          </a:p>
          <a:p>
            <a:r>
              <a:rPr lang="tr-TR" dirty="0" smtClean="0"/>
              <a:t>Yarada nekrotik alan var ise enfeksiyon oranı yüksektir.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7. Enfeksiyon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1146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Yaraların bir çoğu ağrılıdır.</a:t>
            </a:r>
          </a:p>
          <a:p>
            <a:r>
              <a:rPr lang="tr-TR" b="1" dirty="0" smtClean="0"/>
              <a:t>Aralıklı ağrı: Çoğunlukla pansuman değişimi sırasında </a:t>
            </a:r>
            <a:r>
              <a:rPr lang="tr-TR" dirty="0" smtClean="0"/>
              <a:t>görülebilir, öncesinde analjezik gerektirir.</a:t>
            </a:r>
          </a:p>
          <a:p>
            <a:r>
              <a:rPr lang="tr-TR" b="1" dirty="0" smtClean="0"/>
              <a:t>Sürekli ağrı: </a:t>
            </a:r>
            <a:r>
              <a:rPr lang="tr-TR" b="1" dirty="0" err="1" smtClean="0"/>
              <a:t>iskemi</a:t>
            </a:r>
            <a:r>
              <a:rPr lang="tr-TR" b="1" dirty="0" smtClean="0"/>
              <a:t>, doku ödemi, kronik doku hasarı  ve </a:t>
            </a:r>
            <a:r>
              <a:rPr lang="tr-TR" dirty="0" smtClean="0"/>
              <a:t>enfeksiyon gibi nedenlerden kaynaklanabilir.</a:t>
            </a:r>
          </a:p>
          <a:p>
            <a:r>
              <a:rPr lang="tr-TR" dirty="0" smtClean="0"/>
              <a:t>Bu nedenle yaralarının ağrı yönünden değerlendirilmesi önemlidir.</a:t>
            </a:r>
          </a:p>
          <a:p>
            <a:r>
              <a:rPr lang="tr-TR" dirty="0" smtClean="0"/>
              <a:t>Bunun için tanımlayıcı skalalar kullanılabilir.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8.Ağrı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Yara değerlendirmede birçok ölçek kullanılmakta olup içerikleri birbirine benzer olmakla birlikte standardizasyonu sağlamak güçtür.</a:t>
            </a:r>
          </a:p>
          <a:p>
            <a:r>
              <a:rPr lang="tr-TR" dirty="0" smtClean="0"/>
              <a:t>Yaygın olarak kullanılan değerlendirme araçları; Ulusal Bası Ülseri Tavsiye Paneli tarafından geliştirilen</a:t>
            </a:r>
          </a:p>
          <a:p>
            <a:r>
              <a:rPr lang="tr-TR" dirty="0" smtClean="0"/>
              <a:t>Bası Ülseri İyileşme Ölçeği (</a:t>
            </a:r>
            <a:r>
              <a:rPr lang="tr-TR" dirty="0" err="1" smtClean="0"/>
              <a:t>Pressure</a:t>
            </a:r>
            <a:r>
              <a:rPr lang="tr-TR" dirty="0" smtClean="0"/>
              <a:t> </a:t>
            </a:r>
            <a:r>
              <a:rPr lang="tr-TR" dirty="0" err="1" smtClean="0"/>
              <a:t>Ulcer</a:t>
            </a:r>
            <a:r>
              <a:rPr lang="tr-TR" dirty="0" smtClean="0"/>
              <a:t> </a:t>
            </a:r>
            <a:r>
              <a:rPr lang="tr-TR" dirty="0" err="1" smtClean="0"/>
              <a:t>Scale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Healing</a:t>
            </a:r>
            <a:r>
              <a:rPr lang="tr-TR" dirty="0" smtClean="0"/>
              <a:t>-PUSH) ve</a:t>
            </a:r>
          </a:p>
          <a:p>
            <a:r>
              <a:rPr lang="en-US" dirty="0" smtClean="0"/>
              <a:t>Bas</a:t>
            </a:r>
            <a:r>
              <a:rPr lang="tr-TR" dirty="0" smtClean="0"/>
              <a:t>ı</a:t>
            </a:r>
            <a:r>
              <a:rPr lang="en-US" dirty="0" smtClean="0"/>
              <a:t> </a:t>
            </a:r>
            <a:r>
              <a:rPr lang="en-US" dirty="0" err="1" smtClean="0"/>
              <a:t>Ülseri</a:t>
            </a:r>
            <a:r>
              <a:rPr lang="en-US" dirty="0" smtClean="0"/>
              <a:t> Durum </a:t>
            </a:r>
            <a:r>
              <a:rPr lang="en-US" dirty="0" err="1" smtClean="0"/>
              <a:t>Arac</a:t>
            </a:r>
            <a:r>
              <a:rPr lang="tr-TR" dirty="0" smtClean="0"/>
              <a:t>ı</a:t>
            </a:r>
            <a:r>
              <a:rPr lang="en-US" dirty="0" smtClean="0"/>
              <a:t> (Pressure Sore Status Tool-</a:t>
            </a:r>
            <a:r>
              <a:rPr lang="tr-TR" dirty="0" smtClean="0"/>
              <a:t> PSST)dır.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Yara Değerlendirilmesinde Kullanılan Ölçekler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9000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PUSH</a:t>
            </a:r>
            <a:r>
              <a:rPr lang="tr-TR" dirty="0" smtClean="0"/>
              <a:t>, bası ülserinin durumundaki değişiklikleri izlemek için kullanılan, kullanımı kolay ve güvenilir bir ölçektir.</a:t>
            </a:r>
          </a:p>
          <a:p>
            <a:r>
              <a:rPr lang="tr-TR" dirty="0" smtClean="0"/>
              <a:t>Toplam 3 </a:t>
            </a:r>
            <a:r>
              <a:rPr lang="tr-TR" dirty="0" err="1" smtClean="0"/>
              <a:t>paremetre</a:t>
            </a:r>
            <a:r>
              <a:rPr lang="tr-TR" dirty="0" smtClean="0"/>
              <a:t> </a:t>
            </a:r>
            <a:r>
              <a:rPr lang="nn-NO" dirty="0" smtClean="0"/>
              <a:t>de</a:t>
            </a:r>
            <a:r>
              <a:rPr lang="tr-TR" dirty="0" smtClean="0"/>
              <a:t>ğ</a:t>
            </a:r>
            <a:r>
              <a:rPr lang="nn-NO" dirty="0" smtClean="0"/>
              <a:t>erlendirme kriteri vard</a:t>
            </a:r>
            <a:r>
              <a:rPr lang="tr-TR" dirty="0" smtClean="0"/>
              <a:t>ı</a:t>
            </a:r>
            <a:r>
              <a:rPr lang="nn-NO" dirty="0" smtClean="0"/>
              <a:t>r.</a:t>
            </a:r>
          </a:p>
          <a:p>
            <a:r>
              <a:rPr lang="tr-TR" dirty="0" smtClean="0"/>
              <a:t>PUSH’ tan alınacak en düşük puan 0, en yüksek puan 17’dir.</a:t>
            </a:r>
          </a:p>
          <a:p>
            <a:r>
              <a:rPr lang="tr-TR" dirty="0" smtClean="0"/>
              <a:t>Toplam puanın artması ülserin ciddiyetinin arttığını göstermektedir.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Yara Değerlendirilmesinde Kullanılan Ölçekler-devam</a:t>
            </a:r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369" y="1268760"/>
            <a:ext cx="4069631" cy="414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774" y="5229200"/>
            <a:ext cx="440122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3970784" cy="4525963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PSST</a:t>
            </a:r>
            <a:r>
              <a:rPr lang="sv-SE" dirty="0" smtClean="0"/>
              <a:t>, hem yaran</a:t>
            </a:r>
            <a:r>
              <a:rPr lang="tr-TR" dirty="0" smtClean="0"/>
              <a:t>ı</a:t>
            </a:r>
            <a:r>
              <a:rPr lang="sv-SE" dirty="0" smtClean="0"/>
              <a:t>n</a:t>
            </a:r>
            <a:r>
              <a:rPr lang="tr-TR" dirty="0" smtClean="0"/>
              <a:t> fizyolojik olarak önemli özelliklerini niceliksel </a:t>
            </a:r>
            <a:r>
              <a:rPr lang="sv-SE" dirty="0" smtClean="0"/>
              <a:t>olarak tan</a:t>
            </a:r>
            <a:r>
              <a:rPr lang="tr-TR" dirty="0" smtClean="0"/>
              <a:t>ı</a:t>
            </a:r>
            <a:r>
              <a:rPr lang="sv-SE" dirty="0" smtClean="0"/>
              <a:t>mlayan, hem de</a:t>
            </a:r>
            <a:r>
              <a:rPr lang="tr-TR" dirty="0" smtClean="0"/>
              <a:t> yaranın anatomik özelliklerini de geniş </a:t>
            </a:r>
            <a:r>
              <a:rPr lang="nn-NO" dirty="0" smtClean="0"/>
              <a:t>kapsaml</a:t>
            </a:r>
            <a:r>
              <a:rPr lang="tr-TR" dirty="0" smtClean="0"/>
              <a:t>ı </a:t>
            </a:r>
            <a:r>
              <a:rPr lang="nn-NO" dirty="0" smtClean="0"/>
              <a:t>olarak ele alan bir</a:t>
            </a:r>
            <a:r>
              <a:rPr lang="tr-TR" dirty="0" smtClean="0"/>
              <a:t> değerlendirme aracıdır.</a:t>
            </a:r>
          </a:p>
          <a:p>
            <a:r>
              <a:rPr lang="tr-TR" dirty="0" smtClean="0"/>
              <a:t>Toplam 13 </a:t>
            </a:r>
            <a:r>
              <a:rPr lang="tr-TR" dirty="0" err="1" smtClean="0"/>
              <a:t>paremetre</a:t>
            </a:r>
            <a:r>
              <a:rPr lang="tr-TR" dirty="0" smtClean="0"/>
              <a:t> </a:t>
            </a:r>
            <a:r>
              <a:rPr lang="nn-NO" dirty="0" smtClean="0"/>
              <a:t>de</a:t>
            </a:r>
            <a:r>
              <a:rPr lang="tr-TR" dirty="0" smtClean="0"/>
              <a:t>ğ</a:t>
            </a:r>
            <a:r>
              <a:rPr lang="nn-NO" dirty="0" smtClean="0"/>
              <a:t>erlendirme kriteri vard</a:t>
            </a:r>
            <a:r>
              <a:rPr lang="tr-TR" dirty="0" smtClean="0"/>
              <a:t>ı</a:t>
            </a:r>
            <a:r>
              <a:rPr lang="nn-NO" dirty="0" smtClean="0"/>
              <a:t>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Yara Değerlendirilmesinde Kullanılan Ölçekler-devam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047644" cy="41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4638"/>
            <a:ext cx="5544616" cy="63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3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Her iki değerlendirme aracı yaranın durumunun niceliksel olarak tanımlanmasında bir yöntem sağlamaktadır. Amaç, sadece yaranın durumunun değerlendirip değerlendirmediğini saptamak olduğunda, PUSH aracının kullanımı PSST‘ e göre daha pratiktir.</a:t>
            </a:r>
          </a:p>
          <a:p>
            <a:r>
              <a:rPr lang="tr-TR" dirty="0" smtClean="0"/>
              <a:t>Yaranın PUSH aracıyla değerlendirilmesi hemşirenin sadece beş dakikalık zamanını alırken diğeri 10-15 dakikalık bir zaman gerektirir.</a:t>
            </a:r>
          </a:p>
          <a:p>
            <a:r>
              <a:rPr lang="tr-TR" dirty="0" smtClean="0"/>
              <a:t>Ancak öte yandan PSST yaranın daha kapsamlı </a:t>
            </a:r>
            <a:r>
              <a:rPr lang="it-IT" dirty="0" smtClean="0"/>
              <a:t>de</a:t>
            </a:r>
            <a:r>
              <a:rPr lang="tr-TR" dirty="0" smtClean="0"/>
              <a:t>ğ</a:t>
            </a:r>
            <a:r>
              <a:rPr lang="it-IT" dirty="0" smtClean="0"/>
              <a:t>erlendirilmesini sa</a:t>
            </a:r>
            <a:r>
              <a:rPr lang="tr-TR" dirty="0" smtClean="0"/>
              <a:t>ğ</a:t>
            </a:r>
            <a:r>
              <a:rPr lang="it-IT" dirty="0" smtClean="0"/>
              <a:t>lar.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Yara Değerlendirilmesinde Kullanılan Ölçekler-devam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HASTANIN DEĞERLENDİRİLMESİ</a:t>
            </a:r>
            <a:endParaRPr lang="tr-TR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84887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Yaranın değerlendirilme sıklığı:</a:t>
            </a:r>
          </a:p>
          <a:p>
            <a:r>
              <a:rPr lang="tr-TR" dirty="0" smtClean="0"/>
              <a:t>Hastanın genel durumu,</a:t>
            </a:r>
          </a:p>
          <a:p>
            <a:r>
              <a:rPr lang="tr-TR" dirty="0" smtClean="0"/>
              <a:t>Yaranın ciddiyeti,</a:t>
            </a:r>
          </a:p>
          <a:p>
            <a:r>
              <a:rPr lang="tr-TR" dirty="0" smtClean="0"/>
              <a:t>hastanın bakım ortamının özellikleri,</a:t>
            </a:r>
          </a:p>
          <a:p>
            <a:r>
              <a:rPr lang="tr-TR" dirty="0" smtClean="0"/>
              <a:t>Bakımın amacı</a:t>
            </a:r>
          </a:p>
          <a:p>
            <a:r>
              <a:rPr lang="tr-TR" dirty="0" smtClean="0"/>
              <a:t>Kullanılan yara bakım ürününün özelliği gibi faktörler etkilemektedir.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Yaranın Değerlendirme Sıklığı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Laboratuvar</a:t>
            </a:r>
            <a:r>
              <a:rPr lang="tr-TR" dirty="0" smtClean="0"/>
              <a:t> testleri</a:t>
            </a:r>
          </a:p>
          <a:p>
            <a:r>
              <a:rPr lang="tr-TR" dirty="0" err="1" smtClean="0"/>
              <a:t>Sürüntü</a:t>
            </a:r>
            <a:r>
              <a:rPr lang="tr-TR" dirty="0" smtClean="0"/>
              <a:t> kültürü</a:t>
            </a:r>
          </a:p>
          <a:p>
            <a:r>
              <a:rPr lang="tr-TR" dirty="0" smtClean="0"/>
              <a:t>Doku kültürü</a:t>
            </a:r>
          </a:p>
          <a:p>
            <a:r>
              <a:rPr lang="tr-TR" dirty="0" smtClean="0"/>
              <a:t>Doku biyopsisi</a:t>
            </a:r>
          </a:p>
          <a:p>
            <a:r>
              <a:rPr lang="tr-TR" dirty="0" smtClean="0"/>
              <a:t>Kan tahlilleri</a:t>
            </a:r>
          </a:p>
          <a:p>
            <a:r>
              <a:rPr lang="tr-TR" dirty="0" smtClean="0"/>
              <a:t>Radyolojik testler</a:t>
            </a:r>
          </a:p>
          <a:p>
            <a:r>
              <a:rPr lang="tr-TR" dirty="0" err="1" smtClean="0"/>
              <a:t>Doppler</a:t>
            </a:r>
            <a:r>
              <a:rPr lang="tr-TR" dirty="0" smtClean="0"/>
              <a:t> USG…….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i="1" dirty="0" smtClean="0"/>
              <a:t>DEĞERLENDİRME YÖNTEMLERİ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1 ay</a:t>
            </a:r>
            <a:r>
              <a:rPr lang="tr-TR" dirty="0" err="1" smtClean="0"/>
              <a:t>lık</a:t>
            </a:r>
            <a:r>
              <a:rPr lang="es-ES" dirty="0" smtClean="0"/>
              <a:t> yara</a:t>
            </a:r>
          </a:p>
          <a:p>
            <a:r>
              <a:rPr lang="tr-TR" dirty="0" err="1" smtClean="0"/>
              <a:t>Paraplejik</a:t>
            </a:r>
            <a:endParaRPr lang="tr-TR" dirty="0" smtClean="0"/>
          </a:p>
          <a:p>
            <a:r>
              <a:rPr lang="tr-TR" dirty="0" err="1" smtClean="0"/>
              <a:t>Sakral</a:t>
            </a:r>
            <a:r>
              <a:rPr lang="tr-TR" dirty="0" smtClean="0"/>
              <a:t> bası yarası</a:t>
            </a:r>
          </a:p>
          <a:p>
            <a:r>
              <a:rPr lang="es-ES" dirty="0" smtClean="0"/>
              <a:t>Taban</a:t>
            </a:r>
            <a:r>
              <a:rPr lang="tr-TR" dirty="0" smtClean="0"/>
              <a:t>ı</a:t>
            </a:r>
            <a:r>
              <a:rPr lang="es-ES" dirty="0" smtClean="0"/>
              <a:t> sar</a:t>
            </a:r>
            <a:r>
              <a:rPr lang="tr-TR" dirty="0" smtClean="0"/>
              <a:t>ı</a:t>
            </a:r>
            <a:r>
              <a:rPr lang="es-ES" dirty="0" smtClean="0"/>
              <a:t> ve granüle</a:t>
            </a:r>
          </a:p>
          <a:p>
            <a:r>
              <a:rPr lang="tr-TR" dirty="0" smtClean="0"/>
              <a:t>Çevre doku </a:t>
            </a:r>
            <a:r>
              <a:rPr lang="tr-TR" dirty="0" err="1" smtClean="0"/>
              <a:t>masere</a:t>
            </a:r>
            <a:endParaRPr lang="tr-TR" dirty="0" smtClean="0"/>
          </a:p>
          <a:p>
            <a:r>
              <a:rPr lang="tr-TR" dirty="0" smtClean="0"/>
              <a:t>Minimal akıntılı</a:t>
            </a:r>
          </a:p>
          <a:p>
            <a:r>
              <a:rPr lang="tr-TR" dirty="0" smtClean="0"/>
              <a:t>Tünel ve </a:t>
            </a:r>
            <a:r>
              <a:rPr lang="tr-TR" dirty="0" err="1" smtClean="0"/>
              <a:t>dekolasyon</a:t>
            </a:r>
            <a:endParaRPr lang="tr-TR" dirty="0" smtClean="0"/>
          </a:p>
          <a:p>
            <a:r>
              <a:rPr lang="tr-TR" dirty="0" smtClean="0"/>
              <a:t>Yok</a:t>
            </a:r>
          </a:p>
          <a:p>
            <a:r>
              <a:rPr lang="tr-TR" dirty="0" smtClean="0"/>
              <a:t>Evre III Bası yarası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3390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En X Boy X Derinlik</a:t>
            </a:r>
          </a:p>
          <a:p>
            <a:r>
              <a:rPr lang="tr-TR" b="1" dirty="0" smtClean="0"/>
              <a:t>11x4,5x1,5 cm</a:t>
            </a:r>
          </a:p>
          <a:p>
            <a:pPr>
              <a:buNone/>
            </a:pPr>
            <a:r>
              <a:rPr lang="tr-TR" dirty="0" smtClean="0"/>
              <a:t>	=74,25 cm2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3623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Yara bakımı ekip işi olmakla birlikte hemşirenin bu ekipteki sorumlulukları büyüktür.</a:t>
            </a:r>
          </a:p>
          <a:p>
            <a:r>
              <a:rPr lang="tr-TR" dirty="0" smtClean="0"/>
              <a:t>Yara bakımını doğru yapabilmek ve yarada meydana gelen değişiklikleri izleyebilmek için yaranın doğru değerlendirilmesi önemlidir.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olarak,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81138"/>
            <a:ext cx="772764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339472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1. Lokalizasyonu</a:t>
            </a:r>
          </a:p>
          <a:p>
            <a:r>
              <a:rPr lang="es-ES" dirty="0" smtClean="0"/>
              <a:t>2. Yara yata</a:t>
            </a:r>
            <a:r>
              <a:rPr lang="tr-TR" dirty="0" err="1" smtClean="0"/>
              <a:t>ğı</a:t>
            </a:r>
            <a:r>
              <a:rPr lang="tr-TR" dirty="0" smtClean="0"/>
              <a:t> ve y</a:t>
            </a:r>
            <a:r>
              <a:rPr lang="es-ES" dirty="0" smtClean="0"/>
              <a:t>üzeyi</a:t>
            </a:r>
          </a:p>
          <a:p>
            <a:r>
              <a:rPr lang="tr-TR" dirty="0" smtClean="0"/>
              <a:t>3. Yara kenarları ve çevresi</a:t>
            </a:r>
          </a:p>
          <a:p>
            <a:r>
              <a:rPr lang="tr-TR" dirty="0" smtClean="0"/>
              <a:t>4. </a:t>
            </a:r>
            <a:r>
              <a:rPr lang="tr-TR" dirty="0" err="1" smtClean="0"/>
              <a:t>Eksuda</a:t>
            </a:r>
            <a:endParaRPr lang="tr-TR" dirty="0" smtClean="0"/>
          </a:p>
          <a:p>
            <a:r>
              <a:rPr lang="tr-TR" dirty="0" smtClean="0"/>
              <a:t>5. Büyüklüğü</a:t>
            </a:r>
          </a:p>
          <a:p>
            <a:r>
              <a:rPr lang="sv-SE" dirty="0" smtClean="0"/>
              <a:t>6. Tünel veya sinüs olu</a:t>
            </a:r>
            <a:r>
              <a:rPr lang="tr-TR" dirty="0" smtClean="0"/>
              <a:t>ş</a:t>
            </a:r>
            <a:r>
              <a:rPr lang="sv-SE" dirty="0" smtClean="0"/>
              <a:t>umu</a:t>
            </a:r>
          </a:p>
          <a:p>
            <a:r>
              <a:rPr lang="tr-TR" dirty="0" smtClean="0"/>
              <a:t>7. Enfeksiyon</a:t>
            </a:r>
          </a:p>
          <a:p>
            <a:r>
              <a:rPr lang="tr-TR" dirty="0" smtClean="0"/>
              <a:t>8. Ağrı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Yaranın Değerlendirilmesinde Kullanılan Kriterler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2638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5116024"/>
          </a:xfrm>
        </p:spPr>
        <p:txBody>
          <a:bodyPr>
            <a:normAutofit/>
          </a:bodyPr>
          <a:lstStyle/>
          <a:p>
            <a:r>
              <a:rPr lang="tr-TR" b="1" dirty="0" smtClean="0"/>
              <a:t>Anatomik lokalizasyon</a:t>
            </a:r>
          </a:p>
          <a:p>
            <a:r>
              <a:rPr lang="tr-TR" dirty="0" smtClean="0"/>
              <a:t>Sağ-sol</a:t>
            </a:r>
          </a:p>
          <a:p>
            <a:r>
              <a:rPr lang="tr-TR" dirty="0" err="1" smtClean="0"/>
              <a:t>Proksimal</a:t>
            </a:r>
            <a:r>
              <a:rPr lang="tr-TR" dirty="0" smtClean="0"/>
              <a:t>-</a:t>
            </a:r>
            <a:r>
              <a:rPr lang="tr-TR" dirty="0" err="1" smtClean="0"/>
              <a:t>distal</a:t>
            </a:r>
            <a:endParaRPr lang="tr-TR" dirty="0" smtClean="0"/>
          </a:p>
          <a:p>
            <a:r>
              <a:rPr lang="tr-TR" dirty="0" smtClean="0"/>
              <a:t>İç-Dış</a:t>
            </a:r>
          </a:p>
          <a:p>
            <a:r>
              <a:rPr lang="tr-TR" dirty="0" smtClean="0"/>
              <a:t>Ön-arka</a:t>
            </a:r>
          </a:p>
          <a:p>
            <a:r>
              <a:rPr lang="tr-TR" dirty="0" err="1" smtClean="0"/>
              <a:t>Plantar</a:t>
            </a:r>
            <a:r>
              <a:rPr lang="tr-TR" dirty="0" smtClean="0"/>
              <a:t>-</a:t>
            </a:r>
            <a:r>
              <a:rPr lang="tr-TR" dirty="0" err="1" smtClean="0"/>
              <a:t>dorsal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Yaranın yeri belirlenmeli ve kayıt edilmelidir.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Lokalizasyonu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2088232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Doku görünümü</a:t>
            </a:r>
          </a:p>
          <a:p>
            <a:r>
              <a:rPr lang="tr-TR" dirty="0" smtClean="0"/>
              <a:t>• Sağlıklı, canlı dokular (Pembe)</a:t>
            </a:r>
          </a:p>
          <a:p>
            <a:r>
              <a:rPr lang="tr-TR" dirty="0" smtClean="0"/>
              <a:t>• </a:t>
            </a:r>
            <a:r>
              <a:rPr lang="tr-TR" dirty="0" err="1" smtClean="0"/>
              <a:t>Granülasyon</a:t>
            </a:r>
            <a:r>
              <a:rPr lang="tr-TR" dirty="0" smtClean="0"/>
              <a:t> dokusu (Kırmızı)</a:t>
            </a:r>
          </a:p>
          <a:p>
            <a:r>
              <a:rPr lang="tr-TR" dirty="0" smtClean="0"/>
              <a:t>• Fibrinli (Sarı)</a:t>
            </a:r>
          </a:p>
          <a:p>
            <a:r>
              <a:rPr lang="tr-TR" dirty="0" smtClean="0"/>
              <a:t>• Nekroz (Siyah)</a:t>
            </a:r>
          </a:p>
          <a:p>
            <a:r>
              <a:rPr lang="tr-TR" dirty="0" smtClean="0"/>
              <a:t>• Karışık renkli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Yara yatağı ve yüzeyi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4133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r>
              <a:rPr lang="nn-NO" dirty="0" smtClean="0"/>
              <a:t>Düzenli mi de</a:t>
            </a:r>
            <a:r>
              <a:rPr lang="tr-TR" dirty="0" smtClean="0"/>
              <a:t>ğ</a:t>
            </a:r>
            <a:r>
              <a:rPr lang="nn-NO" dirty="0" smtClean="0"/>
              <a:t>il mi ?, Epitel katlant</a:t>
            </a:r>
            <a:r>
              <a:rPr lang="tr-TR" dirty="0" smtClean="0"/>
              <a:t>ısı v</a:t>
            </a:r>
            <a:r>
              <a:rPr lang="nn-NO" dirty="0" smtClean="0"/>
              <a:t>ar </a:t>
            </a:r>
            <a:r>
              <a:rPr lang="tr-TR" dirty="0" smtClean="0"/>
              <a:t>mı?</a:t>
            </a:r>
          </a:p>
          <a:p>
            <a:r>
              <a:rPr lang="tr-TR" dirty="0" smtClean="0"/>
              <a:t>Sağlam</a:t>
            </a:r>
          </a:p>
          <a:p>
            <a:r>
              <a:rPr lang="tr-TR" dirty="0" err="1" smtClean="0"/>
              <a:t>Eritemli</a:t>
            </a:r>
            <a:r>
              <a:rPr lang="tr-TR" dirty="0" smtClean="0"/>
              <a:t> (kızarıklık)</a:t>
            </a:r>
          </a:p>
          <a:p>
            <a:r>
              <a:rPr lang="tr-TR" dirty="0" err="1" smtClean="0"/>
              <a:t>Masere</a:t>
            </a:r>
            <a:r>
              <a:rPr lang="tr-TR" dirty="0" smtClean="0"/>
              <a:t> (soyulma)</a:t>
            </a:r>
          </a:p>
          <a:p>
            <a:r>
              <a:rPr lang="tr-TR" dirty="0" err="1" smtClean="0"/>
              <a:t>Büllü</a:t>
            </a:r>
            <a:r>
              <a:rPr lang="tr-TR" dirty="0" smtClean="0"/>
              <a:t> (</a:t>
            </a:r>
            <a:r>
              <a:rPr lang="tr-TR" dirty="0" err="1" smtClean="0"/>
              <a:t>seröz</a:t>
            </a:r>
            <a:r>
              <a:rPr lang="tr-TR" dirty="0" smtClean="0"/>
              <a:t> sıvı dolu kabarcık)</a:t>
            </a:r>
          </a:p>
          <a:p>
            <a:r>
              <a:rPr lang="tr-TR" dirty="0" err="1" smtClean="0"/>
              <a:t>Endüre</a:t>
            </a:r>
            <a:r>
              <a:rPr lang="tr-TR" dirty="0" smtClean="0"/>
              <a:t> (kalınlaşma)</a:t>
            </a:r>
          </a:p>
          <a:p>
            <a:r>
              <a:rPr lang="tr-TR" dirty="0" smtClean="0"/>
              <a:t>Isı artışı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Yara kenarları ve çevresi</a:t>
            </a: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33664"/>
            <a:ext cx="47160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</a:t>
            </a:r>
            <a:r>
              <a:rPr lang="tr-TR" dirty="0" err="1" smtClean="0"/>
              <a:t>Eksuda</a:t>
            </a:r>
            <a:r>
              <a:rPr lang="tr-TR" dirty="0" smtClean="0"/>
              <a:t> veya Drenajı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00500"/>
            <a:ext cx="6724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229600" cy="247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Üç boyutta ölçüm yapılmalıdır. Sadece en ve boy ölçümü değildir. </a:t>
            </a:r>
          </a:p>
          <a:p>
            <a:r>
              <a:rPr lang="tr-TR" b="1" dirty="0" smtClean="0"/>
              <a:t>En X Boy X Derinlik=Yüzey Alanı Yapabileceğimiz en </a:t>
            </a:r>
            <a:r>
              <a:rPr lang="tr-TR" dirty="0" smtClean="0"/>
              <a:t>uygun ölçüm doğrusal ölçme tekniğidir.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 Büyüklüğü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189" y="3501008"/>
            <a:ext cx="5621811" cy="33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895</Words>
  <Application>Microsoft Office PowerPoint</Application>
  <PresentationFormat>Ekran Gösterisi (4:3)</PresentationFormat>
  <Paragraphs>144</Paragraphs>
  <Slides>34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0" baseType="lpstr">
      <vt:lpstr>Calibri</vt:lpstr>
      <vt:lpstr>Lucida Sans Unicode</vt:lpstr>
      <vt:lpstr>Verdana</vt:lpstr>
      <vt:lpstr>Wingdings 2</vt:lpstr>
      <vt:lpstr>Wingdings 3</vt:lpstr>
      <vt:lpstr>Kalabalık</vt:lpstr>
      <vt:lpstr>YARANIN DEĞERLENDİRİLMESİ</vt:lpstr>
      <vt:lpstr>Yaranın Değerlendirilmesinin Önemi</vt:lpstr>
      <vt:lpstr>Yaranın Değerlendirme Sıklığı</vt:lpstr>
      <vt:lpstr>Yaranın Değerlendirilmesinde Kullanılan Kriterler</vt:lpstr>
      <vt:lpstr>1. Lokalizasyonu</vt:lpstr>
      <vt:lpstr>2. Yara yatağı ve yüzeyi</vt:lpstr>
      <vt:lpstr>3. Yara kenarları ve çevresi</vt:lpstr>
      <vt:lpstr>4. Eksuda veya Drenajı</vt:lpstr>
      <vt:lpstr>5. Büyüklüğü</vt:lpstr>
      <vt:lpstr>5. Büyüklüğü-devam</vt:lpstr>
      <vt:lpstr>5. Büyüklüğü-devam</vt:lpstr>
      <vt:lpstr>5. Büyüklüğü-devam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6. Tünel veya sinüs</vt:lpstr>
      <vt:lpstr>6. Tünel veya sinüs-devam</vt:lpstr>
      <vt:lpstr>7. Enfeksiyon</vt:lpstr>
      <vt:lpstr>8.Ağrı</vt:lpstr>
      <vt:lpstr>Yara Değerlendirilmesinde Kullanılan Ölçekler</vt:lpstr>
      <vt:lpstr>Yara Değerlendirilmesinde Kullanılan Ölçekler-devam</vt:lpstr>
      <vt:lpstr>Yara Değerlendirilmesinde Kullanılan Ölçekler-devam</vt:lpstr>
      <vt:lpstr>PowerPoint Sunusu</vt:lpstr>
      <vt:lpstr>Yara Değerlendirilmesinde Kullanılan Ölçekler-devam</vt:lpstr>
      <vt:lpstr>HASTANIN DEĞERLENDİRİLMESİ</vt:lpstr>
      <vt:lpstr>DEĞERLENDİRME YÖNTEMLERİ</vt:lpstr>
      <vt:lpstr>Örnek</vt:lpstr>
      <vt:lpstr>PowerPoint Sunusu</vt:lpstr>
      <vt:lpstr>Sonuç olarak,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YARANIN DEĞERLENDİRİLMESİ</dc:title>
  <dc:creator>user</dc:creator>
  <cp:lastModifiedBy>User</cp:lastModifiedBy>
  <cp:revision>15</cp:revision>
  <dcterms:created xsi:type="dcterms:W3CDTF">2014-02-13T11:52:48Z</dcterms:created>
  <dcterms:modified xsi:type="dcterms:W3CDTF">2026-02-20T09:03:48Z</dcterms:modified>
</cp:coreProperties>
</file>