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58" r:id="rId3"/>
    <p:sldId id="273" r:id="rId4"/>
    <p:sldId id="261" r:id="rId5"/>
    <p:sldId id="288" r:id="rId6"/>
    <p:sldId id="274" r:id="rId7"/>
    <p:sldId id="259" r:id="rId8"/>
    <p:sldId id="260" r:id="rId9"/>
    <p:sldId id="275" r:id="rId10"/>
    <p:sldId id="262" r:id="rId11"/>
    <p:sldId id="276" r:id="rId12"/>
    <p:sldId id="263" r:id="rId13"/>
    <p:sldId id="277" r:id="rId14"/>
    <p:sldId id="264" r:id="rId15"/>
    <p:sldId id="278" r:id="rId16"/>
    <p:sldId id="265" r:id="rId17"/>
    <p:sldId id="267" r:id="rId18"/>
    <p:sldId id="287" r:id="rId19"/>
    <p:sldId id="268" r:id="rId20"/>
    <p:sldId id="269" r:id="rId21"/>
    <p:sldId id="270" r:id="rId22"/>
    <p:sldId id="271" r:id="rId23"/>
    <p:sldId id="272" r:id="rId24"/>
    <p:sldId id="279"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2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F5C15A-3B7F-402D-A845-7C9DB628EB85}" type="datetimeFigureOut">
              <a:rPr lang="tr-TR" smtClean="0"/>
              <a:t>26.12.2022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DE351A-0E31-4515-A566-AEAD05C0F5C9}" type="slidenum">
              <a:rPr lang="tr-TR" smtClean="0"/>
              <a:t>‹#›</a:t>
            </a:fld>
            <a:endParaRPr lang="tr-TR"/>
          </a:p>
        </p:txBody>
      </p:sp>
    </p:spTree>
    <p:extLst>
      <p:ext uri="{BB962C8B-B14F-4D97-AF65-F5344CB8AC3E}">
        <p14:creationId xmlns:p14="http://schemas.microsoft.com/office/powerpoint/2010/main" val="3840505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9A5E149-2123-4764-AA02-EFCAA2D57228}" type="datetimeFigureOut">
              <a:rPr lang="tr-TR" smtClean="0"/>
              <a:t>26.12.2022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F6CA06-7E5F-4A0C-BC72-651D4ABD6FBA}" type="slidenum">
              <a:rPr lang="tr-TR" smtClean="0"/>
              <a:t>‹#›</a:t>
            </a:fld>
            <a:endParaRPr lang="tr-TR"/>
          </a:p>
        </p:txBody>
      </p:sp>
    </p:spTree>
    <p:extLst>
      <p:ext uri="{BB962C8B-B14F-4D97-AF65-F5344CB8AC3E}">
        <p14:creationId xmlns:p14="http://schemas.microsoft.com/office/powerpoint/2010/main" val="1013455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A5E149-2123-4764-AA02-EFCAA2D57228}" type="datetimeFigureOut">
              <a:rPr lang="tr-TR" smtClean="0"/>
              <a:t>26.12.2022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F6CA06-7E5F-4A0C-BC72-651D4ABD6FBA}" type="slidenum">
              <a:rPr lang="tr-TR" smtClean="0"/>
              <a:t>‹#›</a:t>
            </a:fld>
            <a:endParaRPr lang="tr-TR"/>
          </a:p>
        </p:txBody>
      </p:sp>
    </p:spTree>
    <p:extLst>
      <p:ext uri="{BB962C8B-B14F-4D97-AF65-F5344CB8AC3E}">
        <p14:creationId xmlns:p14="http://schemas.microsoft.com/office/powerpoint/2010/main" val="2643914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A5E149-2123-4764-AA02-EFCAA2D57228}" type="datetimeFigureOut">
              <a:rPr lang="tr-TR" smtClean="0"/>
              <a:t>26.12.2022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F6CA06-7E5F-4A0C-BC72-651D4ABD6FBA}" type="slidenum">
              <a:rPr lang="tr-TR" smtClean="0"/>
              <a:t>‹#›</a:t>
            </a:fld>
            <a:endParaRPr lang="tr-TR"/>
          </a:p>
        </p:txBody>
      </p:sp>
    </p:spTree>
    <p:extLst>
      <p:ext uri="{BB962C8B-B14F-4D97-AF65-F5344CB8AC3E}">
        <p14:creationId xmlns:p14="http://schemas.microsoft.com/office/powerpoint/2010/main" val="3922753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9A5E149-2123-4764-AA02-EFCAA2D57228}" type="datetimeFigureOut">
              <a:rPr lang="tr-TR" smtClean="0"/>
              <a:t>26.12.2022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F6CA06-7E5F-4A0C-BC72-651D4ABD6FBA}" type="slidenum">
              <a:rPr lang="tr-TR" smtClean="0"/>
              <a:t>‹#›</a:t>
            </a:fld>
            <a:endParaRPr lang="tr-TR"/>
          </a:p>
        </p:txBody>
      </p:sp>
    </p:spTree>
    <p:extLst>
      <p:ext uri="{BB962C8B-B14F-4D97-AF65-F5344CB8AC3E}">
        <p14:creationId xmlns:p14="http://schemas.microsoft.com/office/powerpoint/2010/main" val="1075618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9A5E149-2123-4764-AA02-EFCAA2D57228}" type="datetimeFigureOut">
              <a:rPr lang="tr-TR" smtClean="0"/>
              <a:t>26.12.2022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F6CA06-7E5F-4A0C-BC72-651D4ABD6FBA}" type="slidenum">
              <a:rPr lang="tr-TR" smtClean="0"/>
              <a:t>‹#›</a:t>
            </a:fld>
            <a:endParaRPr lang="tr-TR"/>
          </a:p>
        </p:txBody>
      </p:sp>
    </p:spTree>
    <p:extLst>
      <p:ext uri="{BB962C8B-B14F-4D97-AF65-F5344CB8AC3E}">
        <p14:creationId xmlns:p14="http://schemas.microsoft.com/office/powerpoint/2010/main" val="1993267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9A5E149-2123-4764-AA02-EFCAA2D57228}" type="datetimeFigureOut">
              <a:rPr lang="tr-TR" smtClean="0"/>
              <a:t>26.12.2022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F6CA06-7E5F-4A0C-BC72-651D4ABD6FBA}" type="slidenum">
              <a:rPr lang="tr-TR" smtClean="0"/>
              <a:t>‹#›</a:t>
            </a:fld>
            <a:endParaRPr lang="tr-TR"/>
          </a:p>
        </p:txBody>
      </p:sp>
    </p:spTree>
    <p:extLst>
      <p:ext uri="{BB962C8B-B14F-4D97-AF65-F5344CB8AC3E}">
        <p14:creationId xmlns:p14="http://schemas.microsoft.com/office/powerpoint/2010/main" val="1469074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9A5E149-2123-4764-AA02-EFCAA2D57228}" type="datetimeFigureOut">
              <a:rPr lang="tr-TR" smtClean="0"/>
              <a:t>26.12.2022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AF6CA06-7E5F-4A0C-BC72-651D4ABD6FBA}" type="slidenum">
              <a:rPr lang="tr-TR" smtClean="0"/>
              <a:t>‹#›</a:t>
            </a:fld>
            <a:endParaRPr lang="tr-TR"/>
          </a:p>
        </p:txBody>
      </p:sp>
    </p:spTree>
    <p:extLst>
      <p:ext uri="{BB962C8B-B14F-4D97-AF65-F5344CB8AC3E}">
        <p14:creationId xmlns:p14="http://schemas.microsoft.com/office/powerpoint/2010/main" val="875487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9A5E149-2123-4764-AA02-EFCAA2D57228}" type="datetimeFigureOut">
              <a:rPr lang="tr-TR" smtClean="0"/>
              <a:t>26.12.2022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AF6CA06-7E5F-4A0C-BC72-651D4ABD6FBA}" type="slidenum">
              <a:rPr lang="tr-TR" smtClean="0"/>
              <a:t>‹#›</a:t>
            </a:fld>
            <a:endParaRPr lang="tr-TR"/>
          </a:p>
        </p:txBody>
      </p:sp>
    </p:spTree>
    <p:extLst>
      <p:ext uri="{BB962C8B-B14F-4D97-AF65-F5344CB8AC3E}">
        <p14:creationId xmlns:p14="http://schemas.microsoft.com/office/powerpoint/2010/main" val="461193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9A5E149-2123-4764-AA02-EFCAA2D57228}" type="datetimeFigureOut">
              <a:rPr lang="tr-TR" smtClean="0"/>
              <a:t>26.12.2022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AF6CA06-7E5F-4A0C-BC72-651D4ABD6FBA}" type="slidenum">
              <a:rPr lang="tr-TR" smtClean="0"/>
              <a:t>‹#›</a:t>
            </a:fld>
            <a:endParaRPr lang="tr-TR"/>
          </a:p>
        </p:txBody>
      </p:sp>
    </p:spTree>
    <p:extLst>
      <p:ext uri="{BB962C8B-B14F-4D97-AF65-F5344CB8AC3E}">
        <p14:creationId xmlns:p14="http://schemas.microsoft.com/office/powerpoint/2010/main" val="385705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A5E149-2123-4764-AA02-EFCAA2D57228}" type="datetimeFigureOut">
              <a:rPr lang="tr-TR" smtClean="0"/>
              <a:t>26.12.2022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F6CA06-7E5F-4A0C-BC72-651D4ABD6FBA}" type="slidenum">
              <a:rPr lang="tr-TR" smtClean="0"/>
              <a:t>‹#›</a:t>
            </a:fld>
            <a:endParaRPr lang="tr-TR"/>
          </a:p>
        </p:txBody>
      </p:sp>
    </p:spTree>
    <p:extLst>
      <p:ext uri="{BB962C8B-B14F-4D97-AF65-F5344CB8AC3E}">
        <p14:creationId xmlns:p14="http://schemas.microsoft.com/office/powerpoint/2010/main" val="167976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9A5E149-2123-4764-AA02-EFCAA2D57228}" type="datetimeFigureOut">
              <a:rPr lang="tr-TR" smtClean="0"/>
              <a:t>26.12.2022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F6CA06-7E5F-4A0C-BC72-651D4ABD6FBA}" type="slidenum">
              <a:rPr lang="tr-TR" smtClean="0"/>
              <a:t>‹#›</a:t>
            </a:fld>
            <a:endParaRPr lang="tr-TR"/>
          </a:p>
        </p:txBody>
      </p:sp>
    </p:spTree>
    <p:extLst>
      <p:ext uri="{BB962C8B-B14F-4D97-AF65-F5344CB8AC3E}">
        <p14:creationId xmlns:p14="http://schemas.microsoft.com/office/powerpoint/2010/main" val="77295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A5E149-2123-4764-AA02-EFCAA2D57228}" type="datetimeFigureOut">
              <a:rPr lang="tr-TR" smtClean="0"/>
              <a:t>26.12.2022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F6CA06-7E5F-4A0C-BC72-651D4ABD6FBA}" type="slidenum">
              <a:rPr lang="tr-TR" smtClean="0"/>
              <a:t>‹#›</a:t>
            </a:fld>
            <a:endParaRPr lang="tr-TR"/>
          </a:p>
        </p:txBody>
      </p:sp>
    </p:spTree>
    <p:extLst>
      <p:ext uri="{BB962C8B-B14F-4D97-AF65-F5344CB8AC3E}">
        <p14:creationId xmlns:p14="http://schemas.microsoft.com/office/powerpoint/2010/main" val="23270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590860" y="2697013"/>
            <a:ext cx="7374969" cy="846151"/>
          </a:xfrm>
        </p:spPr>
        <p:txBody>
          <a:bodyPr>
            <a:normAutofit/>
          </a:bodyPr>
          <a:lstStyle/>
          <a:p>
            <a:r>
              <a:rPr lang="tr-TR" sz="4400" b="1" dirty="0" smtClean="0">
                <a:latin typeface="Source Sans Pro"/>
              </a:rPr>
              <a:t>SAĞLIK TURİZMİ HUKUKU</a:t>
            </a:r>
            <a:endParaRPr lang="tr-TR" sz="4400" b="1" dirty="0">
              <a:latin typeface="Source Sans Pro"/>
            </a:endParaRPr>
          </a:p>
        </p:txBody>
      </p:sp>
    </p:spTree>
    <p:extLst>
      <p:ext uri="{BB962C8B-B14F-4D97-AF65-F5344CB8AC3E}">
        <p14:creationId xmlns:p14="http://schemas.microsoft.com/office/powerpoint/2010/main" val="8642993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1873" y="2368446"/>
            <a:ext cx="10515601" cy="2983042"/>
          </a:xfrm>
        </p:spPr>
        <p:txBody>
          <a:bodyPr>
            <a:normAutofit/>
          </a:bodyPr>
          <a:lstStyle/>
          <a:p>
            <a:r>
              <a:rPr lang="tr-TR" dirty="0">
                <a:latin typeface="Source Sans Pro"/>
              </a:rPr>
              <a:t>Bizzat sağlık hizmeti almak amacıyla veya herhangi bir sebeple Türkiye’ye gelen kişi ister yabancı olsun ister yabancı ülkede ikamet eden Türk vatandaşı olsun, </a:t>
            </a:r>
            <a:r>
              <a:rPr lang="tr-TR" dirty="0">
                <a:solidFill>
                  <a:srgbClr val="FF0000"/>
                </a:solidFill>
                <a:latin typeface="Source Sans Pro"/>
              </a:rPr>
              <a:t>hukuki uyuşmazlık </a:t>
            </a:r>
            <a:r>
              <a:rPr lang="tr-TR" dirty="0" smtClean="0">
                <a:solidFill>
                  <a:srgbClr val="FF0000"/>
                </a:solidFill>
                <a:latin typeface="Source Sans Pro"/>
              </a:rPr>
              <a:t>durumunda</a:t>
            </a:r>
            <a:r>
              <a:rPr lang="tr-TR" dirty="0" smtClean="0">
                <a:latin typeface="Source Sans Pro"/>
              </a:rPr>
              <a:t>; </a:t>
            </a:r>
            <a:r>
              <a:rPr lang="tr-TR" dirty="0">
                <a:solidFill>
                  <a:srgbClr val="FF0000"/>
                </a:solidFill>
                <a:latin typeface="Source Sans Pro"/>
              </a:rPr>
              <a:t>davanın açılacağı ülke</a:t>
            </a:r>
            <a:r>
              <a:rPr lang="tr-TR" dirty="0">
                <a:latin typeface="Source Sans Pro"/>
              </a:rPr>
              <a:t>, </a:t>
            </a:r>
            <a:r>
              <a:rPr lang="tr-TR" dirty="0">
                <a:solidFill>
                  <a:srgbClr val="FF0000"/>
                </a:solidFill>
                <a:latin typeface="Source Sans Pro"/>
              </a:rPr>
              <a:t>milletler arası yetki</a:t>
            </a:r>
            <a:r>
              <a:rPr lang="tr-TR" dirty="0">
                <a:latin typeface="Source Sans Pro"/>
              </a:rPr>
              <a:t>, </a:t>
            </a:r>
            <a:r>
              <a:rPr lang="tr-TR" dirty="0">
                <a:solidFill>
                  <a:srgbClr val="FF0000"/>
                </a:solidFill>
                <a:latin typeface="Source Sans Pro"/>
              </a:rPr>
              <a:t>uygulanacak ülke hukuku </a:t>
            </a:r>
            <a:r>
              <a:rPr lang="tr-TR" dirty="0">
                <a:latin typeface="Source Sans Pro"/>
              </a:rPr>
              <a:t>ve </a:t>
            </a:r>
            <a:r>
              <a:rPr lang="tr-TR" dirty="0">
                <a:solidFill>
                  <a:srgbClr val="FF0000"/>
                </a:solidFill>
                <a:latin typeface="Source Sans Pro"/>
              </a:rPr>
              <a:t>duruma göre yabancı mahkeme kararlarının Türkiye’de tanınması ve </a:t>
            </a:r>
            <a:r>
              <a:rPr lang="tr-TR" dirty="0" err="1">
                <a:solidFill>
                  <a:srgbClr val="FF0000"/>
                </a:solidFill>
                <a:latin typeface="Source Sans Pro"/>
              </a:rPr>
              <a:t>tenfizi</a:t>
            </a:r>
            <a:r>
              <a:rPr lang="tr-TR" dirty="0">
                <a:latin typeface="Source Sans Pro"/>
              </a:rPr>
              <a:t> gibi sorunlar ile karşı karşıya </a:t>
            </a:r>
            <a:r>
              <a:rPr lang="tr-TR" dirty="0" smtClean="0">
                <a:latin typeface="Source Sans Pro"/>
              </a:rPr>
              <a:t>kalabilir.</a:t>
            </a:r>
          </a:p>
          <a:p>
            <a:endParaRPr lang="tr-TR" dirty="0" smtClean="0">
              <a:latin typeface="Source Sans Pro"/>
            </a:endParaRPr>
          </a:p>
        </p:txBody>
      </p:sp>
      <p:sp>
        <p:nvSpPr>
          <p:cNvPr id="5" name="Unvan 1"/>
          <p:cNvSpPr>
            <a:spLocks noGrp="1"/>
          </p:cNvSpPr>
          <p:nvPr>
            <p:ph type="title"/>
          </p:nvPr>
        </p:nvSpPr>
        <p:spPr>
          <a:xfrm>
            <a:off x="951874" y="515026"/>
            <a:ext cx="5598828"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1743318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1874" y="1948721"/>
            <a:ext cx="10515600" cy="3327817"/>
          </a:xfrm>
        </p:spPr>
        <p:txBody>
          <a:bodyPr>
            <a:normAutofit/>
          </a:bodyPr>
          <a:lstStyle/>
          <a:p>
            <a:endParaRPr lang="tr-TR" dirty="0" smtClean="0">
              <a:latin typeface="Source Sans Pro"/>
            </a:endParaRPr>
          </a:p>
          <a:p>
            <a:r>
              <a:rPr lang="tr-TR" dirty="0">
                <a:latin typeface="Source Sans Pro"/>
              </a:rPr>
              <a:t>Diğer bir ifadeyle, sağlık turisti ile sağlık hizmet sunucusu (hastane/hekim) veya aracı kurum arasındaki hukuki ilişkide, </a:t>
            </a:r>
            <a:r>
              <a:rPr lang="tr-TR" b="1" dirty="0">
                <a:solidFill>
                  <a:srgbClr val="FF0000"/>
                </a:solidFill>
                <a:latin typeface="Source Sans Pro"/>
              </a:rPr>
              <a:t>sözleşmeye aykırılıktan </a:t>
            </a:r>
            <a:r>
              <a:rPr lang="tr-TR" dirty="0">
                <a:latin typeface="Source Sans Pro"/>
              </a:rPr>
              <a:t>veya </a:t>
            </a:r>
            <a:r>
              <a:rPr lang="tr-TR" b="1" dirty="0">
                <a:solidFill>
                  <a:srgbClr val="FF0000"/>
                </a:solidFill>
                <a:latin typeface="Source Sans Pro"/>
              </a:rPr>
              <a:t>genel davranış kurallarına aykırılıktan</a:t>
            </a:r>
            <a:r>
              <a:rPr lang="tr-TR" dirty="0">
                <a:latin typeface="Source Sans Pro"/>
              </a:rPr>
              <a:t> (haksız fiil) kaynaklanan zararın tazmini için açılacak bir tazminat davasında </a:t>
            </a:r>
            <a:r>
              <a:rPr lang="tr-TR" b="1" dirty="0">
                <a:solidFill>
                  <a:srgbClr val="00B0F0"/>
                </a:solidFill>
                <a:latin typeface="Source Sans Pro"/>
              </a:rPr>
              <a:t>kim, kime karşı, nerede, hangi ülke hukukuna göre hukuki yola başvurabilir</a:t>
            </a:r>
            <a:r>
              <a:rPr lang="tr-TR" b="1" dirty="0" smtClean="0">
                <a:solidFill>
                  <a:srgbClr val="00B0F0"/>
                </a:solidFill>
                <a:latin typeface="Source Sans Pro"/>
              </a:rPr>
              <a:t>? </a:t>
            </a:r>
            <a:r>
              <a:rPr lang="tr-TR" dirty="0">
                <a:latin typeface="Source Sans Pro"/>
              </a:rPr>
              <a:t>g</a:t>
            </a:r>
            <a:r>
              <a:rPr lang="tr-TR" dirty="0" smtClean="0">
                <a:latin typeface="Source Sans Pro"/>
              </a:rPr>
              <a:t>ibi durumlarla karşı karşıya gelinebilir.</a:t>
            </a:r>
            <a:endParaRPr lang="tr-TR" dirty="0">
              <a:latin typeface="Source Sans Pro"/>
            </a:endParaRPr>
          </a:p>
        </p:txBody>
      </p:sp>
      <p:sp>
        <p:nvSpPr>
          <p:cNvPr id="5" name="Unvan 1"/>
          <p:cNvSpPr>
            <a:spLocks noGrp="1"/>
          </p:cNvSpPr>
          <p:nvPr>
            <p:ph type="title"/>
          </p:nvPr>
        </p:nvSpPr>
        <p:spPr>
          <a:xfrm>
            <a:off x="951874" y="515026"/>
            <a:ext cx="5523877"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2446565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1874" y="1918741"/>
            <a:ext cx="10515600" cy="1978346"/>
          </a:xfrm>
        </p:spPr>
        <p:txBody>
          <a:bodyPr>
            <a:normAutofit/>
          </a:bodyPr>
          <a:lstStyle/>
          <a:p>
            <a:r>
              <a:rPr lang="tr-TR" dirty="0">
                <a:latin typeface="Source Sans Pro"/>
              </a:rPr>
              <a:t>Milletlerarası özel hukuk açısından incelenmesi gereken bu sorunların yanı sıra, sağlık turizmi; </a:t>
            </a:r>
            <a:r>
              <a:rPr lang="tr-TR" dirty="0">
                <a:solidFill>
                  <a:srgbClr val="FF0000"/>
                </a:solidFill>
                <a:latin typeface="Source Sans Pro"/>
              </a:rPr>
              <a:t>ceza hukuku</a:t>
            </a:r>
            <a:r>
              <a:rPr lang="tr-TR" dirty="0">
                <a:latin typeface="Source Sans Pro"/>
              </a:rPr>
              <a:t>, </a:t>
            </a:r>
            <a:r>
              <a:rPr lang="tr-TR" dirty="0">
                <a:solidFill>
                  <a:srgbClr val="FF0000"/>
                </a:solidFill>
                <a:latin typeface="Source Sans Pro"/>
              </a:rPr>
              <a:t>idare hukuku</a:t>
            </a:r>
            <a:r>
              <a:rPr lang="tr-TR" dirty="0">
                <a:latin typeface="Source Sans Pro"/>
              </a:rPr>
              <a:t>, </a:t>
            </a:r>
            <a:r>
              <a:rPr lang="tr-TR" dirty="0">
                <a:solidFill>
                  <a:srgbClr val="FF0000"/>
                </a:solidFill>
                <a:latin typeface="Source Sans Pro"/>
              </a:rPr>
              <a:t>yabancılar hukuku</a:t>
            </a:r>
            <a:r>
              <a:rPr lang="tr-TR" dirty="0">
                <a:latin typeface="Source Sans Pro"/>
              </a:rPr>
              <a:t>, </a:t>
            </a:r>
            <a:r>
              <a:rPr lang="tr-TR" dirty="0">
                <a:solidFill>
                  <a:srgbClr val="FF0000"/>
                </a:solidFill>
                <a:latin typeface="Source Sans Pro"/>
              </a:rPr>
              <a:t>ticaret hukuku</a:t>
            </a:r>
            <a:r>
              <a:rPr lang="tr-TR" dirty="0">
                <a:latin typeface="Source Sans Pro"/>
              </a:rPr>
              <a:t>, </a:t>
            </a:r>
            <a:r>
              <a:rPr lang="tr-TR" dirty="0">
                <a:solidFill>
                  <a:srgbClr val="FF0000"/>
                </a:solidFill>
                <a:latin typeface="Source Sans Pro"/>
              </a:rPr>
              <a:t>borçlar hukuku </a:t>
            </a:r>
            <a:r>
              <a:rPr lang="tr-TR" dirty="0">
                <a:latin typeface="Source Sans Pro"/>
              </a:rPr>
              <a:t>gibi hukuk disiplinleri açısından da ele alınması </a:t>
            </a:r>
            <a:r>
              <a:rPr lang="tr-TR" dirty="0" smtClean="0">
                <a:latin typeface="Source Sans Pro"/>
              </a:rPr>
              <a:t>gerekmektedir…</a:t>
            </a:r>
          </a:p>
          <a:p>
            <a:endParaRPr lang="tr-TR" dirty="0">
              <a:latin typeface="Source Sans Pro"/>
            </a:endParaRPr>
          </a:p>
          <a:p>
            <a:pPr marL="0" indent="0">
              <a:buNone/>
            </a:pPr>
            <a:endParaRPr lang="tr-TR" dirty="0" smtClean="0">
              <a:latin typeface="Source Sans Pro"/>
            </a:endParaRPr>
          </a:p>
        </p:txBody>
      </p:sp>
      <p:sp>
        <p:nvSpPr>
          <p:cNvPr id="5" name="Unvan 1"/>
          <p:cNvSpPr>
            <a:spLocks noGrp="1"/>
          </p:cNvSpPr>
          <p:nvPr>
            <p:ph type="title"/>
          </p:nvPr>
        </p:nvSpPr>
        <p:spPr>
          <a:xfrm>
            <a:off x="951874" y="515026"/>
            <a:ext cx="5433936"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483361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1874" y="1409075"/>
            <a:ext cx="10515600" cy="5291528"/>
          </a:xfrm>
        </p:spPr>
        <p:txBody>
          <a:bodyPr>
            <a:normAutofit lnSpcReduction="10000"/>
          </a:bodyPr>
          <a:lstStyle/>
          <a:p>
            <a:pPr marL="0" indent="0">
              <a:buNone/>
            </a:pPr>
            <a:endParaRPr lang="tr-TR" dirty="0" smtClean="0">
              <a:latin typeface="Source Sans Pro"/>
            </a:endParaRPr>
          </a:p>
          <a:p>
            <a:r>
              <a:rPr lang="tr-TR" b="1" dirty="0" smtClean="0">
                <a:solidFill>
                  <a:srgbClr val="00B050"/>
                </a:solidFill>
                <a:latin typeface="Source Sans Pro"/>
              </a:rPr>
              <a:t>ÖRNEK;</a:t>
            </a:r>
          </a:p>
          <a:p>
            <a:r>
              <a:rPr lang="tr-TR" dirty="0" smtClean="0">
                <a:latin typeface="Source Sans Pro"/>
              </a:rPr>
              <a:t>Sağlık </a:t>
            </a:r>
            <a:r>
              <a:rPr lang="tr-TR" dirty="0">
                <a:latin typeface="Source Sans Pro"/>
              </a:rPr>
              <a:t>hizmeti vermek amacıyla yurt dışına giden Türk hekimlerin verdikleri zararlardan veya ülkeye gelen sağlık turistlerine karşı işlenen fiillerden kaynaklı özellikle </a:t>
            </a:r>
            <a:r>
              <a:rPr lang="tr-TR" b="1" dirty="0">
                <a:solidFill>
                  <a:srgbClr val="7030A0"/>
                </a:solidFill>
                <a:latin typeface="Source Sans Pro"/>
              </a:rPr>
              <a:t>ceza ve tazminat hukuku</a:t>
            </a:r>
            <a:r>
              <a:rPr lang="tr-TR" dirty="0">
                <a:latin typeface="Source Sans Pro"/>
              </a:rPr>
              <a:t>; </a:t>
            </a:r>
            <a:endParaRPr lang="tr-TR" dirty="0" smtClean="0">
              <a:latin typeface="Source Sans Pro"/>
            </a:endParaRPr>
          </a:p>
          <a:p>
            <a:r>
              <a:rPr lang="tr-TR" dirty="0">
                <a:latin typeface="Source Sans Pro"/>
              </a:rPr>
              <a:t>S</a:t>
            </a:r>
            <a:r>
              <a:rPr lang="tr-TR" dirty="0" smtClean="0">
                <a:latin typeface="Source Sans Pro"/>
              </a:rPr>
              <a:t>ağlık </a:t>
            </a:r>
            <a:r>
              <a:rPr lang="tr-TR" dirty="0">
                <a:latin typeface="Source Sans Pro"/>
              </a:rPr>
              <a:t>turizmi hizmeti veren kamu hastaneleri bakımından </a:t>
            </a:r>
            <a:r>
              <a:rPr lang="tr-TR" b="1" dirty="0">
                <a:solidFill>
                  <a:srgbClr val="7030A0"/>
                </a:solidFill>
                <a:latin typeface="Source Sans Pro"/>
              </a:rPr>
              <a:t>idare hukuku</a:t>
            </a:r>
            <a:r>
              <a:rPr lang="tr-TR" dirty="0">
                <a:latin typeface="Source Sans Pro"/>
              </a:rPr>
              <a:t>; </a:t>
            </a:r>
            <a:endParaRPr lang="tr-TR" dirty="0" smtClean="0">
              <a:latin typeface="Source Sans Pro"/>
            </a:endParaRPr>
          </a:p>
          <a:p>
            <a:r>
              <a:rPr lang="tr-TR" dirty="0">
                <a:latin typeface="Source Sans Pro"/>
              </a:rPr>
              <a:t>Y</a:t>
            </a:r>
            <a:r>
              <a:rPr lang="tr-TR" dirty="0" smtClean="0">
                <a:latin typeface="Source Sans Pro"/>
              </a:rPr>
              <a:t>urt </a:t>
            </a:r>
            <a:r>
              <a:rPr lang="tr-TR" dirty="0">
                <a:latin typeface="Source Sans Pro"/>
              </a:rPr>
              <a:t>dışında yabancı hastane işleten veya yurt içinde yabancıların işlettiği hastaneler bakımından özellikle </a:t>
            </a:r>
            <a:r>
              <a:rPr lang="tr-TR" b="1" dirty="0">
                <a:solidFill>
                  <a:srgbClr val="7030A0"/>
                </a:solidFill>
                <a:latin typeface="Source Sans Pro"/>
              </a:rPr>
              <a:t>yabancılar hukuku</a:t>
            </a:r>
            <a:r>
              <a:rPr lang="tr-TR" dirty="0">
                <a:latin typeface="Source Sans Pro"/>
              </a:rPr>
              <a:t> </a:t>
            </a:r>
            <a:r>
              <a:rPr lang="tr-TR" dirty="0" smtClean="0">
                <a:latin typeface="Source Sans Pro"/>
              </a:rPr>
              <a:t>ve </a:t>
            </a:r>
            <a:r>
              <a:rPr lang="tr-TR" b="1" dirty="0">
                <a:solidFill>
                  <a:srgbClr val="7030A0"/>
                </a:solidFill>
                <a:latin typeface="Source Sans Pro"/>
              </a:rPr>
              <a:t>ticaret hukuku</a:t>
            </a:r>
            <a:r>
              <a:rPr lang="tr-TR" dirty="0">
                <a:latin typeface="Source Sans Pro"/>
              </a:rPr>
              <a:t>; </a:t>
            </a:r>
            <a:endParaRPr lang="tr-TR" dirty="0" smtClean="0">
              <a:latin typeface="Source Sans Pro"/>
            </a:endParaRPr>
          </a:p>
          <a:p>
            <a:r>
              <a:rPr lang="tr-TR" dirty="0">
                <a:latin typeface="Source Sans Pro"/>
              </a:rPr>
              <a:t>Y</a:t>
            </a:r>
            <a:r>
              <a:rPr lang="tr-TR" dirty="0" smtClean="0">
                <a:latin typeface="Source Sans Pro"/>
              </a:rPr>
              <a:t>abancı </a:t>
            </a:r>
            <a:r>
              <a:rPr lang="tr-TR" dirty="0">
                <a:latin typeface="Source Sans Pro"/>
              </a:rPr>
              <a:t>hastaların ülkeye girişi, ikameti bakımından </a:t>
            </a:r>
            <a:r>
              <a:rPr lang="tr-TR" b="1" dirty="0">
                <a:solidFill>
                  <a:srgbClr val="7030A0"/>
                </a:solidFill>
                <a:latin typeface="Source Sans Pro"/>
              </a:rPr>
              <a:t>yabancılar hukuku</a:t>
            </a:r>
            <a:r>
              <a:rPr lang="tr-TR" dirty="0">
                <a:latin typeface="Source Sans Pro"/>
              </a:rPr>
              <a:t> üzerinde </a:t>
            </a:r>
            <a:r>
              <a:rPr lang="tr-TR" dirty="0" smtClean="0">
                <a:latin typeface="Source Sans Pro"/>
              </a:rPr>
              <a:t>durulması gereken hukuk dallarıdır.</a:t>
            </a:r>
            <a:endParaRPr lang="tr-TR" dirty="0">
              <a:latin typeface="Source Sans Pro"/>
            </a:endParaRPr>
          </a:p>
        </p:txBody>
      </p:sp>
      <p:sp>
        <p:nvSpPr>
          <p:cNvPr id="5" name="Unvan 1"/>
          <p:cNvSpPr>
            <a:spLocks noGrp="1"/>
          </p:cNvSpPr>
          <p:nvPr>
            <p:ph type="title"/>
          </p:nvPr>
        </p:nvSpPr>
        <p:spPr>
          <a:xfrm>
            <a:off x="951874" y="515026"/>
            <a:ext cx="5598828"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807965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1894" y="2518348"/>
            <a:ext cx="10515600" cy="3822491"/>
          </a:xfrm>
        </p:spPr>
        <p:txBody>
          <a:bodyPr>
            <a:normAutofit/>
          </a:bodyPr>
          <a:lstStyle/>
          <a:p>
            <a:r>
              <a:rPr lang="tr-TR" dirty="0">
                <a:latin typeface="Source Sans Pro"/>
              </a:rPr>
              <a:t>Sağlık turizmi kapsamında yer alan kişiler ve aralarındaki hukuki ilişkiler bakımından genel bir bilgi verilmesi mümkün değildir. </a:t>
            </a:r>
            <a:endParaRPr lang="tr-TR" dirty="0" smtClean="0">
              <a:latin typeface="Source Sans Pro"/>
            </a:endParaRPr>
          </a:p>
          <a:p>
            <a:endParaRPr lang="tr-TR" dirty="0" smtClean="0">
              <a:latin typeface="Source Sans Pro"/>
            </a:endParaRPr>
          </a:p>
          <a:p>
            <a:r>
              <a:rPr lang="tr-TR" dirty="0" smtClean="0">
                <a:latin typeface="Source Sans Pro"/>
              </a:rPr>
              <a:t>Somut </a:t>
            </a:r>
            <a:r>
              <a:rPr lang="tr-TR" dirty="0">
                <a:latin typeface="Source Sans Pro"/>
              </a:rPr>
              <a:t>olay özelinde değerlendirme yapılması gerekmektedir, zira her olayda, </a:t>
            </a:r>
            <a:r>
              <a:rPr lang="tr-TR" dirty="0">
                <a:solidFill>
                  <a:srgbClr val="00B050"/>
                </a:solidFill>
                <a:latin typeface="Source Sans Pro"/>
              </a:rPr>
              <a:t>sağlık turizminin süreci</a:t>
            </a:r>
            <a:r>
              <a:rPr lang="tr-TR" dirty="0">
                <a:latin typeface="Source Sans Pro"/>
              </a:rPr>
              <a:t>, </a:t>
            </a:r>
            <a:r>
              <a:rPr lang="tr-TR" dirty="0" smtClean="0">
                <a:solidFill>
                  <a:srgbClr val="00B050"/>
                </a:solidFill>
                <a:latin typeface="Source Sans Pro"/>
              </a:rPr>
              <a:t>tarafların </a:t>
            </a:r>
            <a:r>
              <a:rPr lang="tr-TR" dirty="0">
                <a:solidFill>
                  <a:srgbClr val="00B050"/>
                </a:solidFill>
                <a:latin typeface="Source Sans Pro"/>
              </a:rPr>
              <a:t>sayısı </a:t>
            </a:r>
            <a:r>
              <a:rPr lang="tr-TR" dirty="0">
                <a:latin typeface="Source Sans Pro"/>
              </a:rPr>
              <a:t>ve </a:t>
            </a:r>
            <a:r>
              <a:rPr lang="tr-TR" dirty="0">
                <a:solidFill>
                  <a:srgbClr val="00B050"/>
                </a:solidFill>
                <a:latin typeface="Source Sans Pro"/>
              </a:rPr>
              <a:t>bunlar arasındaki hukuki ilişkinin niteliğinde </a:t>
            </a:r>
            <a:r>
              <a:rPr lang="tr-TR" dirty="0">
                <a:latin typeface="Source Sans Pro"/>
              </a:rPr>
              <a:t>farklılıklar mevcuttur</a:t>
            </a:r>
            <a:r>
              <a:rPr lang="tr-TR" dirty="0" smtClean="0">
                <a:latin typeface="Source Sans Pro"/>
              </a:rPr>
              <a:t>.</a:t>
            </a:r>
          </a:p>
          <a:p>
            <a:pPr marL="0" indent="0">
              <a:buNone/>
            </a:pPr>
            <a:endParaRPr lang="tr-TR" dirty="0" smtClean="0">
              <a:latin typeface="Source Sans Pro"/>
            </a:endParaRPr>
          </a:p>
        </p:txBody>
      </p:sp>
      <p:sp>
        <p:nvSpPr>
          <p:cNvPr id="5" name="Unvan 1"/>
          <p:cNvSpPr>
            <a:spLocks noGrp="1"/>
          </p:cNvSpPr>
          <p:nvPr>
            <p:ph type="title"/>
          </p:nvPr>
        </p:nvSpPr>
        <p:spPr>
          <a:xfrm>
            <a:off x="921894" y="664928"/>
            <a:ext cx="5463916"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40491607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9390" y="1558977"/>
            <a:ext cx="10508104" cy="5021705"/>
          </a:xfrm>
        </p:spPr>
        <p:txBody>
          <a:bodyPr>
            <a:normAutofit lnSpcReduction="10000"/>
          </a:bodyPr>
          <a:lstStyle/>
          <a:p>
            <a:pPr marL="0" indent="0">
              <a:buNone/>
            </a:pPr>
            <a:endParaRPr lang="tr-TR" dirty="0" smtClean="0">
              <a:latin typeface="Source Sans Pro"/>
            </a:endParaRPr>
          </a:p>
          <a:p>
            <a:r>
              <a:rPr lang="tr-TR" dirty="0" smtClean="0">
                <a:latin typeface="Source Sans Pro"/>
              </a:rPr>
              <a:t>Sağlık </a:t>
            </a:r>
            <a:r>
              <a:rPr lang="tr-TR" dirty="0">
                <a:latin typeface="Source Sans Pro"/>
              </a:rPr>
              <a:t>turistinin sağlık seyahatini bizzat kendisi organize ettiği durumlarda, sağlık hizmet sunucusu ile duruma göre </a:t>
            </a:r>
            <a:r>
              <a:rPr lang="tr-TR" dirty="0">
                <a:solidFill>
                  <a:srgbClr val="00B050"/>
                </a:solidFill>
                <a:latin typeface="Source Sans Pro"/>
              </a:rPr>
              <a:t>tedavi sözleşmesi</a:t>
            </a:r>
            <a:r>
              <a:rPr lang="tr-TR" dirty="0">
                <a:latin typeface="Source Sans Pro"/>
              </a:rPr>
              <a:t> veya </a:t>
            </a:r>
            <a:r>
              <a:rPr lang="tr-TR" dirty="0">
                <a:solidFill>
                  <a:srgbClr val="00B050"/>
                </a:solidFill>
                <a:latin typeface="Source Sans Pro"/>
              </a:rPr>
              <a:t>hastaneye kabul sözleşmesi</a:t>
            </a:r>
            <a:r>
              <a:rPr lang="tr-TR" dirty="0">
                <a:latin typeface="Source Sans Pro"/>
              </a:rPr>
              <a:t>; ulaşım için örneğin hava yolu şirketi ile </a:t>
            </a:r>
            <a:r>
              <a:rPr lang="tr-TR" dirty="0">
                <a:solidFill>
                  <a:srgbClr val="00B050"/>
                </a:solidFill>
                <a:latin typeface="Source Sans Pro"/>
              </a:rPr>
              <a:t>taşıma sözleşmesi</a:t>
            </a:r>
            <a:r>
              <a:rPr lang="tr-TR" dirty="0">
                <a:latin typeface="Source Sans Pro"/>
              </a:rPr>
              <a:t>; konaklama için örneğin konaklama tesisi ile </a:t>
            </a:r>
            <a:r>
              <a:rPr lang="tr-TR" dirty="0">
                <a:solidFill>
                  <a:srgbClr val="00B050"/>
                </a:solidFill>
                <a:latin typeface="Source Sans Pro"/>
              </a:rPr>
              <a:t>barındırma sözleşmesi </a:t>
            </a:r>
            <a:r>
              <a:rPr lang="tr-TR" dirty="0">
                <a:latin typeface="Source Sans Pro"/>
              </a:rPr>
              <a:t>akdedilmektedir</a:t>
            </a:r>
            <a:r>
              <a:rPr lang="tr-TR" dirty="0" smtClean="0">
                <a:latin typeface="Source Sans Pro"/>
              </a:rPr>
              <a:t>.</a:t>
            </a:r>
          </a:p>
          <a:p>
            <a:endParaRPr lang="tr-TR" dirty="0">
              <a:latin typeface="Source Sans Pro"/>
            </a:endParaRPr>
          </a:p>
          <a:p>
            <a:r>
              <a:rPr lang="tr-TR" dirty="0">
                <a:latin typeface="Source Sans Pro"/>
              </a:rPr>
              <a:t>Veya tüm bu ilişkilerin kurulmasına </a:t>
            </a:r>
            <a:r>
              <a:rPr lang="tr-TR" b="1" dirty="0">
                <a:solidFill>
                  <a:srgbClr val="00B050"/>
                </a:solidFill>
                <a:latin typeface="Source Sans Pro"/>
              </a:rPr>
              <a:t>aracı kuruluşlar </a:t>
            </a:r>
            <a:r>
              <a:rPr lang="tr-TR" dirty="0">
                <a:latin typeface="Source Sans Pro"/>
              </a:rPr>
              <a:t>aracılık edebilir. Bu durumda sağlık turisti, bir taraftan </a:t>
            </a:r>
            <a:r>
              <a:rPr lang="tr-TR" b="1" dirty="0">
                <a:solidFill>
                  <a:srgbClr val="00B050"/>
                </a:solidFill>
                <a:latin typeface="Source Sans Pro"/>
              </a:rPr>
              <a:t>aracı kuruluş </a:t>
            </a:r>
            <a:r>
              <a:rPr lang="tr-TR" dirty="0">
                <a:latin typeface="Source Sans Pro"/>
              </a:rPr>
              <a:t>ile, diğer taraftan </a:t>
            </a:r>
            <a:r>
              <a:rPr lang="tr-TR" b="1" dirty="0">
                <a:solidFill>
                  <a:srgbClr val="00B050"/>
                </a:solidFill>
                <a:latin typeface="Source Sans Pro"/>
              </a:rPr>
              <a:t>sağlık hizmeti sunucusu </a:t>
            </a:r>
            <a:r>
              <a:rPr lang="tr-TR" dirty="0">
                <a:latin typeface="Source Sans Pro"/>
              </a:rPr>
              <a:t>ile sözleşmesel ilişki içerisine girmektedir. Sözleşmesel ilişkiler bunlarla sınırlı değildir.</a:t>
            </a:r>
          </a:p>
          <a:p>
            <a:endParaRPr lang="tr-TR" dirty="0">
              <a:latin typeface="Source Sans Pro"/>
            </a:endParaRPr>
          </a:p>
        </p:txBody>
      </p:sp>
      <p:sp>
        <p:nvSpPr>
          <p:cNvPr id="5" name="Unvan 1"/>
          <p:cNvSpPr>
            <a:spLocks noGrp="1"/>
          </p:cNvSpPr>
          <p:nvPr>
            <p:ph type="title"/>
          </p:nvPr>
        </p:nvSpPr>
        <p:spPr>
          <a:xfrm>
            <a:off x="921894" y="545006"/>
            <a:ext cx="5673778"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9871174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1894" y="1678898"/>
            <a:ext cx="10515600" cy="4766872"/>
          </a:xfrm>
        </p:spPr>
        <p:txBody>
          <a:bodyPr>
            <a:normAutofit/>
          </a:bodyPr>
          <a:lstStyle/>
          <a:p>
            <a:endParaRPr lang="tr-TR" dirty="0" smtClean="0">
              <a:latin typeface="Source Sans Pro"/>
            </a:endParaRPr>
          </a:p>
          <a:p>
            <a:r>
              <a:rPr lang="tr-TR" dirty="0" smtClean="0">
                <a:latin typeface="Source Sans Pro"/>
              </a:rPr>
              <a:t>Karmaşık </a:t>
            </a:r>
            <a:r>
              <a:rPr lang="tr-TR" dirty="0">
                <a:latin typeface="Source Sans Pro"/>
              </a:rPr>
              <a:t>olan bu sürecin doğru ve etkili yönetilmesi ve hukuksal sorunların önüne geçilebilmesi için, </a:t>
            </a:r>
            <a:r>
              <a:rPr lang="tr-TR" dirty="0">
                <a:solidFill>
                  <a:srgbClr val="00B050"/>
                </a:solidFill>
                <a:latin typeface="Source Sans Pro"/>
              </a:rPr>
              <a:t>taraflar arasında yazılı, ayrıntılı ve tercihen alanında uzman hukukçular tarafından hazırlanan sözleşmelerin bulunması </a:t>
            </a:r>
            <a:r>
              <a:rPr lang="tr-TR" dirty="0">
                <a:latin typeface="Source Sans Pro"/>
              </a:rPr>
              <a:t>son derece önemlidir. </a:t>
            </a:r>
            <a:endParaRPr lang="tr-TR" dirty="0" smtClean="0">
              <a:latin typeface="Source Sans Pro"/>
            </a:endParaRPr>
          </a:p>
          <a:p>
            <a:endParaRPr lang="tr-TR" dirty="0" smtClean="0">
              <a:latin typeface="Source Sans Pro"/>
            </a:endParaRPr>
          </a:p>
          <a:p>
            <a:r>
              <a:rPr lang="tr-TR" dirty="0" smtClean="0">
                <a:solidFill>
                  <a:srgbClr val="00B050"/>
                </a:solidFill>
                <a:latin typeface="Source Sans Pro"/>
              </a:rPr>
              <a:t>Ayrıntılı </a:t>
            </a:r>
            <a:r>
              <a:rPr lang="tr-TR" dirty="0">
                <a:solidFill>
                  <a:srgbClr val="00B050"/>
                </a:solidFill>
                <a:latin typeface="Source Sans Pro"/>
              </a:rPr>
              <a:t>düzenlenmiş sözleşmeler</a:t>
            </a:r>
            <a:r>
              <a:rPr lang="tr-TR" dirty="0">
                <a:latin typeface="Source Sans Pro"/>
              </a:rPr>
              <a:t>, taraflar arasında çıkması muhtemel potansiyel uyuşmazlıkların önlenmesine yardımcı olur. </a:t>
            </a:r>
          </a:p>
        </p:txBody>
      </p:sp>
      <p:sp>
        <p:nvSpPr>
          <p:cNvPr id="5" name="Unvan 1"/>
          <p:cNvSpPr>
            <a:spLocks noGrp="1"/>
          </p:cNvSpPr>
          <p:nvPr>
            <p:ph type="title"/>
          </p:nvPr>
        </p:nvSpPr>
        <p:spPr>
          <a:xfrm>
            <a:off x="921894" y="545006"/>
            <a:ext cx="5703758"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3720140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1893" y="2293495"/>
            <a:ext cx="10515601" cy="2428407"/>
          </a:xfrm>
        </p:spPr>
        <p:txBody>
          <a:bodyPr>
            <a:normAutofit/>
          </a:bodyPr>
          <a:lstStyle/>
          <a:p>
            <a:r>
              <a:rPr lang="tr-TR" dirty="0">
                <a:latin typeface="Source Sans Pro"/>
              </a:rPr>
              <a:t>Sağlık hizmeti almak amacıyla Türkiye’ye gelen bir sınır </a:t>
            </a:r>
            <a:r>
              <a:rPr lang="tr-TR" dirty="0" smtClean="0">
                <a:latin typeface="Source Sans Pro"/>
              </a:rPr>
              <a:t>ötesi </a:t>
            </a:r>
            <a:r>
              <a:rPr lang="tr-TR" dirty="0">
                <a:latin typeface="Source Sans Pro"/>
              </a:rPr>
              <a:t>hastanın ya da ülkemizde geleneksel turistik faaliyet içerisinde iken sağlık hizmetine ihtiyaç duyan turistin karşılaşacağı hukuksal sorunlarda, </a:t>
            </a:r>
            <a:r>
              <a:rPr lang="tr-TR" dirty="0">
                <a:solidFill>
                  <a:srgbClr val="00B050"/>
                </a:solidFill>
                <a:latin typeface="Source Sans Pro"/>
              </a:rPr>
              <a:t>doğrudan doğruya Türk maddi hukuk hükümlerinin uygulanmasına gidilemez</a:t>
            </a:r>
            <a:r>
              <a:rPr lang="tr-TR" dirty="0" smtClean="0">
                <a:latin typeface="Source Sans Pro"/>
              </a:rPr>
              <a:t>.</a:t>
            </a:r>
          </a:p>
          <a:p>
            <a:pPr marL="0" indent="0">
              <a:buNone/>
            </a:pPr>
            <a:endParaRPr lang="tr-TR" dirty="0" smtClean="0">
              <a:latin typeface="Source Sans Pro"/>
            </a:endParaRPr>
          </a:p>
        </p:txBody>
      </p:sp>
      <p:sp>
        <p:nvSpPr>
          <p:cNvPr id="5" name="Unvan 1"/>
          <p:cNvSpPr>
            <a:spLocks noGrp="1"/>
          </p:cNvSpPr>
          <p:nvPr>
            <p:ph type="title"/>
          </p:nvPr>
        </p:nvSpPr>
        <p:spPr>
          <a:xfrm>
            <a:off x="921894" y="545006"/>
            <a:ext cx="5703758"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4010354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1893" y="2383436"/>
            <a:ext cx="10515601" cy="4002373"/>
          </a:xfrm>
        </p:spPr>
        <p:txBody>
          <a:bodyPr>
            <a:normAutofit/>
          </a:bodyPr>
          <a:lstStyle/>
          <a:p>
            <a:pPr marL="0" indent="0">
              <a:buNone/>
            </a:pPr>
            <a:endParaRPr lang="tr-TR" dirty="0" smtClean="0">
              <a:latin typeface="Source Sans Pro"/>
            </a:endParaRPr>
          </a:p>
          <a:p>
            <a:r>
              <a:rPr lang="tr-TR" dirty="0">
                <a:latin typeface="Source Sans Pro"/>
              </a:rPr>
              <a:t>Tarafların vatandaşlığı, mutat meskeni veya hizmetin satın alındığı yer bakımından yabancılık unsur taşıyan tıbbın uygulanmasından kaynaklanan hukuki olay ve ilişkilerde uygulanacak hukukun; “</a:t>
            </a:r>
            <a:r>
              <a:rPr lang="tr-TR" b="1" dirty="0">
                <a:solidFill>
                  <a:srgbClr val="FF0000"/>
                </a:solidFill>
                <a:latin typeface="Source Sans Pro"/>
              </a:rPr>
              <a:t>Milletlerarası Özel Hukuk ve Usul Hukuku Hakkında Kanun” (MÖHUK)</a:t>
            </a:r>
            <a:r>
              <a:rPr lang="tr-TR" dirty="0">
                <a:latin typeface="Source Sans Pro"/>
              </a:rPr>
              <a:t>’a göre tespit edilmesi ve uygulanması gerekmektedir.</a:t>
            </a:r>
          </a:p>
        </p:txBody>
      </p:sp>
      <p:sp>
        <p:nvSpPr>
          <p:cNvPr id="5" name="Unvan 1"/>
          <p:cNvSpPr>
            <a:spLocks noGrp="1"/>
          </p:cNvSpPr>
          <p:nvPr>
            <p:ph type="title"/>
          </p:nvPr>
        </p:nvSpPr>
        <p:spPr>
          <a:xfrm>
            <a:off x="921894" y="545006"/>
            <a:ext cx="6093503"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1858610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1894" y="1543988"/>
            <a:ext cx="10515600" cy="5066674"/>
          </a:xfrm>
        </p:spPr>
        <p:txBody>
          <a:bodyPr>
            <a:normAutofit lnSpcReduction="10000"/>
          </a:bodyPr>
          <a:lstStyle/>
          <a:p>
            <a:r>
              <a:rPr lang="tr-TR" dirty="0">
                <a:latin typeface="Source Sans Pro"/>
              </a:rPr>
              <a:t>Türk milletlerarası özel </a:t>
            </a:r>
            <a:r>
              <a:rPr lang="tr-TR" dirty="0" smtClean="0">
                <a:latin typeface="Source Sans Pro"/>
              </a:rPr>
              <a:t>hukukuna göre; </a:t>
            </a:r>
            <a:r>
              <a:rPr lang="tr-TR" dirty="0">
                <a:latin typeface="Source Sans Pro"/>
              </a:rPr>
              <a:t>tıbbın uygulanması ile ortaya çıkan bir hukuki olay ve ilişkide, uygulanacak devlet hukukunu gösteren </a:t>
            </a:r>
            <a:r>
              <a:rPr lang="tr-TR" dirty="0" smtClean="0">
                <a:latin typeface="Source Sans Pro"/>
              </a:rPr>
              <a:t>hükümlerin uygulanmasından </a:t>
            </a:r>
            <a:r>
              <a:rPr lang="tr-TR" dirty="0">
                <a:latin typeface="Source Sans Pro"/>
              </a:rPr>
              <a:t>önce, </a:t>
            </a:r>
            <a:r>
              <a:rPr lang="tr-TR" dirty="0">
                <a:solidFill>
                  <a:srgbClr val="00B050"/>
                </a:solidFill>
                <a:latin typeface="Source Sans Pro"/>
              </a:rPr>
              <a:t>milletlerarası bir sözleşmenin bulunup bulunmadığı incelenmeli, varsa öncelikle uygulanmalıdır</a:t>
            </a:r>
            <a:r>
              <a:rPr lang="tr-TR" dirty="0">
                <a:latin typeface="Source Sans Pro"/>
              </a:rPr>
              <a:t> (MÖHUK madde 1 II</a:t>
            </a:r>
            <a:r>
              <a:rPr lang="tr-TR" dirty="0" smtClean="0">
                <a:latin typeface="Source Sans Pro"/>
              </a:rPr>
              <a:t>).</a:t>
            </a:r>
          </a:p>
          <a:p>
            <a:endParaRPr lang="tr-TR" dirty="0" smtClean="0">
              <a:latin typeface="Source Sans Pro"/>
            </a:endParaRPr>
          </a:p>
          <a:p>
            <a:r>
              <a:rPr lang="tr-TR" dirty="0">
                <a:solidFill>
                  <a:srgbClr val="00B050"/>
                </a:solidFill>
                <a:latin typeface="Source Sans Pro"/>
              </a:rPr>
              <a:t>Türkiye ile 55 ülke arasında ikili işbirliği sözleşmesi </a:t>
            </a:r>
            <a:r>
              <a:rPr lang="tr-TR" dirty="0">
                <a:latin typeface="Source Sans Pro"/>
              </a:rPr>
              <a:t>imzalanmıştır. Ancak bu sözleşmeler uygulanacak hukuku </a:t>
            </a:r>
            <a:r>
              <a:rPr lang="tr-TR" dirty="0" smtClean="0">
                <a:latin typeface="Source Sans Pro"/>
              </a:rPr>
              <a:t>değil, </a:t>
            </a:r>
            <a:r>
              <a:rPr lang="tr-TR" dirty="0">
                <a:latin typeface="Source Sans Pro"/>
              </a:rPr>
              <a:t>sağlık hizmeti işleminin ve geri ödeme sistemlerinin nasıl tahsis edileceğini göstermektedir</a:t>
            </a:r>
            <a:r>
              <a:rPr lang="tr-TR" dirty="0" smtClean="0">
                <a:latin typeface="Source Sans Pro"/>
              </a:rPr>
              <a:t>.</a:t>
            </a:r>
          </a:p>
          <a:p>
            <a:endParaRPr lang="tr-TR" dirty="0" smtClean="0">
              <a:latin typeface="Source Sans Pro"/>
            </a:endParaRPr>
          </a:p>
          <a:p>
            <a:r>
              <a:rPr lang="tr-TR" dirty="0">
                <a:latin typeface="Source Sans Pro"/>
              </a:rPr>
              <a:t>Uygulanacak hukukun </a:t>
            </a:r>
            <a:r>
              <a:rPr lang="tr-TR" dirty="0">
                <a:solidFill>
                  <a:srgbClr val="00B050"/>
                </a:solidFill>
                <a:latin typeface="Source Sans Pro"/>
              </a:rPr>
              <a:t>MÖHUK</a:t>
            </a:r>
            <a:r>
              <a:rPr lang="tr-TR" dirty="0">
                <a:latin typeface="Source Sans Pro"/>
              </a:rPr>
              <a:t>’un hangi </a:t>
            </a:r>
            <a:r>
              <a:rPr lang="tr-TR" dirty="0" smtClean="0">
                <a:latin typeface="Source Sans Pro"/>
              </a:rPr>
              <a:t>hükmüne göre </a:t>
            </a:r>
            <a:r>
              <a:rPr lang="tr-TR" dirty="0">
                <a:latin typeface="Source Sans Pro"/>
              </a:rPr>
              <a:t>tespit edileceği, </a:t>
            </a:r>
            <a:r>
              <a:rPr lang="tr-TR" dirty="0">
                <a:solidFill>
                  <a:srgbClr val="00B050"/>
                </a:solidFill>
                <a:latin typeface="Source Sans Pro"/>
              </a:rPr>
              <a:t>taraflar arasındaki ilişkinin hukuki niteliğine </a:t>
            </a:r>
            <a:r>
              <a:rPr lang="tr-TR" dirty="0">
                <a:latin typeface="Source Sans Pro"/>
              </a:rPr>
              <a:t>bağlıdır.</a:t>
            </a:r>
          </a:p>
        </p:txBody>
      </p:sp>
      <p:sp>
        <p:nvSpPr>
          <p:cNvPr id="5" name="Unvan 1"/>
          <p:cNvSpPr>
            <a:spLocks noGrp="1"/>
          </p:cNvSpPr>
          <p:nvPr>
            <p:ph type="title"/>
          </p:nvPr>
        </p:nvSpPr>
        <p:spPr>
          <a:xfrm>
            <a:off x="921894" y="545006"/>
            <a:ext cx="5883640"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4225692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94675" y="734517"/>
            <a:ext cx="10902668" cy="1289154"/>
          </a:xfrm>
        </p:spPr>
        <p:style>
          <a:lnRef idx="2">
            <a:schemeClr val="dk1"/>
          </a:lnRef>
          <a:fillRef idx="1">
            <a:schemeClr val="lt1"/>
          </a:fillRef>
          <a:effectRef idx="0">
            <a:schemeClr val="dk1"/>
          </a:effectRef>
          <a:fontRef idx="minor">
            <a:schemeClr val="dk1"/>
          </a:fontRef>
        </p:style>
        <p:txBody>
          <a:bodyPr>
            <a:normAutofit/>
            <a:scene3d>
              <a:camera prst="orthographicFront"/>
              <a:lightRig rig="soft" dir="t">
                <a:rot lat="0" lon="0" rev="15600000"/>
              </a:lightRig>
            </a:scene3d>
            <a:sp3d extrusionH="57150" prstMaterial="softEdge">
              <a:bevelT w="25400" h="38100"/>
            </a:sp3d>
          </a:bodyPr>
          <a:lstStyle/>
          <a:p>
            <a:r>
              <a:rPr lang="tr-TR" sz="3600" b="1" dirty="0" smtClean="0">
                <a:ln/>
                <a:solidFill>
                  <a:schemeClr val="tx1"/>
                </a:solidFill>
                <a:latin typeface="Source Sans Pro"/>
              </a:rPr>
              <a:t>Konusu </a:t>
            </a:r>
            <a:r>
              <a:rPr lang="tr-TR" sz="3600" b="1" dirty="0">
                <a:ln/>
                <a:solidFill>
                  <a:schemeClr val="tx1"/>
                </a:solidFill>
                <a:latin typeface="Source Sans Pro"/>
              </a:rPr>
              <a:t>itibariyle </a:t>
            </a:r>
            <a:r>
              <a:rPr lang="tr-TR" sz="3600" b="1" dirty="0" smtClean="0">
                <a:ln/>
                <a:solidFill>
                  <a:schemeClr val="tx1"/>
                </a:solidFill>
                <a:latin typeface="Source Sans Pro"/>
              </a:rPr>
              <a:t>diğer turizm alanlarından farklılaşan sağlık turizmi;</a:t>
            </a:r>
            <a:endParaRPr lang="tr-TR" sz="3600" dirty="0">
              <a:ln/>
              <a:solidFill>
                <a:schemeClr val="tx1"/>
              </a:solidFill>
              <a:latin typeface="Source Sans Pro"/>
            </a:endParaRPr>
          </a:p>
        </p:txBody>
      </p:sp>
      <p:sp>
        <p:nvSpPr>
          <p:cNvPr id="3" name="İçerik Yer Tutucusu 2"/>
          <p:cNvSpPr>
            <a:spLocks noGrp="1"/>
          </p:cNvSpPr>
          <p:nvPr>
            <p:ph idx="1"/>
          </p:nvPr>
        </p:nvSpPr>
        <p:spPr>
          <a:xfrm>
            <a:off x="494675" y="2668249"/>
            <a:ext cx="11137692" cy="3537679"/>
          </a:xfrm>
        </p:spPr>
        <p:txBody>
          <a:bodyPr>
            <a:normAutofit lnSpcReduction="10000"/>
            <a:scene3d>
              <a:camera prst="orthographicFront"/>
              <a:lightRig rig="soft" dir="t">
                <a:rot lat="0" lon="0" rev="15600000"/>
              </a:lightRig>
            </a:scene3d>
            <a:sp3d extrusionH="57150" prstMaterial="softEdge">
              <a:bevelT w="25400" h="38100"/>
            </a:sp3d>
          </a:bodyPr>
          <a:lstStyle/>
          <a:p>
            <a:r>
              <a:rPr lang="tr-TR" dirty="0" smtClean="0">
                <a:ln/>
                <a:latin typeface="Source Sans Pro"/>
              </a:rPr>
              <a:t>Sağlık </a:t>
            </a:r>
            <a:r>
              <a:rPr lang="tr-TR" dirty="0">
                <a:ln/>
                <a:latin typeface="Source Sans Pro"/>
              </a:rPr>
              <a:t>turizmi </a:t>
            </a:r>
            <a:r>
              <a:rPr lang="tr-TR" b="1" dirty="0" smtClean="0">
                <a:ln/>
                <a:solidFill>
                  <a:srgbClr val="FF0000"/>
                </a:solidFill>
                <a:latin typeface="Source Sans Pro"/>
              </a:rPr>
              <a:t>teknik donanım ve iş gücü gerektiren</a:t>
            </a:r>
            <a:r>
              <a:rPr lang="tr-TR" dirty="0" smtClean="0">
                <a:ln/>
                <a:latin typeface="Source Sans Pro"/>
              </a:rPr>
              <a:t> bir </a:t>
            </a:r>
            <a:r>
              <a:rPr lang="tr-TR" dirty="0">
                <a:ln/>
                <a:latin typeface="Source Sans Pro"/>
              </a:rPr>
              <a:t>turizm </a:t>
            </a:r>
            <a:r>
              <a:rPr lang="tr-TR" dirty="0" smtClean="0">
                <a:ln/>
                <a:latin typeface="Source Sans Pro"/>
              </a:rPr>
              <a:t>türüdür.</a:t>
            </a:r>
          </a:p>
          <a:p>
            <a:endParaRPr lang="tr-TR" dirty="0" smtClean="0">
              <a:ln/>
              <a:latin typeface="Source Sans Pro"/>
            </a:endParaRPr>
          </a:p>
          <a:p>
            <a:r>
              <a:rPr lang="tr-TR" dirty="0" smtClean="0">
                <a:ln/>
                <a:latin typeface="Source Sans Pro"/>
              </a:rPr>
              <a:t>Sağlık </a:t>
            </a:r>
            <a:r>
              <a:rPr lang="tr-TR" dirty="0">
                <a:ln/>
                <a:latin typeface="Source Sans Pro"/>
              </a:rPr>
              <a:t>turizminde, hizmeti sunan </a:t>
            </a:r>
            <a:r>
              <a:rPr lang="tr-TR" dirty="0" smtClean="0">
                <a:ln/>
                <a:latin typeface="Source Sans Pro"/>
              </a:rPr>
              <a:t>sağlık kuruluşunun </a:t>
            </a:r>
            <a:r>
              <a:rPr lang="tr-TR" b="1" dirty="0">
                <a:ln/>
                <a:solidFill>
                  <a:srgbClr val="FF0000"/>
                </a:solidFill>
                <a:latin typeface="Source Sans Pro"/>
              </a:rPr>
              <a:t>uluslararası </a:t>
            </a:r>
            <a:r>
              <a:rPr lang="tr-TR" b="1" dirty="0" smtClean="0">
                <a:ln/>
                <a:solidFill>
                  <a:srgbClr val="FF0000"/>
                </a:solidFill>
                <a:latin typeface="Source Sans Pro"/>
              </a:rPr>
              <a:t>standartlara uygun</a:t>
            </a:r>
            <a:r>
              <a:rPr lang="tr-TR" b="1" dirty="0" smtClean="0">
                <a:ln/>
                <a:latin typeface="Source Sans Pro"/>
              </a:rPr>
              <a:t> </a:t>
            </a:r>
            <a:r>
              <a:rPr lang="tr-TR" dirty="0">
                <a:ln/>
                <a:latin typeface="Source Sans Pro"/>
              </a:rPr>
              <a:t>hizmet sunması önem </a:t>
            </a:r>
            <a:r>
              <a:rPr lang="tr-TR" dirty="0" smtClean="0">
                <a:ln/>
                <a:latin typeface="Source Sans Pro"/>
              </a:rPr>
              <a:t>taşımaktadır.</a:t>
            </a:r>
          </a:p>
          <a:p>
            <a:endParaRPr lang="tr-TR" dirty="0">
              <a:ln/>
              <a:latin typeface="Source Sans Pro"/>
            </a:endParaRPr>
          </a:p>
          <a:p>
            <a:r>
              <a:rPr lang="tr-TR" dirty="0" smtClean="0">
                <a:ln/>
                <a:latin typeface="Source Sans Pro"/>
              </a:rPr>
              <a:t>Hizmet </a:t>
            </a:r>
            <a:r>
              <a:rPr lang="tr-TR" dirty="0">
                <a:ln/>
                <a:latin typeface="Source Sans Pro"/>
              </a:rPr>
              <a:t>sunan </a:t>
            </a:r>
            <a:r>
              <a:rPr lang="tr-TR" dirty="0" smtClean="0">
                <a:ln/>
                <a:latin typeface="Source Sans Pro"/>
              </a:rPr>
              <a:t>sağlık kuruluşunda</a:t>
            </a:r>
            <a:r>
              <a:rPr lang="tr-TR" dirty="0">
                <a:ln/>
                <a:latin typeface="Source Sans Pro"/>
              </a:rPr>
              <a:t>, </a:t>
            </a:r>
            <a:r>
              <a:rPr lang="tr-TR" b="1" dirty="0">
                <a:ln/>
                <a:solidFill>
                  <a:srgbClr val="FF0000"/>
                </a:solidFill>
                <a:latin typeface="Source Sans Pro"/>
              </a:rPr>
              <a:t>ortak yabancı dili bilen personelin </a:t>
            </a:r>
            <a:r>
              <a:rPr lang="tr-TR" dirty="0" smtClean="0">
                <a:ln/>
                <a:latin typeface="Source Sans Pro"/>
              </a:rPr>
              <a:t>mutlaka olması </a:t>
            </a:r>
            <a:r>
              <a:rPr lang="tr-TR" dirty="0">
                <a:ln/>
                <a:latin typeface="Source Sans Pro"/>
              </a:rPr>
              <a:t>gerekmektedir</a:t>
            </a:r>
            <a:r>
              <a:rPr lang="tr-TR" dirty="0" smtClean="0">
                <a:ln/>
                <a:latin typeface="Source Sans Pro"/>
              </a:rPr>
              <a:t>.</a:t>
            </a:r>
            <a:endParaRPr lang="tr-TR" dirty="0">
              <a:ln/>
              <a:latin typeface="Source Sans Pro"/>
            </a:endParaRPr>
          </a:p>
        </p:txBody>
      </p:sp>
    </p:spTree>
    <p:extLst>
      <p:ext uri="{BB962C8B-B14F-4D97-AF65-F5344CB8AC3E}">
        <p14:creationId xmlns:p14="http://schemas.microsoft.com/office/powerpoint/2010/main" val="18178174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8121" y="1723869"/>
            <a:ext cx="10515600" cy="4063350"/>
          </a:xfrm>
        </p:spPr>
        <p:txBody>
          <a:bodyPr/>
          <a:lstStyle/>
          <a:p>
            <a:r>
              <a:rPr lang="tr-TR" dirty="0" smtClean="0">
                <a:latin typeface="Source Sans Pro"/>
              </a:rPr>
              <a:t>Yurt </a:t>
            </a:r>
            <a:r>
              <a:rPr lang="tr-TR" dirty="0">
                <a:latin typeface="Source Sans Pro"/>
              </a:rPr>
              <a:t>dışından gelen bir hasta ile hekim arasında aracısız kurulan hukuki ilişki (</a:t>
            </a:r>
            <a:r>
              <a:rPr lang="tr-TR" dirty="0">
                <a:solidFill>
                  <a:srgbClr val="00B050"/>
                </a:solidFill>
                <a:latin typeface="Source Sans Pro"/>
              </a:rPr>
              <a:t>tedavi veya hekimlik sözleşmesi</a:t>
            </a:r>
            <a:r>
              <a:rPr lang="tr-TR" dirty="0">
                <a:latin typeface="Source Sans Pro"/>
              </a:rPr>
              <a:t>), </a:t>
            </a:r>
            <a:r>
              <a:rPr lang="tr-TR" dirty="0">
                <a:solidFill>
                  <a:srgbClr val="00B050"/>
                </a:solidFill>
                <a:latin typeface="Source Sans Pro"/>
              </a:rPr>
              <a:t>vekâlet sözleşmesi </a:t>
            </a:r>
            <a:r>
              <a:rPr lang="tr-TR" dirty="0">
                <a:latin typeface="Source Sans Pro"/>
              </a:rPr>
              <a:t>olarak vasıflandırılmaktadır. </a:t>
            </a:r>
            <a:endParaRPr lang="tr-TR" dirty="0" smtClean="0">
              <a:latin typeface="Source Sans Pro"/>
            </a:endParaRPr>
          </a:p>
          <a:p>
            <a:endParaRPr lang="tr-TR" dirty="0" smtClean="0">
              <a:latin typeface="Source Sans Pro"/>
            </a:endParaRPr>
          </a:p>
          <a:p>
            <a:r>
              <a:rPr lang="tr-TR" dirty="0">
                <a:latin typeface="Source Sans Pro"/>
              </a:rPr>
              <a:t>Buna karşılık aynı kişinin, tedavisi için özel bir sağlık kuruluşuna başvurduğunda ise, hasta ile özel sağlık kuruluşu arasında </a:t>
            </a:r>
            <a:r>
              <a:rPr lang="tr-TR" dirty="0">
                <a:solidFill>
                  <a:srgbClr val="00B050"/>
                </a:solidFill>
                <a:latin typeface="Source Sans Pro"/>
              </a:rPr>
              <a:t>“hasta kabul sözleşmesi” </a:t>
            </a:r>
            <a:r>
              <a:rPr lang="tr-TR" dirty="0">
                <a:latin typeface="Source Sans Pro"/>
              </a:rPr>
              <a:t>olarak kabul edilen hukuki bir süreç kurulmuş olmaktadır. </a:t>
            </a:r>
            <a:r>
              <a:rPr lang="tr-TR" dirty="0">
                <a:solidFill>
                  <a:srgbClr val="00B050"/>
                </a:solidFill>
                <a:latin typeface="Source Sans Pro"/>
              </a:rPr>
              <a:t>Sağlık turizminde kapsam genel olarak ikinci grup içerisindedir.</a:t>
            </a:r>
          </a:p>
        </p:txBody>
      </p:sp>
      <p:sp>
        <p:nvSpPr>
          <p:cNvPr id="5" name="Unvan 1"/>
          <p:cNvSpPr>
            <a:spLocks noGrp="1"/>
          </p:cNvSpPr>
          <p:nvPr>
            <p:ph type="title"/>
          </p:nvPr>
        </p:nvSpPr>
        <p:spPr>
          <a:xfrm>
            <a:off x="921894" y="545006"/>
            <a:ext cx="5793699"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18803901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33138" y="1484026"/>
            <a:ext cx="10515600" cy="5111647"/>
          </a:xfrm>
        </p:spPr>
        <p:txBody>
          <a:bodyPr>
            <a:normAutofit fontScale="92500" lnSpcReduction="10000"/>
          </a:bodyPr>
          <a:lstStyle/>
          <a:p>
            <a:r>
              <a:rPr lang="tr-TR" dirty="0">
                <a:latin typeface="Source Sans Pro"/>
              </a:rPr>
              <a:t>Söz konusu hükme </a:t>
            </a:r>
            <a:r>
              <a:rPr lang="tr-TR" dirty="0" smtClean="0">
                <a:latin typeface="Source Sans Pro"/>
              </a:rPr>
              <a:t>göre (MÖHUK), </a:t>
            </a:r>
            <a:r>
              <a:rPr lang="tr-TR" dirty="0">
                <a:latin typeface="Source Sans Pro"/>
              </a:rPr>
              <a:t>hastane işleteni/hekim ile sağlık turizmi kapsamında hizmet alan hasta arasındaki sözleşmeye uygulanacak hukuk, </a:t>
            </a:r>
            <a:r>
              <a:rPr lang="tr-TR" dirty="0">
                <a:solidFill>
                  <a:srgbClr val="00B050"/>
                </a:solidFill>
                <a:latin typeface="Source Sans Pro"/>
              </a:rPr>
              <a:t>öncelikle tarafların iradesi doğrultusunda tespit edilecektir</a:t>
            </a:r>
            <a:r>
              <a:rPr lang="tr-TR" dirty="0" smtClean="0">
                <a:solidFill>
                  <a:srgbClr val="00B050"/>
                </a:solidFill>
                <a:latin typeface="Source Sans Pro"/>
              </a:rPr>
              <a:t>.</a:t>
            </a:r>
          </a:p>
          <a:p>
            <a:endParaRPr lang="tr-TR" dirty="0" smtClean="0">
              <a:latin typeface="Source Sans Pro"/>
            </a:endParaRPr>
          </a:p>
          <a:p>
            <a:r>
              <a:rPr lang="tr-TR" dirty="0">
                <a:latin typeface="Source Sans Pro"/>
              </a:rPr>
              <a:t>Taraflar bir hukuk seçiminde bulunmamışlar ise, </a:t>
            </a:r>
            <a:r>
              <a:rPr lang="tr-TR" dirty="0">
                <a:solidFill>
                  <a:srgbClr val="00B050"/>
                </a:solidFill>
                <a:latin typeface="Source Sans Pro"/>
              </a:rPr>
              <a:t>karakteristik edim borçlusu olarak hekimin ya da hastane işletenin işyeri hukuku </a:t>
            </a:r>
            <a:r>
              <a:rPr lang="tr-TR" dirty="0">
                <a:latin typeface="Source Sans Pro"/>
              </a:rPr>
              <a:t>uygulanacaktır (MÖHUK madde 24 IV). </a:t>
            </a:r>
            <a:endParaRPr lang="tr-TR" dirty="0" smtClean="0">
              <a:latin typeface="Source Sans Pro"/>
            </a:endParaRPr>
          </a:p>
          <a:p>
            <a:endParaRPr lang="tr-TR" dirty="0" smtClean="0">
              <a:latin typeface="Source Sans Pro"/>
            </a:endParaRPr>
          </a:p>
          <a:p>
            <a:r>
              <a:rPr lang="tr-TR" dirty="0" smtClean="0">
                <a:latin typeface="Source Sans Pro"/>
              </a:rPr>
              <a:t>Dolayısıyla </a:t>
            </a:r>
            <a:r>
              <a:rPr lang="tr-TR" dirty="0">
                <a:latin typeface="Source Sans Pro"/>
              </a:rPr>
              <a:t>sağlık hizmeti almak amacıyla Türkiye’ye gelen hasta ile hekim/özel sağlık kuruluşu arasındaki sözleşmeden kaynaklanan hukuki ihtilaflara, </a:t>
            </a:r>
            <a:r>
              <a:rPr lang="tr-TR" dirty="0">
                <a:solidFill>
                  <a:srgbClr val="00B050"/>
                </a:solidFill>
                <a:latin typeface="Source Sans Pro"/>
              </a:rPr>
              <a:t>sağlık hizmetinin satın alındığı hekimin muayenehanesinin veya hastanenin bulunduğu ülke hukuku olarak Türk Hukuku uygulanacaktır.</a:t>
            </a:r>
          </a:p>
        </p:txBody>
      </p:sp>
      <p:sp>
        <p:nvSpPr>
          <p:cNvPr id="5" name="Unvan 1"/>
          <p:cNvSpPr>
            <a:spLocks noGrp="1"/>
          </p:cNvSpPr>
          <p:nvPr>
            <p:ph type="title"/>
          </p:nvPr>
        </p:nvSpPr>
        <p:spPr>
          <a:xfrm>
            <a:off x="933138" y="425084"/>
            <a:ext cx="5332751"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28033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1894" y="2053652"/>
            <a:ext cx="10515600" cy="4032355"/>
          </a:xfrm>
        </p:spPr>
        <p:txBody>
          <a:bodyPr>
            <a:normAutofit/>
          </a:bodyPr>
          <a:lstStyle/>
          <a:p>
            <a:r>
              <a:rPr lang="tr-TR" dirty="0">
                <a:latin typeface="Source Sans Pro"/>
              </a:rPr>
              <a:t>Sınır ötesi hasta doğrudan doğruya hekime başvurduğu durumlarda; </a:t>
            </a:r>
            <a:r>
              <a:rPr lang="tr-TR" dirty="0">
                <a:solidFill>
                  <a:srgbClr val="00B050"/>
                </a:solidFill>
                <a:latin typeface="Source Sans Pro"/>
              </a:rPr>
              <a:t>hekim, sözleşmeden kaynaklanan yükümlülüklerini anlaşmalı olduğu bir sağlık kuruluşunda da ifa etmiş olabilir</a:t>
            </a:r>
            <a:r>
              <a:rPr lang="tr-TR" dirty="0">
                <a:latin typeface="Source Sans Pro"/>
              </a:rPr>
              <a:t>. </a:t>
            </a:r>
            <a:endParaRPr lang="tr-TR" dirty="0" smtClean="0">
              <a:latin typeface="Source Sans Pro"/>
            </a:endParaRPr>
          </a:p>
          <a:p>
            <a:endParaRPr lang="tr-TR" dirty="0">
              <a:latin typeface="Source Sans Pro"/>
            </a:endParaRPr>
          </a:p>
          <a:p>
            <a:r>
              <a:rPr lang="tr-TR" dirty="0" smtClean="0">
                <a:latin typeface="Source Sans Pro"/>
              </a:rPr>
              <a:t>Bu </a:t>
            </a:r>
            <a:r>
              <a:rPr lang="tr-TR" dirty="0">
                <a:latin typeface="Source Sans Pro"/>
              </a:rPr>
              <a:t>durumda hekim, </a:t>
            </a:r>
            <a:r>
              <a:rPr lang="tr-TR" dirty="0">
                <a:solidFill>
                  <a:srgbClr val="00B050"/>
                </a:solidFill>
                <a:latin typeface="Source Sans Pro"/>
              </a:rPr>
              <a:t>yabancı uyruklu hastaya sağlık hizmetinin sunulduğu hastanedeki sağlık personelinin verdiği ve/veya hastanenin araç ve gereçlerinden dolayı uğradığı zararlardan dolayı yardımcı şahıslar ve hastane işleteni ile birlikte sorumludur. </a:t>
            </a:r>
            <a:endParaRPr lang="tr-TR" dirty="0" smtClean="0">
              <a:solidFill>
                <a:srgbClr val="00B050"/>
              </a:solidFill>
              <a:latin typeface="Source Sans Pro"/>
            </a:endParaRPr>
          </a:p>
          <a:p>
            <a:endParaRPr lang="tr-TR" dirty="0" smtClean="0">
              <a:latin typeface="Source Sans Pro"/>
            </a:endParaRPr>
          </a:p>
          <a:p>
            <a:endParaRPr lang="tr-TR" dirty="0"/>
          </a:p>
        </p:txBody>
      </p:sp>
      <p:sp>
        <p:nvSpPr>
          <p:cNvPr id="5" name="Unvan 1"/>
          <p:cNvSpPr>
            <a:spLocks noGrp="1"/>
          </p:cNvSpPr>
          <p:nvPr>
            <p:ph type="title"/>
          </p:nvPr>
        </p:nvSpPr>
        <p:spPr>
          <a:xfrm>
            <a:off x="921894" y="545006"/>
            <a:ext cx="5343995"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1061429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1894" y="1873770"/>
            <a:ext cx="10515600" cy="4512040"/>
          </a:xfrm>
        </p:spPr>
        <p:txBody>
          <a:bodyPr>
            <a:normAutofit lnSpcReduction="10000"/>
          </a:bodyPr>
          <a:lstStyle/>
          <a:p>
            <a:r>
              <a:rPr lang="tr-TR" dirty="0">
                <a:latin typeface="Source Sans Pro"/>
              </a:rPr>
              <a:t>Hasta, tedavisi için doğrudan doğruya özel sağlık kuruluşuna başvurduğu durumda, sağlık hizmetini veren sağlık kuruluşunda görevli hekim, yardımcı şahıs olarak hastane ile birlikte sorumlu olmaktadır (Türk Borçlar Kanunu madde 66, madde 116). </a:t>
            </a:r>
          </a:p>
          <a:p>
            <a:endParaRPr lang="tr-TR" dirty="0" smtClean="0">
              <a:latin typeface="Source Sans Pro"/>
            </a:endParaRPr>
          </a:p>
          <a:p>
            <a:endParaRPr lang="tr-TR" dirty="0">
              <a:latin typeface="Source Sans Pro"/>
            </a:endParaRPr>
          </a:p>
          <a:p>
            <a:r>
              <a:rPr lang="tr-TR" dirty="0" smtClean="0">
                <a:latin typeface="Source Sans Pro"/>
              </a:rPr>
              <a:t>Sınır </a:t>
            </a:r>
            <a:r>
              <a:rPr lang="tr-TR" dirty="0">
                <a:latin typeface="Source Sans Pro"/>
              </a:rPr>
              <a:t>ötesinden gelen hastanın; sözleşmeye aykırılıktan dolayı sağlık hizmetini gereği gibi yerine getirmeyen ya da özensiz, hatalı, kusurlu yerine getirilmesinden dolayı </a:t>
            </a:r>
            <a:r>
              <a:rPr lang="tr-TR" dirty="0">
                <a:solidFill>
                  <a:srgbClr val="00B050"/>
                </a:solidFill>
                <a:latin typeface="Source Sans Pro"/>
              </a:rPr>
              <a:t>hastane işletenine/ hekime karşı dava açarak uğradığı zararının tazmini amacıyla maddi ve/veya manevi tazminatı talep etmesi </a:t>
            </a:r>
            <a:r>
              <a:rPr lang="tr-TR" dirty="0">
                <a:latin typeface="Source Sans Pro"/>
              </a:rPr>
              <a:t>gerekmektedir</a:t>
            </a:r>
            <a:r>
              <a:rPr lang="tr-TR" dirty="0" smtClean="0">
                <a:latin typeface="Source Sans Pro"/>
              </a:rPr>
              <a:t>.</a:t>
            </a:r>
          </a:p>
          <a:p>
            <a:endParaRPr lang="tr-TR" dirty="0" smtClean="0">
              <a:latin typeface="Source Sans Pro"/>
            </a:endParaRPr>
          </a:p>
          <a:p>
            <a:endParaRPr lang="tr-TR" dirty="0"/>
          </a:p>
          <a:p>
            <a:endParaRPr lang="tr-TR" dirty="0"/>
          </a:p>
        </p:txBody>
      </p:sp>
      <p:sp>
        <p:nvSpPr>
          <p:cNvPr id="5" name="Unvan 1"/>
          <p:cNvSpPr>
            <a:spLocks noGrp="1"/>
          </p:cNvSpPr>
          <p:nvPr>
            <p:ph type="title"/>
          </p:nvPr>
        </p:nvSpPr>
        <p:spPr>
          <a:xfrm>
            <a:off x="921894" y="619957"/>
            <a:ext cx="5568847"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3910477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21894" y="2128603"/>
            <a:ext cx="10515600" cy="3852472"/>
          </a:xfrm>
        </p:spPr>
        <p:txBody>
          <a:bodyPr>
            <a:normAutofit/>
          </a:bodyPr>
          <a:lstStyle/>
          <a:p>
            <a:endParaRPr lang="tr-TR" dirty="0" smtClean="0">
              <a:latin typeface="Source Sans Pro"/>
            </a:endParaRPr>
          </a:p>
          <a:p>
            <a:r>
              <a:rPr lang="tr-TR" dirty="0">
                <a:latin typeface="Source Sans Pro"/>
              </a:rPr>
              <a:t>Sağlık turisti, </a:t>
            </a:r>
            <a:r>
              <a:rPr lang="tr-TR" dirty="0">
                <a:solidFill>
                  <a:srgbClr val="00B050"/>
                </a:solidFill>
                <a:latin typeface="Source Sans Pro"/>
              </a:rPr>
              <a:t>hastane işleteni/hekime karşı haksız fiil hükümlerine dayanarak da dava açabilir</a:t>
            </a:r>
            <a:r>
              <a:rPr lang="tr-TR" dirty="0">
                <a:latin typeface="Source Sans Pro"/>
              </a:rPr>
              <a:t>. Hukuka aykırı tıbbi müdahale yeri hukuku olarak, Türk Borçlar Kanunu’nun hükümlerine göre tazminata hükmedilecektir. </a:t>
            </a:r>
            <a:r>
              <a:rPr lang="tr-TR" dirty="0">
                <a:solidFill>
                  <a:srgbClr val="00B050"/>
                </a:solidFill>
                <a:latin typeface="Source Sans Pro"/>
              </a:rPr>
              <a:t>Ancak zarar meydana geldikten sonra, sağlık turisti ile hekim/ hastane işleteni arasında yabancı bir hukukun uygulanacağı kararlaştırılabilir</a:t>
            </a:r>
            <a:r>
              <a:rPr lang="tr-TR" dirty="0">
                <a:latin typeface="Source Sans Pro"/>
              </a:rPr>
              <a:t> (MÖHUK </a:t>
            </a:r>
            <a:r>
              <a:rPr lang="tr-TR" dirty="0" smtClean="0">
                <a:latin typeface="Source Sans Pro"/>
              </a:rPr>
              <a:t>madde 34</a:t>
            </a:r>
            <a:r>
              <a:rPr lang="tr-TR" dirty="0">
                <a:latin typeface="Source Sans Pro"/>
              </a:rPr>
              <a:t>).</a:t>
            </a:r>
          </a:p>
          <a:p>
            <a:endParaRPr lang="tr-TR" dirty="0"/>
          </a:p>
          <a:p>
            <a:endParaRPr lang="tr-TR" dirty="0"/>
          </a:p>
        </p:txBody>
      </p:sp>
      <p:sp>
        <p:nvSpPr>
          <p:cNvPr id="5" name="Unvan 1"/>
          <p:cNvSpPr>
            <a:spLocks noGrp="1"/>
          </p:cNvSpPr>
          <p:nvPr>
            <p:ph type="title"/>
          </p:nvPr>
        </p:nvSpPr>
        <p:spPr>
          <a:xfrm>
            <a:off x="921894" y="634947"/>
            <a:ext cx="5883640"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121326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4597" y="509665"/>
            <a:ext cx="10706546" cy="1289154"/>
          </a:xfrm>
        </p:spPr>
        <p:style>
          <a:lnRef idx="2">
            <a:schemeClr val="dk1"/>
          </a:lnRef>
          <a:fillRef idx="1">
            <a:schemeClr val="lt1"/>
          </a:fillRef>
          <a:effectRef idx="0">
            <a:schemeClr val="dk1"/>
          </a:effectRef>
          <a:fontRef idx="minor">
            <a:schemeClr val="dk1"/>
          </a:fontRef>
        </p:style>
        <p:txBody>
          <a:bodyPr>
            <a:normAutofit/>
            <a:scene3d>
              <a:camera prst="orthographicFront"/>
              <a:lightRig rig="soft" dir="t">
                <a:rot lat="0" lon="0" rev="15600000"/>
              </a:lightRig>
            </a:scene3d>
            <a:sp3d extrusionH="57150" prstMaterial="softEdge">
              <a:bevelT w="25400" h="38100"/>
            </a:sp3d>
          </a:bodyPr>
          <a:lstStyle/>
          <a:p>
            <a:r>
              <a:rPr lang="tr-TR" sz="3600" b="1" dirty="0" smtClean="0">
                <a:ln/>
                <a:solidFill>
                  <a:srgbClr val="7030A0"/>
                </a:solidFill>
                <a:latin typeface="Source Sans Pro"/>
              </a:rPr>
              <a:t>Konusu itibariyle diğer turizm alanlarından farklılaşan sağlık turizmi;</a:t>
            </a:r>
            <a:endParaRPr lang="tr-TR" sz="3600" dirty="0">
              <a:ln/>
              <a:solidFill>
                <a:srgbClr val="7030A0"/>
              </a:solidFill>
              <a:latin typeface="Source Sans Pro"/>
            </a:endParaRPr>
          </a:p>
        </p:txBody>
      </p:sp>
      <p:sp>
        <p:nvSpPr>
          <p:cNvPr id="3" name="İçerik Yer Tutucusu 2"/>
          <p:cNvSpPr>
            <a:spLocks noGrp="1"/>
          </p:cNvSpPr>
          <p:nvPr>
            <p:ph idx="1"/>
          </p:nvPr>
        </p:nvSpPr>
        <p:spPr>
          <a:xfrm>
            <a:off x="614596" y="2488367"/>
            <a:ext cx="10912840" cy="3462728"/>
          </a:xfrm>
        </p:spPr>
        <p:txBody>
          <a:bodyPr>
            <a:normAutofit/>
            <a:scene3d>
              <a:camera prst="orthographicFront"/>
              <a:lightRig rig="soft" dir="t">
                <a:rot lat="0" lon="0" rev="15600000"/>
              </a:lightRig>
            </a:scene3d>
            <a:sp3d extrusionH="57150" prstMaterial="softEdge">
              <a:bevelT w="25400" h="38100"/>
            </a:sp3d>
          </a:bodyPr>
          <a:lstStyle/>
          <a:p>
            <a:r>
              <a:rPr lang="tr-TR" dirty="0" smtClean="0">
                <a:ln/>
                <a:latin typeface="Source Sans Pro"/>
              </a:rPr>
              <a:t>Hasta </a:t>
            </a:r>
            <a:r>
              <a:rPr lang="tr-TR" dirty="0">
                <a:ln/>
                <a:latin typeface="Source Sans Pro"/>
              </a:rPr>
              <a:t>ve refakatçileri için farklı turizm türlerinin </a:t>
            </a:r>
            <a:r>
              <a:rPr lang="tr-TR" dirty="0" smtClean="0">
                <a:ln/>
                <a:latin typeface="Source Sans Pro"/>
              </a:rPr>
              <a:t>geliştirilmesini destekleyen, </a:t>
            </a:r>
            <a:r>
              <a:rPr lang="tr-TR" b="1" dirty="0" smtClean="0">
                <a:ln/>
                <a:solidFill>
                  <a:srgbClr val="FF0000"/>
                </a:solidFill>
                <a:latin typeface="Source Sans Pro"/>
              </a:rPr>
              <a:t>katma değeri </a:t>
            </a:r>
            <a:r>
              <a:rPr lang="tr-TR" b="1" dirty="0">
                <a:ln/>
                <a:solidFill>
                  <a:srgbClr val="FF0000"/>
                </a:solidFill>
                <a:latin typeface="Source Sans Pro"/>
              </a:rPr>
              <a:t>yüksek</a:t>
            </a:r>
            <a:r>
              <a:rPr lang="tr-TR" dirty="0">
                <a:ln/>
                <a:latin typeface="Source Sans Pro"/>
              </a:rPr>
              <a:t> bir turizm türüdür</a:t>
            </a:r>
            <a:r>
              <a:rPr lang="tr-TR" dirty="0" smtClean="0">
                <a:ln/>
                <a:latin typeface="Source Sans Pro"/>
              </a:rPr>
              <a:t>.</a:t>
            </a:r>
          </a:p>
          <a:p>
            <a:endParaRPr lang="tr-TR" dirty="0" smtClean="0">
              <a:ln/>
              <a:latin typeface="Source Sans Pro"/>
            </a:endParaRPr>
          </a:p>
          <a:p>
            <a:r>
              <a:rPr lang="tr-TR" dirty="0" smtClean="0">
                <a:ln/>
                <a:latin typeface="Source Sans Pro"/>
              </a:rPr>
              <a:t>Seçilmiş </a:t>
            </a:r>
            <a:r>
              <a:rPr lang="tr-TR" dirty="0">
                <a:ln/>
                <a:latin typeface="Source Sans Pro"/>
              </a:rPr>
              <a:t>olan hedef pazara yönelik </a:t>
            </a:r>
            <a:r>
              <a:rPr lang="tr-TR" b="1" dirty="0">
                <a:ln/>
                <a:solidFill>
                  <a:srgbClr val="FF0000"/>
                </a:solidFill>
                <a:latin typeface="Source Sans Pro"/>
              </a:rPr>
              <a:t>devlet destekli, farklı dillerde, tanıtım </a:t>
            </a:r>
            <a:r>
              <a:rPr lang="tr-TR" b="1" dirty="0" smtClean="0">
                <a:ln/>
                <a:solidFill>
                  <a:srgbClr val="FF0000"/>
                </a:solidFill>
                <a:latin typeface="Source Sans Pro"/>
              </a:rPr>
              <a:t>ve pazarlama </a:t>
            </a:r>
            <a:r>
              <a:rPr lang="tr-TR" b="1" dirty="0">
                <a:ln/>
                <a:solidFill>
                  <a:srgbClr val="FF0000"/>
                </a:solidFill>
                <a:latin typeface="Source Sans Pro"/>
              </a:rPr>
              <a:t>faaliyetleri</a:t>
            </a:r>
            <a:r>
              <a:rPr lang="tr-TR" dirty="0">
                <a:ln/>
                <a:latin typeface="Source Sans Pro"/>
              </a:rPr>
              <a:t> gerekmektedir. Yapılan bu tanıtımlarda hedef olarak öncelikle hastalarının yurt </a:t>
            </a:r>
            <a:r>
              <a:rPr lang="tr-TR" dirty="0" smtClean="0">
                <a:ln/>
                <a:latin typeface="Source Sans Pro"/>
              </a:rPr>
              <a:t>dışında </a:t>
            </a:r>
            <a:r>
              <a:rPr lang="tr-TR" dirty="0">
                <a:ln/>
                <a:latin typeface="Source Sans Pro"/>
              </a:rPr>
              <a:t>hizmet almasını destekleyecek </a:t>
            </a:r>
            <a:r>
              <a:rPr lang="tr-TR" b="1" dirty="0">
                <a:ln/>
                <a:solidFill>
                  <a:srgbClr val="FF0000"/>
                </a:solidFill>
                <a:latin typeface="Source Sans Pro"/>
              </a:rPr>
              <a:t>sigorta </a:t>
            </a:r>
            <a:r>
              <a:rPr lang="tr-TR" b="1" dirty="0" smtClean="0">
                <a:ln/>
                <a:solidFill>
                  <a:srgbClr val="FF0000"/>
                </a:solidFill>
                <a:latin typeface="Source Sans Pro"/>
              </a:rPr>
              <a:t>ve sağlık kuruluşları</a:t>
            </a:r>
            <a:r>
              <a:rPr lang="tr-TR" dirty="0" smtClean="0">
                <a:ln/>
                <a:latin typeface="Source Sans Pro"/>
              </a:rPr>
              <a:t> seçilmelidir.</a:t>
            </a:r>
            <a:endParaRPr lang="tr-TR" dirty="0">
              <a:ln/>
              <a:latin typeface="Source Sans Pro"/>
            </a:endParaRPr>
          </a:p>
        </p:txBody>
      </p:sp>
    </p:spTree>
    <p:extLst>
      <p:ext uri="{BB962C8B-B14F-4D97-AF65-F5344CB8AC3E}">
        <p14:creationId xmlns:p14="http://schemas.microsoft.com/office/powerpoint/2010/main" val="2345922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5502639"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
        <p:nvSpPr>
          <p:cNvPr id="3" name="İçerik Yer Tutucusu 2"/>
          <p:cNvSpPr>
            <a:spLocks noGrp="1"/>
          </p:cNvSpPr>
          <p:nvPr>
            <p:ph idx="1"/>
          </p:nvPr>
        </p:nvSpPr>
        <p:spPr>
          <a:xfrm>
            <a:off x="838200" y="2068642"/>
            <a:ext cx="10515600" cy="4122295"/>
          </a:xfrm>
        </p:spPr>
        <p:txBody>
          <a:bodyPr>
            <a:normAutofit lnSpcReduction="10000"/>
          </a:bodyPr>
          <a:lstStyle/>
          <a:p>
            <a:r>
              <a:rPr lang="tr-TR" dirty="0">
                <a:latin typeface="Source Sans Pro"/>
              </a:rPr>
              <a:t>Sağlık hizmeti almak amacıyla Türkiye’ye gelen yabancıların aldıkları sağlık hizmetinin sonucunda veya seyahat sürecinin her hangi bir basamağından </a:t>
            </a:r>
            <a:r>
              <a:rPr lang="tr-TR" dirty="0" smtClean="0">
                <a:latin typeface="Source Sans Pro"/>
              </a:rPr>
              <a:t>kaynaklanan </a:t>
            </a:r>
            <a:r>
              <a:rPr lang="tr-TR" b="1" dirty="0" smtClean="0">
                <a:solidFill>
                  <a:srgbClr val="FF0000"/>
                </a:solidFill>
                <a:latin typeface="Source Sans Pro"/>
              </a:rPr>
              <a:t>hukuki </a:t>
            </a:r>
            <a:r>
              <a:rPr lang="tr-TR" b="1" dirty="0">
                <a:solidFill>
                  <a:srgbClr val="FF0000"/>
                </a:solidFill>
                <a:latin typeface="Source Sans Pro"/>
              </a:rPr>
              <a:t>olay veya işlemler </a:t>
            </a:r>
            <a:r>
              <a:rPr lang="tr-TR" dirty="0">
                <a:latin typeface="Source Sans Pro"/>
              </a:rPr>
              <a:t>neticesinde değişik boyutları olan </a:t>
            </a:r>
            <a:r>
              <a:rPr lang="tr-TR" b="1" dirty="0">
                <a:solidFill>
                  <a:srgbClr val="FF0000"/>
                </a:solidFill>
                <a:latin typeface="Source Sans Pro"/>
              </a:rPr>
              <a:t>hukuki problemlerin çıkması </a:t>
            </a:r>
            <a:r>
              <a:rPr lang="tr-TR" dirty="0">
                <a:latin typeface="Source Sans Pro"/>
              </a:rPr>
              <a:t>kaçınılmazdır. </a:t>
            </a:r>
            <a:endParaRPr lang="tr-TR" dirty="0" smtClean="0">
              <a:latin typeface="Source Sans Pro"/>
            </a:endParaRPr>
          </a:p>
          <a:p>
            <a:endParaRPr lang="tr-TR" dirty="0" smtClean="0">
              <a:latin typeface="Source Sans Pro"/>
            </a:endParaRPr>
          </a:p>
          <a:p>
            <a:r>
              <a:rPr lang="tr-TR" dirty="0" smtClean="0">
                <a:latin typeface="Source Sans Pro"/>
              </a:rPr>
              <a:t>Bu </a:t>
            </a:r>
            <a:r>
              <a:rPr lang="tr-TR" dirty="0">
                <a:latin typeface="Source Sans Pro"/>
              </a:rPr>
              <a:t>durum, hızla gelişen bir sektör olarak sağlık turizmi ile paralel </a:t>
            </a:r>
            <a:r>
              <a:rPr lang="tr-TR" b="1" dirty="0">
                <a:solidFill>
                  <a:srgbClr val="FF0000"/>
                </a:solidFill>
                <a:latin typeface="Source Sans Pro"/>
              </a:rPr>
              <a:t>yeni bir hukuk dalının </a:t>
            </a:r>
            <a:r>
              <a:rPr lang="tr-TR" dirty="0">
                <a:latin typeface="Source Sans Pro"/>
              </a:rPr>
              <a:t>doğuşuna yol açmıştır ve artan hasta sayısı </a:t>
            </a:r>
            <a:r>
              <a:rPr lang="tr-TR" b="1" dirty="0">
                <a:solidFill>
                  <a:srgbClr val="FF0000"/>
                </a:solidFill>
                <a:latin typeface="Source Sans Pro"/>
              </a:rPr>
              <a:t>bu hukuk dalının daha da genişlemesine </a:t>
            </a:r>
            <a:r>
              <a:rPr lang="tr-TR" dirty="0">
                <a:latin typeface="Source Sans Pro"/>
              </a:rPr>
              <a:t>yol açacaktır.</a:t>
            </a:r>
          </a:p>
          <a:p>
            <a:endParaRPr lang="tr-TR" dirty="0" smtClean="0"/>
          </a:p>
          <a:p>
            <a:endParaRPr lang="tr-TR" dirty="0"/>
          </a:p>
        </p:txBody>
      </p:sp>
    </p:spTree>
    <p:extLst>
      <p:ext uri="{BB962C8B-B14F-4D97-AF65-F5344CB8AC3E}">
        <p14:creationId xmlns:p14="http://schemas.microsoft.com/office/powerpoint/2010/main" val="3699037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559997"/>
            <a:ext cx="7421380"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rPr>
              <a:t>Sağlık </a:t>
            </a: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Turizminin </a:t>
            </a:r>
            <a:r>
              <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rPr>
              <a:t>Hukuki Boyutu</a:t>
            </a:r>
          </a:p>
        </p:txBody>
      </p:sp>
      <p:sp>
        <p:nvSpPr>
          <p:cNvPr id="3" name="İçerik Yer Tutucusu 2"/>
          <p:cNvSpPr>
            <a:spLocks noGrp="1"/>
          </p:cNvSpPr>
          <p:nvPr>
            <p:ph idx="1"/>
          </p:nvPr>
        </p:nvSpPr>
        <p:spPr>
          <a:xfrm>
            <a:off x="816428" y="2195881"/>
            <a:ext cx="10515600" cy="2702692"/>
          </a:xfrm>
        </p:spPr>
        <p:txBody>
          <a:bodyPr>
            <a:normAutofit/>
          </a:bodyPr>
          <a:lstStyle/>
          <a:p>
            <a:r>
              <a:rPr lang="tr-TR" dirty="0">
                <a:latin typeface="Source Sans Pro"/>
              </a:rPr>
              <a:t>Uluslararası sağlık turizmi hukuki boyutu açısından </a:t>
            </a:r>
            <a:r>
              <a:rPr lang="tr-TR" dirty="0" smtClean="0">
                <a:latin typeface="Source Sans Pro"/>
              </a:rPr>
              <a:t>değerlendirme yaptığımızda </a:t>
            </a:r>
            <a:r>
              <a:rPr lang="tr-TR" dirty="0">
                <a:latin typeface="Source Sans Pro"/>
              </a:rPr>
              <a:t>birden fazla hukukun ilişki içerinde bulunduğu </a:t>
            </a:r>
            <a:r>
              <a:rPr lang="tr-TR" dirty="0" smtClean="0">
                <a:latin typeface="Source Sans Pro"/>
              </a:rPr>
              <a:t>ve </a:t>
            </a:r>
            <a:r>
              <a:rPr lang="tr-TR" b="1" dirty="0" smtClean="0">
                <a:solidFill>
                  <a:srgbClr val="FF0000"/>
                </a:solidFill>
                <a:latin typeface="Source Sans Pro"/>
              </a:rPr>
              <a:t>milletlerarası </a:t>
            </a:r>
            <a:r>
              <a:rPr lang="tr-TR" b="1" dirty="0">
                <a:solidFill>
                  <a:srgbClr val="FF0000"/>
                </a:solidFill>
                <a:latin typeface="Source Sans Pro"/>
              </a:rPr>
              <a:t>hukuk yönüyle </a:t>
            </a:r>
            <a:r>
              <a:rPr lang="tr-TR" dirty="0">
                <a:latin typeface="Source Sans Pro"/>
              </a:rPr>
              <a:t>ilişkilendirilmesi </a:t>
            </a:r>
            <a:r>
              <a:rPr lang="tr-TR" dirty="0" smtClean="0">
                <a:latin typeface="Source Sans Pro"/>
              </a:rPr>
              <a:t>gerektiği anlaşılmaktadır.</a:t>
            </a:r>
          </a:p>
          <a:p>
            <a:endParaRPr lang="tr-TR" dirty="0"/>
          </a:p>
        </p:txBody>
      </p:sp>
    </p:spTree>
    <p:extLst>
      <p:ext uri="{BB962C8B-B14F-4D97-AF65-F5344CB8AC3E}">
        <p14:creationId xmlns:p14="http://schemas.microsoft.com/office/powerpoint/2010/main" val="3090179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5082915"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
        <p:nvSpPr>
          <p:cNvPr id="3" name="İçerik Yer Tutucusu 2"/>
          <p:cNvSpPr>
            <a:spLocks noGrp="1"/>
          </p:cNvSpPr>
          <p:nvPr>
            <p:ph idx="1"/>
          </p:nvPr>
        </p:nvSpPr>
        <p:spPr>
          <a:xfrm>
            <a:off x="838200" y="1738859"/>
            <a:ext cx="10515600" cy="4826834"/>
          </a:xfrm>
        </p:spPr>
        <p:txBody>
          <a:bodyPr>
            <a:normAutofit lnSpcReduction="10000"/>
          </a:bodyPr>
          <a:lstStyle/>
          <a:p>
            <a:r>
              <a:rPr lang="tr-TR" b="1" dirty="0" smtClean="0">
                <a:solidFill>
                  <a:srgbClr val="FF0000"/>
                </a:solidFill>
                <a:latin typeface="Source Sans Pro"/>
              </a:rPr>
              <a:t>Sağlık </a:t>
            </a:r>
            <a:r>
              <a:rPr lang="tr-TR" b="1" dirty="0">
                <a:solidFill>
                  <a:srgbClr val="FF0000"/>
                </a:solidFill>
                <a:latin typeface="Source Sans Pro"/>
              </a:rPr>
              <a:t>turizmi hukuku </a:t>
            </a:r>
            <a:r>
              <a:rPr lang="tr-TR" dirty="0">
                <a:latin typeface="Source Sans Pro"/>
              </a:rPr>
              <a:t>yeni gelişen yapı içerisinde sağlık turizminin hukuka uygun bir şekilde yerine getirilmesi hususunda çalışmalar yapan bir hukuki disiplindir</a:t>
            </a:r>
            <a:r>
              <a:rPr lang="tr-TR" dirty="0" smtClean="0">
                <a:latin typeface="Source Sans Pro"/>
              </a:rPr>
              <a:t>.</a:t>
            </a:r>
          </a:p>
          <a:p>
            <a:endParaRPr lang="tr-TR" dirty="0">
              <a:latin typeface="Source Sans Pro"/>
            </a:endParaRPr>
          </a:p>
          <a:p>
            <a:r>
              <a:rPr lang="tr-TR" dirty="0">
                <a:latin typeface="Source Sans Pro"/>
              </a:rPr>
              <a:t>İçerisinde barındırdığı hukuki etmenlerle </a:t>
            </a:r>
            <a:r>
              <a:rPr lang="tr-TR" dirty="0" smtClean="0">
                <a:latin typeface="Source Sans Pro"/>
              </a:rPr>
              <a:t>multidisipliner </a:t>
            </a:r>
            <a:r>
              <a:rPr lang="tr-TR" dirty="0">
                <a:latin typeface="Source Sans Pro"/>
              </a:rPr>
              <a:t>bir hukuk dalı olan sağlık turizmi hukuku, </a:t>
            </a:r>
            <a:r>
              <a:rPr lang="tr-TR" dirty="0" smtClean="0">
                <a:latin typeface="Source Sans Pro"/>
              </a:rPr>
              <a:t>içerisinde; </a:t>
            </a:r>
          </a:p>
          <a:p>
            <a:r>
              <a:rPr lang="tr-TR" b="1" dirty="0" smtClean="0">
                <a:solidFill>
                  <a:srgbClr val="FF0000"/>
                </a:solidFill>
                <a:latin typeface="Source Sans Pro"/>
              </a:rPr>
              <a:t>idare </a:t>
            </a:r>
            <a:r>
              <a:rPr lang="tr-TR" b="1" dirty="0">
                <a:solidFill>
                  <a:srgbClr val="FF0000"/>
                </a:solidFill>
                <a:latin typeface="Source Sans Pro"/>
              </a:rPr>
              <a:t>hukuku</a:t>
            </a:r>
            <a:r>
              <a:rPr lang="tr-TR" dirty="0">
                <a:latin typeface="Source Sans Pro"/>
              </a:rPr>
              <a:t>, </a:t>
            </a:r>
            <a:endParaRPr lang="tr-TR" dirty="0" smtClean="0">
              <a:latin typeface="Source Sans Pro"/>
            </a:endParaRPr>
          </a:p>
          <a:p>
            <a:r>
              <a:rPr lang="tr-TR" b="1" dirty="0" smtClean="0">
                <a:solidFill>
                  <a:srgbClr val="C00000"/>
                </a:solidFill>
                <a:latin typeface="Source Sans Pro"/>
              </a:rPr>
              <a:t>milletlerarası </a:t>
            </a:r>
            <a:r>
              <a:rPr lang="tr-TR" b="1" dirty="0">
                <a:solidFill>
                  <a:srgbClr val="C00000"/>
                </a:solidFill>
                <a:latin typeface="Source Sans Pro"/>
              </a:rPr>
              <a:t>özel hukuk</a:t>
            </a:r>
            <a:r>
              <a:rPr lang="tr-TR" dirty="0">
                <a:latin typeface="Source Sans Pro"/>
              </a:rPr>
              <a:t>, </a:t>
            </a:r>
            <a:endParaRPr lang="tr-TR" dirty="0" smtClean="0">
              <a:latin typeface="Source Sans Pro"/>
            </a:endParaRPr>
          </a:p>
          <a:p>
            <a:r>
              <a:rPr lang="tr-TR" b="1" dirty="0" smtClean="0">
                <a:solidFill>
                  <a:srgbClr val="7030A0"/>
                </a:solidFill>
                <a:latin typeface="Source Sans Pro"/>
              </a:rPr>
              <a:t>tüketici </a:t>
            </a:r>
            <a:r>
              <a:rPr lang="tr-TR" b="1" dirty="0">
                <a:solidFill>
                  <a:srgbClr val="7030A0"/>
                </a:solidFill>
                <a:latin typeface="Source Sans Pro"/>
              </a:rPr>
              <a:t>hukuku</a:t>
            </a:r>
            <a:r>
              <a:rPr lang="tr-TR" dirty="0">
                <a:latin typeface="Source Sans Pro"/>
              </a:rPr>
              <a:t>, </a:t>
            </a:r>
            <a:endParaRPr lang="tr-TR" dirty="0" smtClean="0">
              <a:latin typeface="Source Sans Pro"/>
            </a:endParaRPr>
          </a:p>
          <a:p>
            <a:r>
              <a:rPr lang="tr-TR" b="1" dirty="0" smtClean="0">
                <a:solidFill>
                  <a:srgbClr val="002060"/>
                </a:solidFill>
                <a:latin typeface="Source Sans Pro"/>
              </a:rPr>
              <a:t>tıp </a:t>
            </a:r>
            <a:r>
              <a:rPr lang="tr-TR" b="1" dirty="0">
                <a:solidFill>
                  <a:srgbClr val="002060"/>
                </a:solidFill>
                <a:latin typeface="Source Sans Pro"/>
              </a:rPr>
              <a:t>hukuku</a:t>
            </a:r>
            <a:r>
              <a:rPr lang="tr-TR" dirty="0">
                <a:latin typeface="Source Sans Pro"/>
              </a:rPr>
              <a:t>, </a:t>
            </a:r>
            <a:endParaRPr lang="tr-TR" dirty="0" smtClean="0">
              <a:latin typeface="Source Sans Pro"/>
            </a:endParaRPr>
          </a:p>
          <a:p>
            <a:r>
              <a:rPr lang="tr-TR" b="1" dirty="0" smtClean="0">
                <a:solidFill>
                  <a:schemeClr val="accent6">
                    <a:lumMod val="50000"/>
                  </a:schemeClr>
                </a:solidFill>
                <a:latin typeface="Source Sans Pro"/>
              </a:rPr>
              <a:t>sağlık </a:t>
            </a:r>
            <a:r>
              <a:rPr lang="tr-TR" b="1" dirty="0">
                <a:solidFill>
                  <a:schemeClr val="accent6">
                    <a:lumMod val="50000"/>
                  </a:schemeClr>
                </a:solidFill>
                <a:latin typeface="Source Sans Pro"/>
              </a:rPr>
              <a:t>hukuku</a:t>
            </a:r>
            <a:r>
              <a:rPr lang="tr-TR" dirty="0">
                <a:solidFill>
                  <a:schemeClr val="accent6">
                    <a:lumMod val="50000"/>
                  </a:schemeClr>
                </a:solidFill>
                <a:latin typeface="Source Sans Pro"/>
              </a:rPr>
              <a:t> </a:t>
            </a:r>
            <a:r>
              <a:rPr lang="tr-TR" dirty="0">
                <a:latin typeface="Source Sans Pro"/>
              </a:rPr>
              <a:t>gibi disiplinleri barındırmaktadır. </a:t>
            </a:r>
          </a:p>
          <a:p>
            <a:endParaRPr lang="tr-TR" dirty="0" smtClean="0"/>
          </a:p>
          <a:p>
            <a:endParaRPr lang="tr-TR" dirty="0"/>
          </a:p>
        </p:txBody>
      </p:sp>
    </p:spTree>
    <p:extLst>
      <p:ext uri="{BB962C8B-B14F-4D97-AF65-F5344CB8AC3E}">
        <p14:creationId xmlns:p14="http://schemas.microsoft.com/office/powerpoint/2010/main" val="2737532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1874" y="1873771"/>
            <a:ext cx="10515600" cy="2175716"/>
          </a:xfrm>
        </p:spPr>
        <p:txBody>
          <a:bodyPr>
            <a:normAutofit/>
          </a:bodyPr>
          <a:lstStyle/>
          <a:p>
            <a:r>
              <a:rPr lang="tr-TR" dirty="0" smtClean="0">
                <a:latin typeface="Source Sans Pro"/>
              </a:rPr>
              <a:t>Sağlık </a:t>
            </a:r>
            <a:r>
              <a:rPr lang="tr-TR" dirty="0">
                <a:latin typeface="Source Sans Pro"/>
              </a:rPr>
              <a:t>turizminin yerine getirilmesi amacıyla sağlık turizmi alanında faaliyet gösterme iznine tabi olmak gerekmekte olup </a:t>
            </a:r>
            <a:r>
              <a:rPr lang="tr-TR" b="1" dirty="0">
                <a:solidFill>
                  <a:srgbClr val="FF0000"/>
                </a:solidFill>
                <a:latin typeface="Source Sans Pro"/>
              </a:rPr>
              <a:t>yetki belgesi almış sağlık turizmi kuruluşları </a:t>
            </a:r>
            <a:r>
              <a:rPr lang="tr-TR" dirty="0">
                <a:latin typeface="Source Sans Pro"/>
              </a:rPr>
              <a:t>ile </a:t>
            </a:r>
            <a:r>
              <a:rPr lang="tr-TR" b="1" dirty="0">
                <a:solidFill>
                  <a:srgbClr val="FF0000"/>
                </a:solidFill>
                <a:latin typeface="Source Sans Pro"/>
              </a:rPr>
              <a:t>A sınıfı turizm acentalarının </a:t>
            </a:r>
            <a:r>
              <a:rPr lang="tr-TR" dirty="0">
                <a:latin typeface="Source Sans Pro"/>
              </a:rPr>
              <a:t>bulunması gerekmektedir. </a:t>
            </a:r>
            <a:endParaRPr lang="tr-TR" dirty="0" smtClean="0">
              <a:latin typeface="Source Sans Pro"/>
            </a:endParaRPr>
          </a:p>
          <a:p>
            <a:pPr marL="0" indent="0">
              <a:buNone/>
            </a:pPr>
            <a:endParaRPr lang="tr-TR" dirty="0" smtClean="0">
              <a:latin typeface="Source Sans Pro"/>
            </a:endParaRPr>
          </a:p>
        </p:txBody>
      </p:sp>
      <p:sp>
        <p:nvSpPr>
          <p:cNvPr id="5" name="Unvan 1"/>
          <p:cNvSpPr>
            <a:spLocks noGrp="1"/>
          </p:cNvSpPr>
          <p:nvPr>
            <p:ph type="title"/>
          </p:nvPr>
        </p:nvSpPr>
        <p:spPr>
          <a:xfrm>
            <a:off x="951874" y="515026"/>
            <a:ext cx="5628808"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2384537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1874" y="2398427"/>
            <a:ext cx="10515600" cy="3057994"/>
          </a:xfrm>
        </p:spPr>
        <p:txBody>
          <a:bodyPr>
            <a:normAutofit/>
          </a:bodyPr>
          <a:lstStyle/>
          <a:p>
            <a:r>
              <a:rPr lang="tr-TR" dirty="0">
                <a:latin typeface="Source Sans Pro"/>
              </a:rPr>
              <a:t>Ancak uluslararası sağlık turizmi yetki belgesine haiz olan kurumların aracı kuruluş olan A sınıfı </a:t>
            </a:r>
            <a:r>
              <a:rPr lang="tr-TR" dirty="0" smtClean="0">
                <a:latin typeface="Source Sans Pro"/>
              </a:rPr>
              <a:t>acentalar </a:t>
            </a:r>
            <a:r>
              <a:rPr lang="tr-TR" dirty="0">
                <a:latin typeface="Source Sans Pro"/>
              </a:rPr>
              <a:t>ile işbirliği yapmak istemesi durumunda bu iki kurum arasında </a:t>
            </a:r>
            <a:r>
              <a:rPr lang="tr-TR" b="1" dirty="0">
                <a:solidFill>
                  <a:srgbClr val="FF0000"/>
                </a:solidFill>
                <a:latin typeface="Source Sans Pro"/>
              </a:rPr>
              <a:t>hukuka uygun olarak hazırlanmış sözleşme </a:t>
            </a:r>
            <a:r>
              <a:rPr lang="tr-TR" dirty="0">
                <a:solidFill>
                  <a:srgbClr val="002060"/>
                </a:solidFill>
                <a:latin typeface="Source Sans Pro"/>
              </a:rPr>
              <a:t>(sağlık turizmi yetki belgesi olan hastane ile A sınıfı acenta arasında yapılmış olan protokol)</a:t>
            </a:r>
            <a:r>
              <a:rPr lang="tr-TR" dirty="0">
                <a:latin typeface="Source Sans Pro"/>
              </a:rPr>
              <a:t> bulunması zorunludur. </a:t>
            </a:r>
            <a:endParaRPr lang="tr-TR" dirty="0" smtClean="0">
              <a:latin typeface="Source Sans Pro"/>
            </a:endParaRPr>
          </a:p>
          <a:p>
            <a:pPr marL="0" indent="0">
              <a:buNone/>
            </a:pPr>
            <a:endParaRPr lang="tr-TR" dirty="0" smtClean="0">
              <a:latin typeface="Source Sans Pro"/>
            </a:endParaRPr>
          </a:p>
        </p:txBody>
      </p:sp>
      <p:sp>
        <p:nvSpPr>
          <p:cNvPr id="5" name="Unvan 1"/>
          <p:cNvSpPr>
            <a:spLocks noGrp="1"/>
          </p:cNvSpPr>
          <p:nvPr>
            <p:ph type="title"/>
          </p:nvPr>
        </p:nvSpPr>
        <p:spPr>
          <a:xfrm>
            <a:off x="951874" y="515026"/>
            <a:ext cx="5478906"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3209298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51874" y="2158583"/>
            <a:ext cx="10500612" cy="3718576"/>
          </a:xfrm>
        </p:spPr>
        <p:txBody>
          <a:bodyPr>
            <a:normAutofit/>
          </a:bodyPr>
          <a:lstStyle/>
          <a:p>
            <a:pPr marL="0" indent="0">
              <a:buNone/>
            </a:pPr>
            <a:endParaRPr lang="tr-TR" dirty="0" smtClean="0">
              <a:latin typeface="Source Sans Pro"/>
            </a:endParaRPr>
          </a:p>
          <a:p>
            <a:r>
              <a:rPr lang="tr-TR" dirty="0" smtClean="0">
                <a:latin typeface="Source Sans Pro"/>
              </a:rPr>
              <a:t>Nitekim </a:t>
            </a:r>
            <a:r>
              <a:rPr lang="tr-TR" dirty="0">
                <a:latin typeface="Source Sans Pro"/>
              </a:rPr>
              <a:t>bu protokol ya da sözleşmelerin </a:t>
            </a:r>
            <a:r>
              <a:rPr lang="tr-TR" b="1" dirty="0">
                <a:solidFill>
                  <a:srgbClr val="002060"/>
                </a:solidFill>
                <a:latin typeface="Source Sans Pro"/>
              </a:rPr>
              <a:t>alanında uzmanlaşmış </a:t>
            </a:r>
            <a:r>
              <a:rPr lang="tr-TR" dirty="0">
                <a:latin typeface="Source Sans Pro"/>
              </a:rPr>
              <a:t>ve hem </a:t>
            </a:r>
            <a:r>
              <a:rPr lang="tr-TR" b="1" dirty="0">
                <a:solidFill>
                  <a:srgbClr val="002060"/>
                </a:solidFill>
                <a:latin typeface="Source Sans Pro"/>
              </a:rPr>
              <a:t>sağlık hukuku </a:t>
            </a:r>
            <a:r>
              <a:rPr lang="tr-TR" dirty="0">
                <a:latin typeface="Source Sans Pro"/>
              </a:rPr>
              <a:t>anlamında hem de </a:t>
            </a:r>
            <a:r>
              <a:rPr lang="tr-TR" b="1" dirty="0">
                <a:solidFill>
                  <a:srgbClr val="002060"/>
                </a:solidFill>
                <a:latin typeface="Source Sans Pro"/>
              </a:rPr>
              <a:t>ticaret hukuku </a:t>
            </a:r>
            <a:r>
              <a:rPr lang="tr-TR" dirty="0">
                <a:latin typeface="Source Sans Pro"/>
              </a:rPr>
              <a:t>kapsamında yer alan acentalar bakımından uzman bir </a:t>
            </a:r>
            <a:r>
              <a:rPr lang="tr-TR" b="1" dirty="0">
                <a:solidFill>
                  <a:srgbClr val="FF0000"/>
                </a:solidFill>
                <a:latin typeface="Source Sans Pro"/>
              </a:rPr>
              <a:t>sağlık turizmi hukuku avukatına </a:t>
            </a:r>
            <a:r>
              <a:rPr lang="tr-TR" dirty="0">
                <a:latin typeface="Source Sans Pro"/>
              </a:rPr>
              <a:t>danışılması hukuki gelecek ve yaşanabilecek olumsuzlukların önlenebilmesi bakımından tavsiye olunur.</a:t>
            </a:r>
          </a:p>
        </p:txBody>
      </p:sp>
      <p:sp>
        <p:nvSpPr>
          <p:cNvPr id="5" name="Unvan 1"/>
          <p:cNvSpPr>
            <a:spLocks noGrp="1"/>
          </p:cNvSpPr>
          <p:nvPr>
            <p:ph type="title"/>
          </p:nvPr>
        </p:nvSpPr>
        <p:spPr>
          <a:xfrm>
            <a:off x="951874" y="515026"/>
            <a:ext cx="5658788" cy="699177"/>
          </a:xfrm>
        </p:spPr>
        <p:style>
          <a:lnRef idx="2">
            <a:schemeClr val="dk1"/>
          </a:lnRef>
          <a:fillRef idx="1">
            <a:schemeClr val="lt1"/>
          </a:fillRef>
          <a:effectRef idx="0">
            <a:schemeClr val="dk1"/>
          </a:effectRef>
          <a:fontRef idx="minor">
            <a:schemeClr val="dk1"/>
          </a:fontRef>
        </p:style>
        <p:txBody>
          <a:bodyPr>
            <a:normAutofit/>
          </a:bodyPr>
          <a:lstStyle/>
          <a:p>
            <a:pPr algn="ctr"/>
            <a:r>
              <a:rPr lang="tr-TR" sz="3600" b="1" dirty="0" smtClean="0">
                <a:ln w="9525">
                  <a:solidFill>
                    <a:schemeClr val="bg1"/>
                  </a:solidFill>
                  <a:prstDash val="solid"/>
                </a:ln>
                <a:effectLst>
                  <a:outerShdw blurRad="12700" dist="38100" dir="2700000" algn="tl" rotWithShape="0">
                    <a:schemeClr val="bg1">
                      <a:lumMod val="50000"/>
                    </a:schemeClr>
                  </a:outerShdw>
                </a:effectLst>
                <a:latin typeface="Source Sans Pro"/>
              </a:rPr>
              <a:t>Sağlık Turizmi Hukuku</a:t>
            </a:r>
            <a:endParaRPr lang="tr-TR" sz="3600" b="1" dirty="0">
              <a:ln w="9525">
                <a:solidFill>
                  <a:schemeClr val="bg1"/>
                </a:solidFill>
                <a:prstDash val="solid"/>
              </a:ln>
              <a:effectLst>
                <a:outerShdw blurRad="12700" dist="38100" dir="2700000" algn="tl" rotWithShape="0">
                  <a:schemeClr val="bg1">
                    <a:lumMod val="50000"/>
                  </a:schemeClr>
                </a:outerShdw>
              </a:effectLst>
              <a:latin typeface="Source Sans Pro"/>
            </a:endParaRPr>
          </a:p>
        </p:txBody>
      </p:sp>
    </p:spTree>
    <p:extLst>
      <p:ext uri="{BB962C8B-B14F-4D97-AF65-F5344CB8AC3E}">
        <p14:creationId xmlns:p14="http://schemas.microsoft.com/office/powerpoint/2010/main" val="260274744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2713</TotalTime>
  <Words>1344</Words>
  <Application>Microsoft Office PowerPoint</Application>
  <PresentationFormat>Özel</PresentationFormat>
  <Paragraphs>95</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Office Teması</vt:lpstr>
      <vt:lpstr>SAĞLIK TURİZMİ HUKUKU</vt:lpstr>
      <vt:lpstr>Konusu itibariyle diğer turizm alanlarından farklılaşan sağlık turizmi;</vt:lpstr>
      <vt:lpstr>Konusu itibariyle diğer turizm alanlarından farklılaşan sağlık turizmi;</vt:lpstr>
      <vt:lpstr>Sağlık Turizmi Hukuku</vt:lpstr>
      <vt:lpstr>Sağlık Turizminin Hukuki Boyutu</vt:lpstr>
      <vt:lpstr>Sağlık Turizmi Hukuku</vt:lpstr>
      <vt:lpstr>Sağlık Turizmi Hukuku</vt:lpstr>
      <vt:lpstr>Sağlık Turizmi Hukuku</vt:lpstr>
      <vt:lpstr>Sağlık Turizmi Hukuku</vt:lpstr>
      <vt:lpstr>Sağlık Turizmi Hukuku</vt:lpstr>
      <vt:lpstr>Sağlık Turizmi Hukuku</vt:lpstr>
      <vt:lpstr>Sağlık Turizmi Hukuku</vt:lpstr>
      <vt:lpstr>Sağlık Turizmi Hukuku</vt:lpstr>
      <vt:lpstr>Sağlık Turizmi Hukuku</vt:lpstr>
      <vt:lpstr>Sağlık Turizmi Hukuku</vt:lpstr>
      <vt:lpstr>Sağlık Turizmi Hukuku</vt:lpstr>
      <vt:lpstr>Sağlık Turizmi Hukuku</vt:lpstr>
      <vt:lpstr>Sağlık Turizmi Hukuku</vt:lpstr>
      <vt:lpstr>Sağlık Turizmi Hukuku</vt:lpstr>
      <vt:lpstr>Sağlık Turizmi Hukuku</vt:lpstr>
      <vt:lpstr>Sağlık Turizmi Hukuku</vt:lpstr>
      <vt:lpstr>Sağlık Turizmi Hukuku</vt:lpstr>
      <vt:lpstr>Sağlık Turizmi Hukuku</vt:lpstr>
      <vt:lpstr>Sağlık Turizmi Hukuku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YURT DIŞI HASTA VE SİGORTA KAVRAMI</dc:title>
  <dc:creator>Isletme</dc:creator>
  <cp:lastModifiedBy>Windows Kullanıcısı</cp:lastModifiedBy>
  <cp:revision>67</cp:revision>
  <dcterms:created xsi:type="dcterms:W3CDTF">2021-05-14T00:31:31Z</dcterms:created>
  <dcterms:modified xsi:type="dcterms:W3CDTF">2022-12-26T07:00:13Z</dcterms:modified>
</cp:coreProperties>
</file>